
<file path=[Content_Types].xml><?xml version="1.0" encoding="utf-8"?>
<Types xmlns="http://schemas.openxmlformats.org/package/2006/content-types">
  <Default Extension="fntdata" ContentType="application/x-fontdata"/>
  <Default Extension="gif" ContentType="image/gif"/>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Google Sans SemiBold"/>
      <p:regular r:id="rId23"/>
      <p:bold r:id="rId24"/>
      <p:italic r:id="rId25"/>
      <p:boldItalic r:id="rId26"/>
    </p:embeddedFont>
    <p:embeddedFont>
      <p:font typeface="Google Sans"/>
      <p:regular r:id="rId27"/>
      <p:bold r:id="rId28"/>
      <p:italic r:id="rId29"/>
      <p:boldItalic r:id="rId30"/>
    </p:embeddedFont>
    <p:embeddedFont>
      <p:font typeface="Google Sans Medium"/>
      <p:regular r:id="rId31"/>
      <p:bold r:id="rId32"/>
      <p:italic r:id="rId33"/>
      <p:boldItalic r:id="rId34"/>
    </p:embeddedFont>
    <p:embeddedFont>
      <p:font typeface="Cinzel"/>
      <p:regular r:id="rId35"/>
      <p:bold r:id="rId36"/>
    </p:embeddedFont>
    <p:embeddedFont>
      <p:font typeface="DM Sans"/>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GoogleSansSemiBold-boldItalic.fntdata"/><Relationship Id="rId13" Type="http://schemas.openxmlformats.org/officeDocument/2006/relationships/slide" Target="slides/slide8.xml"/><Relationship Id="rId39" Type="http://schemas.openxmlformats.org/officeDocument/2006/relationships/font" Target="fonts/DMSans-italic.fntdata"/><Relationship Id="rId18" Type="http://schemas.openxmlformats.org/officeDocument/2006/relationships/slide" Target="slides/slide13.xml"/><Relationship Id="rId21" Type="http://schemas.openxmlformats.org/officeDocument/2006/relationships/slide" Target="slides/slide16.xml"/><Relationship Id="rId34" Type="http://schemas.openxmlformats.org/officeDocument/2006/relationships/font" Target="fonts/GoogleSansMedium-boldItalic.fntdata"/><Relationship Id="rId42" Type="http://schemas.openxmlformats.org/officeDocument/2006/relationships/customXml" Target="../customXml/item2.xml"/><Relationship Id="rId7" Type="http://schemas.openxmlformats.org/officeDocument/2006/relationships/slide" Target="slides/slide2.xml"/><Relationship Id="rId20" Type="http://schemas.openxmlformats.org/officeDocument/2006/relationships/slide" Target="slides/slide15.xml"/><Relationship Id="rId2" Type="http://schemas.openxmlformats.org/officeDocument/2006/relationships/viewProps" Target="viewProps.xml"/><Relationship Id="rId29" Type="http://schemas.openxmlformats.org/officeDocument/2006/relationships/font" Target="fonts/GoogleSans-italic.fntdata"/><Relationship Id="rId16" Type="http://schemas.openxmlformats.org/officeDocument/2006/relationships/slide" Target="slides/slide11.xml"/><Relationship Id="rId41" Type="http://schemas.openxmlformats.org/officeDocument/2006/relationships/customXml" Target="../customXml/item1.xml"/><Relationship Id="rId40" Type="http://schemas.openxmlformats.org/officeDocument/2006/relationships/font" Target="fonts/DMSans-boldItalic.fntdata"/><Relationship Id="rId24" Type="http://schemas.openxmlformats.org/officeDocument/2006/relationships/font" Target="fonts/GoogleSansSemiBold-bold.fntdata"/><Relationship Id="rId1" Type="http://schemas.openxmlformats.org/officeDocument/2006/relationships/theme" Target="theme/theme2.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font" Target="fonts/GoogleSansMedium-bold.fntdata"/><Relationship Id="rId37" Type="http://schemas.openxmlformats.org/officeDocument/2006/relationships/font" Target="fonts/DMSans-regular.fntdata"/><Relationship Id="rId23" Type="http://schemas.openxmlformats.org/officeDocument/2006/relationships/font" Target="fonts/GoogleSansSemiBold-regular.fntdata"/><Relationship Id="rId28" Type="http://schemas.openxmlformats.org/officeDocument/2006/relationships/font" Target="fonts/GoogleSans-bold.fntdata"/><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font" Target="fonts/Cinzel-bold.fntdata"/><Relationship Id="rId31" Type="http://schemas.openxmlformats.org/officeDocument/2006/relationships/font" Target="fonts/GoogleSansMedium-regular.fntdata"/><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font" Target="fonts/GoogleSans-regular.fntdata"/><Relationship Id="rId30" Type="http://schemas.openxmlformats.org/officeDocument/2006/relationships/font" Target="fonts/GoogleSans-boldItalic.fntdata"/><Relationship Id="rId35" Type="http://schemas.openxmlformats.org/officeDocument/2006/relationships/font" Target="fonts/Cinzel-regular.fntdata"/><Relationship Id="rId14" Type="http://schemas.openxmlformats.org/officeDocument/2006/relationships/slide" Target="slides/slide9.xml"/><Relationship Id="rId43" Type="http://schemas.openxmlformats.org/officeDocument/2006/relationships/customXml" Target="../customXml/item3.xml"/><Relationship Id="rId8" Type="http://schemas.openxmlformats.org/officeDocument/2006/relationships/slide" Target="slides/slide3.xml"/><Relationship Id="rId3" Type="http://schemas.openxmlformats.org/officeDocument/2006/relationships/presProps" Target="presProps.xml"/><Relationship Id="rId25" Type="http://schemas.openxmlformats.org/officeDocument/2006/relationships/font" Target="fonts/GoogleSansSemiBold-italic.fntdata"/><Relationship Id="rId33" Type="http://schemas.openxmlformats.org/officeDocument/2006/relationships/font" Target="fonts/GoogleSansMedium-italic.fntdata"/><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font" Target="fonts/DMSans-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artner.com/en/newsroom/press-releases/2025-11-12-gartner-survey-reveals-geopolitics-will-drive-61-percent-of-cios-and-information-technology-leaders-in-western-europe-to-increase-reliance-on-local-cloud-provider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ckinsey.com/capabilities/tech-and-ai/our-insights/superagency-in-the-workplace-empowering-people-to-unlock-ais-full-potential-at-work" TargetMode="External"/><Relationship Id="rId3" Type="http://schemas.openxmlformats.org/officeDocument/2006/relationships/hyperlink" Target="https://www.gartner.com/en/newsroom/press-releases/2025-08-26-gartner-predicts-40-percent-of-enterprise-apps-will-feature-task-specific-ai-agents-by-2026-up-from-less-than-5-percent-in-2025" TargetMode="External"/><Relationship Id="rId4" Type="http://schemas.openxmlformats.org/officeDocument/2006/relationships/hyperlink" Target="https://services.google.com/fh/files/misc/google_cloud_roi_of_ai_2025.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ea2a966f64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ea2a966f64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highlight>
                  <a:schemeClr val="accent4"/>
                </a:highlight>
                <a:latin typeface="Google Sans"/>
                <a:ea typeface="Google Sans"/>
                <a:cs typeface="Google Sans"/>
                <a:sym typeface="Google Sans"/>
              </a:rPr>
              <a:t>Option 1: Shorter talk track</a:t>
            </a:r>
            <a:endParaRPr b="1">
              <a:solidFill>
                <a:schemeClr val="dk1"/>
              </a:solidFill>
              <a:highlight>
                <a:schemeClr val="accent4"/>
              </a:highlight>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TPU - 8th generation already!</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200">
                <a:solidFill>
                  <a:schemeClr val="dk1"/>
                </a:solidFill>
                <a:latin typeface="Google Sans"/>
                <a:ea typeface="Google Sans"/>
                <a:cs typeface="Google Sans"/>
                <a:sym typeface="Google Sans"/>
              </a:rPr>
              <a:t>To help our customers achieve these outcomes, we provide a complete architecture spanning six critical layers — from the chips and infrastructure up to the models and agents.</a:t>
            </a:r>
            <a:endParaRPr sz="12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200">
                <a:solidFill>
                  <a:schemeClr val="dk1"/>
                </a:solidFill>
                <a:latin typeface="Google Sans"/>
                <a:ea typeface="Google Sans"/>
                <a:cs typeface="Google Sans"/>
                <a:sym typeface="Google Sans"/>
              </a:rPr>
              <a:t>Google Cloud is the only provider that researches, engineers, and deploys every layer of the stack entirely in-house. We don't just own the components; we co-design them to work as one system.</a:t>
            </a:r>
            <a:endParaRPr sz="12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200">
                <a:solidFill>
                  <a:schemeClr val="dk1"/>
                </a:solidFill>
                <a:latin typeface="Google Sans"/>
                <a:ea typeface="Google Sans"/>
                <a:cs typeface="Google Sans"/>
                <a:sym typeface="Google Sans"/>
              </a:rPr>
              <a:t>That deep integration is your engineering advantage. It allows you to deliver differentiated gen AI experiences with velocity, precision, and cost-efficiency at scale — all on a foundation of uncompromising security.</a:t>
            </a:r>
            <a:endParaRPr sz="1300">
              <a:solidFill>
                <a:srgbClr val="1F1F1F"/>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a:solidFill>
                  <a:schemeClr val="dk1"/>
                </a:solidFill>
                <a:highlight>
                  <a:schemeClr val="accent4"/>
                </a:highlight>
                <a:latin typeface="Google Sans"/>
                <a:ea typeface="Google Sans"/>
                <a:cs typeface="Google Sans"/>
                <a:sym typeface="Google Sans"/>
              </a:rPr>
              <a:t>Option 2: Full talk track if you’re just using this slide - goes from the bottom up</a:t>
            </a:r>
            <a:endParaRPr>
              <a:solidFill>
                <a:schemeClr val="dk1"/>
              </a:solidFill>
              <a:highlight>
                <a:schemeClr val="accent4"/>
              </a:highlight>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Google Cloud is the only provider that researches, engineers, and deploys </a:t>
            </a:r>
            <a:r>
              <a:rPr b="1" lang="en">
                <a:solidFill>
                  <a:schemeClr val="dk1"/>
                </a:solidFill>
                <a:latin typeface="Google Sans"/>
                <a:ea typeface="Google Sans"/>
                <a:cs typeface="Google Sans"/>
                <a:sym typeface="Google Sans"/>
              </a:rPr>
              <a:t>every layer of the stack entirely in-house. </a:t>
            </a:r>
            <a:r>
              <a:rPr lang="en">
                <a:solidFill>
                  <a:schemeClr val="dk1"/>
                </a:solidFill>
                <a:latin typeface="Google Sans"/>
                <a:ea typeface="Google Sans"/>
                <a:cs typeface="Google Sans"/>
                <a:sym typeface="Google Sans"/>
              </a:rPr>
              <a:t>This includes:</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b="1">
              <a:solidFill>
                <a:schemeClr val="dk1"/>
              </a:solidFill>
              <a:latin typeface="Google Sans"/>
              <a:ea typeface="Google Sans"/>
              <a:cs typeface="Google Sans"/>
              <a:sym typeface="Google Sans"/>
            </a:endParaRPr>
          </a:p>
          <a:p>
            <a:pPr indent="-298450" lvl="0" marL="457200" rtl="0" algn="l">
              <a:spcBef>
                <a:spcPts val="0"/>
              </a:spcBef>
              <a:spcAft>
                <a:spcPts val="0"/>
              </a:spcAft>
              <a:buClr>
                <a:schemeClr val="dk1"/>
              </a:buClr>
              <a:buSzPts val="1100"/>
              <a:buFont typeface="Google Sans"/>
              <a:buChar char="●"/>
            </a:pPr>
            <a:r>
              <a:rPr b="1" lang="en">
                <a:solidFill>
                  <a:schemeClr val="dk1"/>
                </a:solidFill>
                <a:latin typeface="Google Sans"/>
                <a:ea typeface="Google Sans"/>
                <a:cs typeface="Google Sans"/>
                <a:sym typeface="Google Sans"/>
              </a:rPr>
              <a:t>AI Hypercomputer,</a:t>
            </a:r>
            <a:r>
              <a:rPr lang="en">
                <a:solidFill>
                  <a:schemeClr val="dk1"/>
                </a:solidFill>
                <a:latin typeface="Google Sans"/>
                <a:ea typeface="Google Sans"/>
                <a:cs typeface="Google Sans"/>
                <a:sym typeface="Google Sans"/>
              </a:rPr>
              <a:t> a purpose-built infrastructure foundation optimized for the physics and scale of the Agentic Era.</a:t>
            </a:r>
            <a:endParaRPr>
              <a:solidFill>
                <a:schemeClr val="dk1"/>
              </a:solidFill>
              <a:latin typeface="Google Sans"/>
              <a:ea typeface="Google Sans"/>
              <a:cs typeface="Google Sans"/>
              <a:sym typeface="Google Sans"/>
            </a:endParaRPr>
          </a:p>
          <a:p>
            <a:pPr indent="-298450" lvl="0" marL="457200" rtl="0" algn="l">
              <a:spcBef>
                <a:spcPts val="0"/>
              </a:spcBef>
              <a:spcAft>
                <a:spcPts val="0"/>
              </a:spcAft>
              <a:buClr>
                <a:schemeClr val="dk1"/>
              </a:buClr>
              <a:buSzPts val="1100"/>
              <a:buFont typeface="Google Sans"/>
              <a:buChar char="●"/>
            </a:pPr>
            <a:r>
              <a:rPr b="1" lang="en">
                <a:solidFill>
                  <a:schemeClr val="dk1"/>
                </a:solidFill>
                <a:latin typeface="Google Sans"/>
                <a:ea typeface="Google Sans"/>
                <a:cs typeface="Google Sans"/>
                <a:sym typeface="Google Sans"/>
              </a:rPr>
              <a:t>This foundation supports our research &amp; models. </a:t>
            </a:r>
            <a:r>
              <a:rPr lang="en">
                <a:solidFill>
                  <a:schemeClr val="dk1"/>
                </a:solidFill>
                <a:latin typeface="Google Sans"/>
                <a:ea typeface="Google Sans"/>
                <a:cs typeface="Google Sans"/>
                <a:sym typeface="Google Sans"/>
              </a:rPr>
              <a:t>You get world-class intelligence from Google DeepMind, and uncompromising choice across Google's frontier models — like Gemini 3.1 — alongside the best open and third-party options.</a:t>
            </a:r>
            <a:endParaRPr>
              <a:solidFill>
                <a:schemeClr val="dk1"/>
              </a:solidFill>
              <a:latin typeface="Google Sans"/>
              <a:ea typeface="Google Sans"/>
              <a:cs typeface="Google Sans"/>
              <a:sym typeface="Google Sans"/>
            </a:endParaRPr>
          </a:p>
          <a:p>
            <a:pPr indent="-298450" lvl="0" marL="457200" rtl="0" algn="l">
              <a:spcBef>
                <a:spcPts val="0"/>
              </a:spcBef>
              <a:spcAft>
                <a:spcPts val="0"/>
              </a:spcAft>
              <a:buClr>
                <a:schemeClr val="dk1"/>
              </a:buClr>
              <a:buSzPts val="1100"/>
              <a:buFont typeface="Google Sans"/>
              <a:buChar char="●"/>
            </a:pPr>
            <a:r>
              <a:rPr b="1" lang="en">
                <a:solidFill>
                  <a:schemeClr val="dk1"/>
                </a:solidFill>
                <a:latin typeface="Google Sans"/>
                <a:ea typeface="Google Sans"/>
                <a:cs typeface="Google Sans"/>
                <a:sym typeface="Google Sans"/>
              </a:rPr>
              <a:t>Next is the Agentic Data Cloud. </a:t>
            </a:r>
            <a:r>
              <a:rPr lang="en">
                <a:solidFill>
                  <a:schemeClr val="dk1"/>
                </a:solidFill>
                <a:latin typeface="Google Sans"/>
                <a:ea typeface="Google Sans"/>
                <a:cs typeface="Google Sans"/>
                <a:sym typeface="Google Sans"/>
              </a:rPr>
              <a:t>This is the engine that grounds your AI in truth, providing agents with trusted, real-time business context.</a:t>
            </a:r>
            <a:endParaRPr b="1">
              <a:solidFill>
                <a:schemeClr val="dk1"/>
              </a:solidFill>
              <a:latin typeface="Google Sans"/>
              <a:ea typeface="Google Sans"/>
              <a:cs typeface="Google Sans"/>
              <a:sym typeface="Google Sans"/>
            </a:endParaRPr>
          </a:p>
          <a:p>
            <a:pPr indent="-298450" lvl="0" marL="457200" rtl="0" algn="l">
              <a:spcBef>
                <a:spcPts val="0"/>
              </a:spcBef>
              <a:spcAft>
                <a:spcPts val="0"/>
              </a:spcAft>
              <a:buClr>
                <a:schemeClr val="dk1"/>
              </a:buClr>
              <a:buSzPts val="1100"/>
              <a:buFont typeface="Google Sans"/>
              <a:buChar char="●"/>
            </a:pPr>
            <a:r>
              <a:rPr b="1" lang="en">
                <a:solidFill>
                  <a:schemeClr val="dk1"/>
                </a:solidFill>
                <a:latin typeface="Google Sans"/>
                <a:ea typeface="Google Sans"/>
                <a:cs typeface="Google Sans"/>
                <a:sym typeface="Google Sans"/>
              </a:rPr>
              <a:t>And with Agentic Defense</a:t>
            </a:r>
            <a:r>
              <a:rPr lang="en">
                <a:solidFill>
                  <a:schemeClr val="dk1"/>
                </a:solidFill>
                <a:latin typeface="Google Sans"/>
                <a:ea typeface="Google Sans"/>
                <a:cs typeface="Google Sans"/>
                <a:sym typeface="Google Sans"/>
              </a:rPr>
              <a:t>, you have autonomous, zero-trust protection that secures your entire AI lifecycle from code to cloud.</a:t>
            </a:r>
            <a:endParaRPr>
              <a:solidFill>
                <a:schemeClr val="dk1"/>
              </a:solidFill>
              <a:latin typeface="Google Sans"/>
              <a:ea typeface="Google Sans"/>
              <a:cs typeface="Google Sans"/>
              <a:sym typeface="Google Sans"/>
            </a:endParaRPr>
          </a:p>
          <a:p>
            <a:pPr indent="-298450" lvl="0" marL="457200" rtl="0" algn="l">
              <a:spcBef>
                <a:spcPts val="0"/>
              </a:spcBef>
              <a:spcAft>
                <a:spcPts val="0"/>
              </a:spcAft>
              <a:buClr>
                <a:schemeClr val="dk1"/>
              </a:buClr>
              <a:buSzPts val="1100"/>
              <a:buFont typeface="Google Sans"/>
              <a:buChar char="●"/>
            </a:pPr>
            <a:r>
              <a:rPr b="1" lang="en">
                <a:solidFill>
                  <a:schemeClr val="dk1"/>
                </a:solidFill>
                <a:latin typeface="Google Sans"/>
                <a:ea typeface="Google Sans"/>
                <a:cs typeface="Google Sans"/>
                <a:sym typeface="Google Sans"/>
              </a:rPr>
              <a:t>Near the top is our Agent Platform </a:t>
            </a:r>
            <a:r>
              <a:rPr b="1" i="1" lang="en">
                <a:solidFill>
                  <a:schemeClr val="dk1"/>
                </a:solidFill>
                <a:latin typeface="Google Sans"/>
                <a:ea typeface="Google Sans"/>
                <a:cs typeface="Google Sans"/>
                <a:sym typeface="Google Sans"/>
              </a:rPr>
              <a:t>(evolution of Vertex AI).</a:t>
            </a:r>
            <a:r>
              <a:rPr lang="en">
                <a:solidFill>
                  <a:schemeClr val="dk1"/>
                </a:solidFill>
                <a:latin typeface="Google Sans"/>
                <a:ea typeface="Google Sans"/>
                <a:cs typeface="Google Sans"/>
                <a:sym typeface="Google Sans"/>
              </a:rPr>
              <a:t> This is a comprehensive system to build, deploy, and manage agents with architectural rigor.</a:t>
            </a:r>
            <a:endParaRPr>
              <a:solidFill>
                <a:schemeClr val="dk1"/>
              </a:solidFill>
              <a:latin typeface="Google Sans"/>
              <a:ea typeface="Google Sans"/>
              <a:cs typeface="Google Sans"/>
              <a:sym typeface="Google Sans"/>
            </a:endParaRPr>
          </a:p>
          <a:p>
            <a:pPr indent="-298450" lvl="0" marL="457200" rtl="0" algn="l">
              <a:spcBef>
                <a:spcPts val="0"/>
              </a:spcBef>
              <a:spcAft>
                <a:spcPts val="0"/>
              </a:spcAft>
              <a:buClr>
                <a:schemeClr val="dk1"/>
              </a:buClr>
              <a:buSzPts val="1100"/>
              <a:buFont typeface="Google Sans"/>
              <a:buChar char="●"/>
            </a:pPr>
            <a:r>
              <a:rPr b="1" lang="en">
                <a:solidFill>
                  <a:schemeClr val="dk1"/>
                </a:solidFill>
                <a:latin typeface="Google Sans"/>
                <a:ea typeface="Google Sans"/>
                <a:cs typeface="Google Sans"/>
                <a:sym typeface="Google Sans"/>
              </a:rPr>
              <a:t>Agents and applications: </a:t>
            </a:r>
            <a:r>
              <a:rPr lang="en">
                <a:solidFill>
                  <a:schemeClr val="dk1"/>
                </a:solidFill>
                <a:latin typeface="Google Sans"/>
                <a:ea typeface="Google Sans"/>
                <a:cs typeface="Google Sans"/>
                <a:sym typeface="Google Sans"/>
              </a:rPr>
              <a:t>All of these components set you up to orchestrate an Agentic Taskforce. You can build your own agents, or purchase pre-built, specialized agents from Google and our trusted Partners that close the gap between strategy and execution to drive tangible ROI. You can govern, secure, observe, and deploy those agents through our agentic surfaces and solutions which we’ll dive into shortly.</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Crucially</a:t>
            </a:r>
            <a:r>
              <a:rPr lang="en">
                <a:solidFill>
                  <a:schemeClr val="dk1"/>
                </a:solidFill>
                <a:latin typeface="Google Sans"/>
                <a:ea typeface="Google Sans"/>
                <a:cs typeface="Google Sans"/>
                <a:sym typeface="Google Sans"/>
              </a:rPr>
              <a:t>, we don't just own the components; we co-design them to work as an integrated system. This ultimately helps customers ship differentiated experiences with velocity, precision, cost-efficiency, and security at scale.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ea2a966f64_0_30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3ea2a966f64_0_30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ea2a966f64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ea2a966f64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100"/>
              </a:spcBef>
              <a:spcAft>
                <a:spcPts val="0"/>
              </a:spcAft>
              <a:buClr>
                <a:schemeClr val="dk1"/>
              </a:buClr>
              <a:buSzPts val="1100"/>
              <a:buFont typeface="Arial"/>
              <a:buNone/>
            </a:pPr>
            <a:r>
              <a:rPr lang="en" sz="1200">
                <a:solidFill>
                  <a:schemeClr val="dk1"/>
                </a:solidFill>
                <a:latin typeface="Google Sans"/>
                <a:ea typeface="Google Sans"/>
                <a:cs typeface="Google Sans"/>
                <a:sym typeface="Google Sans"/>
              </a:rPr>
              <a:t>But while the opportunity is tremendous, the path to value isn't always a straight line. It creates a set of new realities that every leader has to navigate.</a:t>
            </a:r>
            <a:endParaRPr sz="1200">
              <a:solidFill>
                <a:schemeClr val="dk1"/>
              </a:solidFill>
              <a:latin typeface="Google Sans"/>
              <a:ea typeface="Google Sans"/>
              <a:cs typeface="Google Sans"/>
              <a:sym typeface="Google Sans"/>
            </a:endParaRPr>
          </a:p>
          <a:p>
            <a:pPr indent="0" lvl="0" marL="0" rtl="0" algn="l">
              <a:spcBef>
                <a:spcPts val="1400"/>
              </a:spcBef>
              <a:spcAft>
                <a:spcPts val="0"/>
              </a:spcAft>
              <a:buClr>
                <a:schemeClr val="dk1"/>
              </a:buClr>
              <a:buSzPts val="1100"/>
              <a:buFont typeface="Arial"/>
              <a:buNone/>
            </a:pPr>
            <a:r>
              <a:rPr lang="en" sz="1200">
                <a:solidFill>
                  <a:schemeClr val="dk1"/>
                </a:solidFill>
                <a:latin typeface="Google Sans"/>
                <a:ea typeface="Google Sans"/>
                <a:cs typeface="Google Sans"/>
                <a:sym typeface="Google Sans"/>
              </a:rPr>
              <a:t>Regardless of where you are in that journey, three things are likely top of mind:</a:t>
            </a:r>
            <a:endParaRPr sz="1200">
              <a:solidFill>
                <a:schemeClr val="dk1"/>
              </a:solidFill>
              <a:latin typeface="Google Sans"/>
              <a:ea typeface="Google Sans"/>
              <a:cs typeface="Google Sans"/>
              <a:sym typeface="Google Sans"/>
            </a:endParaRPr>
          </a:p>
          <a:p>
            <a:pPr indent="-304800" lvl="0" marL="457200" rtl="0" algn="l">
              <a:spcBef>
                <a:spcPts val="140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First, turning experimentation into measurable outcomes. The focus has shifted from “what is possible” to “what creates value.” The pressure is on to move past pilots and demonstrate real business impact.</a:t>
            </a:r>
            <a:endParaRPr sz="1200">
              <a:solidFill>
                <a:schemeClr val="dk1"/>
              </a:solidFill>
              <a:latin typeface="Google Sans"/>
              <a:ea typeface="Google Sans"/>
              <a:cs typeface="Google Sans"/>
              <a:sym typeface="Google Sans"/>
            </a:endParaRPr>
          </a:p>
          <a:p>
            <a:pPr indent="-304800" lvl="0" marL="457200" rtl="0" algn="l">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Second, preparing for tomorrow without jeopardizing today. Organizations need to modernize and layer in innovation, without disrupting the systems that are already working well.</a:t>
            </a:r>
            <a:endParaRPr sz="1200">
              <a:solidFill>
                <a:schemeClr val="dk1"/>
              </a:solidFill>
              <a:latin typeface="Google Sans"/>
              <a:ea typeface="Google Sans"/>
              <a:cs typeface="Google Sans"/>
              <a:sym typeface="Google Sans"/>
            </a:endParaRPr>
          </a:p>
          <a:p>
            <a:pPr indent="-304800" lvl="0" marL="457200" rtl="0" algn="l">
              <a:spcBef>
                <a:spcPts val="0"/>
              </a:spcBef>
              <a:spcAft>
                <a:spcPts val="0"/>
              </a:spcAft>
              <a:buClr>
                <a:schemeClr val="dk1"/>
              </a:buClr>
              <a:buSzPts val="1200"/>
              <a:buFont typeface="Google Sans"/>
              <a:buChar char="●"/>
            </a:pPr>
            <a:r>
              <a:rPr lang="en" sz="1200">
                <a:solidFill>
                  <a:schemeClr val="dk1"/>
                </a:solidFill>
                <a:latin typeface="Google Sans"/>
                <a:ea typeface="Google Sans"/>
                <a:cs typeface="Google Sans"/>
                <a:sym typeface="Google Sans"/>
              </a:rPr>
              <a:t>And third, mitigating risk. It’s not just about security; it’s about trust. As you scale AI, you need to ensure your models are safe, compliant, and governed — so you can innovate without putting your brand or data at risk. </a:t>
            </a:r>
            <a:endParaRPr sz="1200">
              <a:solidFill>
                <a:srgbClr val="1F1F1F"/>
              </a:solidFill>
              <a:latin typeface="Google Sans"/>
              <a:ea typeface="Google Sans"/>
              <a:cs typeface="Google Sans"/>
              <a:sym typeface="Google Sans"/>
            </a:endParaRPr>
          </a:p>
          <a:p>
            <a:pPr indent="0" lvl="0" marL="0" rtl="0" algn="l">
              <a:lnSpc>
                <a:spcPct val="115000"/>
              </a:lnSpc>
              <a:spcBef>
                <a:spcPts val="1400"/>
              </a:spcBef>
              <a:spcAft>
                <a:spcPts val="1200"/>
              </a:spcAft>
              <a:buNone/>
            </a:pPr>
            <a:r>
              <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ea2a966f64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ea2a966f64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Google Sans"/>
                <a:ea typeface="Google Sans"/>
                <a:cs typeface="Google Sans"/>
                <a:sym typeface="Google Sans"/>
              </a:rPr>
              <a:t>A </a:t>
            </a:r>
            <a:r>
              <a:rPr lang="en" sz="1200" u="sng">
                <a:solidFill>
                  <a:schemeClr val="hlink"/>
                </a:solidFill>
                <a:latin typeface="Google Sans"/>
                <a:ea typeface="Google Sans"/>
                <a:cs typeface="Google Sans"/>
                <a:sym typeface="Google Sans"/>
                <a:hlinkClick r:id="rId2"/>
              </a:rPr>
              <a:t>recent Gartner study</a:t>
            </a:r>
            <a:r>
              <a:rPr lang="en" sz="1200">
                <a:solidFill>
                  <a:schemeClr val="dk1"/>
                </a:solidFill>
                <a:latin typeface="Google Sans"/>
                <a:ea typeface="Google Sans"/>
                <a:cs typeface="Google Sans"/>
                <a:sym typeface="Google Sans"/>
              </a:rPr>
              <a:t> found that by 2030, more than 75% of all enterprises outside of the U.S. will have a digital sovereignty strategy. Are you ready for it? </a:t>
            </a:r>
            <a:endParaRPr sz="12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200">
              <a:solidFill>
                <a:srgbClr val="444746"/>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200">
              <a:solidFill>
                <a:srgbClr val="444746"/>
              </a:solidFill>
              <a:latin typeface="Google Sans"/>
              <a:ea typeface="Google Sans"/>
              <a:cs typeface="Google Sans"/>
              <a:sym typeface="Google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ea2a966f64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ea2a966f64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Google Sans"/>
                <a:ea typeface="Google Sans"/>
                <a:cs typeface="Google Sans"/>
                <a:sym typeface="Google Sans"/>
              </a:rPr>
              <a:t>Sovereignty &amp; compliance has become a mainstream requirement.</a:t>
            </a:r>
            <a:endParaRPr sz="12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12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 sz="1200">
                <a:solidFill>
                  <a:schemeClr val="dk1"/>
                </a:solidFill>
                <a:latin typeface="Google Sans"/>
                <a:ea typeface="Google Sans"/>
                <a:cs typeface="Google Sans"/>
                <a:sym typeface="Google Sans"/>
              </a:rPr>
              <a:t>With this, we’re seeing many organizations struggle with the choice between innovation and compliance. This has led to a surge in need for sovereign solutions, being driven by: </a:t>
            </a:r>
            <a:endParaRPr sz="12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1200">
              <a:solidFill>
                <a:schemeClr val="dk1"/>
              </a:solidFill>
              <a:latin typeface="Google Sans"/>
              <a:ea typeface="Google Sans"/>
              <a:cs typeface="Google Sans"/>
              <a:sym typeface="Google Sans"/>
            </a:endParaRPr>
          </a:p>
          <a:p>
            <a:pPr indent="-304800" lvl="0" marL="457200" rtl="0" algn="l">
              <a:spcBef>
                <a:spcPts val="0"/>
              </a:spcBef>
              <a:spcAft>
                <a:spcPts val="0"/>
              </a:spcAft>
              <a:buClr>
                <a:schemeClr val="dk1"/>
              </a:buClr>
              <a:buSzPts val="1200"/>
              <a:buFont typeface="Google Sans"/>
              <a:buAutoNum type="arabicPeriod"/>
            </a:pPr>
            <a:r>
              <a:rPr b="1" lang="en" sz="1200">
                <a:solidFill>
                  <a:schemeClr val="dk1"/>
                </a:solidFill>
                <a:latin typeface="Google Sans"/>
                <a:ea typeface="Google Sans"/>
                <a:cs typeface="Google Sans"/>
                <a:sym typeface="Google Sans"/>
              </a:rPr>
              <a:t>Increased regulations &amp; operational independence</a:t>
            </a:r>
            <a:r>
              <a:rPr lang="en" sz="1200">
                <a:solidFill>
                  <a:schemeClr val="dk1"/>
                </a:solidFill>
                <a:latin typeface="Google Sans"/>
                <a:ea typeface="Google Sans"/>
                <a:cs typeface="Google Sans"/>
                <a:sym typeface="Google Sans"/>
              </a:rPr>
              <a:t>: Rise of data protection laws causes the need for more digital and physical control over organizational data access and operations.  </a:t>
            </a:r>
            <a:endParaRPr sz="1200">
              <a:solidFill>
                <a:schemeClr val="dk1"/>
              </a:solidFill>
              <a:latin typeface="Google Sans"/>
              <a:ea typeface="Google Sans"/>
              <a:cs typeface="Google Sans"/>
              <a:sym typeface="Google Sans"/>
            </a:endParaRPr>
          </a:p>
          <a:p>
            <a:pPr indent="-304800" lvl="0" marL="457200" rtl="0" algn="l">
              <a:spcBef>
                <a:spcPts val="0"/>
              </a:spcBef>
              <a:spcAft>
                <a:spcPts val="0"/>
              </a:spcAft>
              <a:buClr>
                <a:schemeClr val="dk1"/>
              </a:buClr>
              <a:buSzPts val="1200"/>
              <a:buFont typeface="Google Sans"/>
              <a:buAutoNum type="arabicPeriod"/>
            </a:pPr>
            <a:r>
              <a:rPr b="1" lang="en" sz="1200">
                <a:solidFill>
                  <a:schemeClr val="dk1"/>
                </a:solidFill>
                <a:latin typeface="Google Sans"/>
                <a:ea typeface="Google Sans"/>
                <a:cs typeface="Google Sans"/>
                <a:sym typeface="Google Sans"/>
              </a:rPr>
              <a:t>Need for geopolitical and system resilience: </a:t>
            </a:r>
            <a:r>
              <a:rPr lang="en" sz="1200">
                <a:solidFill>
                  <a:schemeClr val="dk1"/>
                </a:solidFill>
                <a:latin typeface="Google Sans"/>
                <a:ea typeface="Google Sans"/>
                <a:cs typeface="Google Sans"/>
                <a:sym typeface="Google Sans"/>
              </a:rPr>
              <a:t>Organizations in highly regulated sectors must prepare for changing dynamics and need to plan for new scenarios to ensure that their data and operations are resilient. Dynamics like local computing power and jurisdictional protection are just a couple of examples. </a:t>
            </a:r>
            <a:endParaRPr sz="1200">
              <a:solidFill>
                <a:schemeClr val="dk1"/>
              </a:solidFill>
              <a:latin typeface="Google Sans"/>
              <a:ea typeface="Google Sans"/>
              <a:cs typeface="Google Sans"/>
              <a:sym typeface="Google Sans"/>
            </a:endParaRPr>
          </a:p>
          <a:p>
            <a:pPr indent="-304800" lvl="0" marL="457200" rtl="0" algn="l">
              <a:spcBef>
                <a:spcPts val="0"/>
              </a:spcBef>
              <a:spcAft>
                <a:spcPts val="0"/>
              </a:spcAft>
              <a:buClr>
                <a:schemeClr val="dk1"/>
              </a:buClr>
              <a:buSzPts val="1200"/>
              <a:buFont typeface="Google Sans"/>
              <a:buAutoNum type="arabicPeriod"/>
            </a:pPr>
            <a:r>
              <a:rPr b="1" lang="en" sz="1200">
                <a:solidFill>
                  <a:schemeClr val="dk1"/>
                </a:solidFill>
                <a:latin typeface="Google Sans"/>
                <a:ea typeface="Google Sans"/>
                <a:cs typeface="Google Sans"/>
                <a:sym typeface="Google Sans"/>
              </a:rPr>
              <a:t>Drive for faster innovation including AI:</a:t>
            </a:r>
            <a:r>
              <a:rPr lang="en" sz="1200">
                <a:solidFill>
                  <a:schemeClr val="dk1"/>
                </a:solidFill>
                <a:latin typeface="Google Sans"/>
                <a:ea typeface="Google Sans"/>
                <a:cs typeface="Google Sans"/>
                <a:sym typeface="Google Sans"/>
              </a:rPr>
              <a:t> Developing these capabilities in-house can be time-consuming, expensive and can divert resources that could have been used for modernization or innovation. External pressures are forcing organizations to innovate and transform much faster, especially for the emerging AI and generative AI initiatives.</a:t>
            </a:r>
            <a:endParaRPr sz="1200">
              <a:solidFill>
                <a:schemeClr val="dk1"/>
              </a:solidFill>
              <a:latin typeface="Google Sans"/>
              <a:ea typeface="Google Sans"/>
              <a:cs typeface="Google Sans"/>
              <a:sym typeface="Google Sans"/>
            </a:endParaRPr>
          </a:p>
          <a:p>
            <a:pPr indent="0" lvl="0" marL="457200" rtl="0" algn="l">
              <a:spcBef>
                <a:spcPts val="0"/>
              </a:spcBef>
              <a:spcAft>
                <a:spcPts val="0"/>
              </a:spcAft>
              <a:buNone/>
            </a:pPr>
            <a:r>
              <a:t/>
            </a:r>
            <a:endParaRPr sz="12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 sz="1200">
                <a:solidFill>
                  <a:schemeClr val="dk1"/>
                </a:solidFill>
                <a:latin typeface="Google Sans"/>
                <a:ea typeface="Google Sans"/>
                <a:cs typeface="Google Sans"/>
                <a:sym typeface="Google Sans"/>
              </a:rPr>
              <a:t>Sovereign solutions can provide a faster way to achieve these goals.</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ea2a966f64_0_274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ea2a966f64_0_2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ea2a966f64_0_276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ea2a966f64_0_27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ea2a966f64_0_279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ea2a966f64_0_2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ea2a966f6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ea2a966f6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200"/>
              </a:spcBef>
              <a:spcAft>
                <a:spcPts val="1200"/>
              </a:spcAft>
              <a:buClr>
                <a:schemeClr val="dk1"/>
              </a:buClr>
              <a:buSzPts val="1100"/>
              <a:buFont typeface="Arial"/>
              <a:buNone/>
            </a:pPr>
            <a:r>
              <a:rPr lang="en">
                <a:solidFill>
                  <a:schemeClr val="dk1"/>
                </a:solidFill>
                <a:latin typeface="Google Sans"/>
                <a:ea typeface="Google Sans"/>
                <a:cs typeface="Google Sans"/>
                <a:sym typeface="Google Sans"/>
              </a:rPr>
              <a:t>A very warm welcome to Google and Google cloud - Hope you were inspired by the massive investment we just announced as the infrastructure is the core to accelerate innovation, Innovation which is needed - I am Kurt Rommens and I am managing the public sector for google cloud for the benelux - as a true belgian, I could not be more proud to see the investments we do, fueling Belgian economy, but there is more, so much more and this is what I will share with you today.  I want to run over our contributions and our value we can create for you and your business and show you that - if we all work together and embrace the distruptiive digital transformation we are experiencing, we can and must all benefit from it</a:t>
            </a:r>
            <a:endParaRPr>
              <a:solidFill>
                <a:schemeClr val="dk1"/>
              </a:solidFill>
              <a:latin typeface="Google Sans"/>
              <a:ea typeface="Google Sans"/>
              <a:cs typeface="Google Sans"/>
              <a:sym typeface="Google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ea2a966f6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ea2a966f6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latin typeface="Google Sans"/>
                <a:ea typeface="Google Sans"/>
                <a:cs typeface="Google Sans"/>
                <a:sym typeface="Google Sans"/>
              </a:rPr>
              <a:t>That very mission is built on a history of making the impossible, achievable.</a:t>
            </a:r>
            <a:endParaRPr sz="1200">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200">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200">
                <a:latin typeface="Google Sans"/>
                <a:ea typeface="Google Sans"/>
                <a:cs typeface="Google Sans"/>
                <a:sym typeface="Google Sans"/>
              </a:rPr>
              <a:t>But at Google, we don't just solve hard computer science problems in a lab. </a:t>
            </a:r>
            <a:r>
              <a:rPr b="1" lang="en" sz="1200">
                <a:latin typeface="Google Sans"/>
                <a:ea typeface="Google Sans"/>
                <a:cs typeface="Google Sans"/>
                <a:sym typeface="Google Sans"/>
              </a:rPr>
              <a:t>We turn them into helpful products that billions of people use every day</a:t>
            </a:r>
            <a:r>
              <a:rPr lang="en" sz="1200">
                <a:latin typeface="Google Sans"/>
                <a:ea typeface="Google Sans"/>
                <a:cs typeface="Google Sans"/>
                <a:sym typeface="Google Sans"/>
              </a:rPr>
              <a:t> — from indexing the web to mapping the physical world.</a:t>
            </a:r>
            <a:endParaRPr sz="1200">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200">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200">
                <a:latin typeface="Google Sans"/>
                <a:ea typeface="Google Sans"/>
                <a:cs typeface="Google Sans"/>
                <a:sym typeface="Google Sans"/>
              </a:rPr>
              <a:t>Now, through Google Cloud, we are handing that same innovation engine to you.</a:t>
            </a:r>
            <a:endParaRPr sz="1200">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200">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200">
                <a:latin typeface="Google Sans"/>
                <a:ea typeface="Google Sans"/>
                <a:cs typeface="Google Sans"/>
                <a:sym typeface="Google Sans"/>
              </a:rPr>
              <a:t>We want to help you tackle your industry's impossible challenges, turning your AI ambition into the kinds of tangible solutions that define market leaders.</a:t>
            </a:r>
            <a:endParaRPr sz="1200">
              <a:latin typeface="Google Sans"/>
              <a:ea typeface="Google Sans"/>
              <a:cs typeface="Google Sans"/>
              <a:sym typeface="Google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ea2a966f64_0_3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ea2a966f64_0_3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ea2a966f6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ea2a966f6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1F1F1F"/>
                </a:solidFill>
                <a:latin typeface="Google Sans"/>
                <a:ea typeface="Google Sans"/>
                <a:cs typeface="Google Sans"/>
                <a:sym typeface="Google Sans"/>
              </a:rPr>
              <a:t>Looking at where we’re at today, we’ve entered a whole new era of AI [CLICK]</a:t>
            </a:r>
            <a:endParaRPr sz="1200">
              <a:solidFill>
                <a:srgbClr val="1F1F1F"/>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200">
              <a:solidFill>
                <a:srgbClr val="1F1F1F"/>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200">
                <a:solidFill>
                  <a:srgbClr val="1F1F1F"/>
                </a:solidFill>
                <a:latin typeface="Google Sans"/>
                <a:ea typeface="Google Sans"/>
                <a:cs typeface="Google Sans"/>
                <a:sym typeface="Google Sans"/>
              </a:rPr>
              <a:t>We are moving away from the phase of 'wait and see' — where it was all about pilots and prototypes… [CLICK] </a:t>
            </a:r>
            <a:endParaRPr sz="1200">
              <a:solidFill>
                <a:srgbClr val="1F1F1F"/>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200">
              <a:solidFill>
                <a:srgbClr val="1F1F1F"/>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200">
                <a:solidFill>
                  <a:srgbClr val="1F1F1F"/>
                </a:solidFill>
                <a:latin typeface="Google Sans"/>
                <a:ea typeface="Google Sans"/>
                <a:cs typeface="Google Sans"/>
                <a:sym typeface="Google Sans"/>
              </a:rPr>
              <a:t>and into the era of driving impact.</a:t>
            </a:r>
            <a:endParaRPr sz="1300">
              <a:solidFill>
                <a:srgbClr val="1F1F1F"/>
              </a:solidFill>
              <a:latin typeface="Google Sans"/>
              <a:ea typeface="Google Sans"/>
              <a:cs typeface="Google Sans"/>
              <a:sym typeface="Google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ea2a966f6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ea2a966f6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sz="1200">
                <a:solidFill>
                  <a:srgbClr val="1F1F1F"/>
                </a:solidFill>
                <a:latin typeface="Google Sans"/>
                <a:ea typeface="Google Sans"/>
                <a:cs typeface="Google Sans"/>
                <a:sym typeface="Google Sans"/>
              </a:rPr>
              <a:t>When you zoom out, the scope of that change is undeniable. We are watching a $4.4 trillion shift happen in real time.</a:t>
            </a:r>
            <a:endParaRPr sz="1200">
              <a:solidFill>
                <a:srgbClr val="1F1F1F"/>
              </a:solidFill>
              <a:latin typeface="Google Sans"/>
              <a:ea typeface="Google Sans"/>
              <a:cs typeface="Google Sans"/>
              <a:sym typeface="Google Sans"/>
            </a:endParaRPr>
          </a:p>
          <a:p>
            <a:pPr indent="0" lvl="0" marL="0" rtl="0" algn="l">
              <a:spcBef>
                <a:spcPts val="600"/>
              </a:spcBef>
              <a:spcAft>
                <a:spcPts val="0"/>
              </a:spcAft>
              <a:buClr>
                <a:schemeClr val="dk1"/>
              </a:buClr>
              <a:buSzPts val="1100"/>
              <a:buFont typeface="Arial"/>
              <a:buNone/>
            </a:pPr>
            <a:r>
              <a:rPr lang="en" sz="1200">
                <a:solidFill>
                  <a:srgbClr val="1F1F1F"/>
                </a:solidFill>
                <a:latin typeface="Google Sans"/>
                <a:ea typeface="Google Sans"/>
                <a:cs typeface="Google Sans"/>
                <a:sym typeface="Google Sans"/>
              </a:rPr>
              <a:t>Gartner says that by the end of this year, 40% of enterprise apps will feature AI agents. That is a massive jump.</a:t>
            </a:r>
            <a:endParaRPr sz="1200">
              <a:solidFill>
                <a:srgbClr val="1F1F1F"/>
              </a:solidFill>
              <a:latin typeface="Google Sans"/>
              <a:ea typeface="Google Sans"/>
              <a:cs typeface="Google Sans"/>
              <a:sym typeface="Google Sans"/>
            </a:endParaRPr>
          </a:p>
          <a:p>
            <a:pPr indent="0" lvl="0" marL="0" rtl="0" algn="l">
              <a:spcBef>
                <a:spcPts val="600"/>
              </a:spcBef>
              <a:spcAft>
                <a:spcPts val="0"/>
              </a:spcAft>
              <a:buClr>
                <a:schemeClr val="dk1"/>
              </a:buClr>
              <a:buSzPts val="1100"/>
              <a:buFont typeface="Arial"/>
              <a:buNone/>
            </a:pPr>
            <a:r>
              <a:rPr lang="en" sz="1200">
                <a:solidFill>
                  <a:srgbClr val="1F1F1F"/>
                </a:solidFill>
                <a:latin typeface="Google Sans"/>
                <a:ea typeface="Google Sans"/>
                <a:cs typeface="Google Sans"/>
                <a:sym typeface="Google Sans"/>
              </a:rPr>
              <a:t>And Google’s own data shows that over half of organizations — 52% — have already deployed agents.</a:t>
            </a:r>
            <a:endParaRPr sz="1200">
              <a:solidFill>
                <a:srgbClr val="1F1F1F"/>
              </a:solidFill>
              <a:latin typeface="Google Sans"/>
              <a:ea typeface="Google Sans"/>
              <a:cs typeface="Google Sans"/>
              <a:sym typeface="Google Sans"/>
            </a:endParaRPr>
          </a:p>
          <a:p>
            <a:pPr indent="0" lvl="0" marL="0" rtl="0" algn="l">
              <a:spcBef>
                <a:spcPts val="600"/>
              </a:spcBef>
              <a:spcAft>
                <a:spcPts val="0"/>
              </a:spcAft>
              <a:buClr>
                <a:schemeClr val="dk1"/>
              </a:buClr>
              <a:buSzPts val="1100"/>
              <a:buFont typeface="Arial"/>
              <a:buNone/>
            </a:pPr>
            <a:r>
              <a:t/>
            </a:r>
            <a:endParaRPr sz="1200">
              <a:solidFill>
                <a:srgbClr val="1F1F1F"/>
              </a:solidFill>
              <a:latin typeface="Google Sans"/>
              <a:ea typeface="Google Sans"/>
              <a:cs typeface="Google Sans"/>
              <a:sym typeface="Google Sans"/>
            </a:endParaRPr>
          </a:p>
          <a:p>
            <a:pPr indent="0" lvl="0" marL="0" rtl="0" algn="l">
              <a:spcBef>
                <a:spcPts val="600"/>
              </a:spcBef>
              <a:spcAft>
                <a:spcPts val="0"/>
              </a:spcAft>
              <a:buClr>
                <a:schemeClr val="dk1"/>
              </a:buClr>
              <a:buSzPts val="1100"/>
              <a:buFont typeface="Arial"/>
              <a:buNone/>
            </a:pPr>
            <a:r>
              <a:rPr b="1" lang="en" sz="1200">
                <a:solidFill>
                  <a:srgbClr val="1F1F1F"/>
                </a:solidFill>
                <a:latin typeface="Google Sans"/>
                <a:ea typeface="Google Sans"/>
                <a:cs typeface="Google Sans"/>
                <a:sym typeface="Google Sans"/>
              </a:rPr>
              <a:t>Stat sources:</a:t>
            </a:r>
            <a:endParaRPr b="1" sz="1200">
              <a:solidFill>
                <a:srgbClr val="1F1F1F"/>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200">
                <a:solidFill>
                  <a:schemeClr val="dk1"/>
                </a:solidFill>
                <a:latin typeface="Google Sans"/>
                <a:ea typeface="Google Sans"/>
                <a:cs typeface="Google Sans"/>
                <a:sym typeface="Google Sans"/>
              </a:rPr>
              <a:t>1. </a:t>
            </a:r>
            <a:r>
              <a:rPr lang="en" sz="1200" u="sng">
                <a:solidFill>
                  <a:schemeClr val="dk1"/>
                </a:solidFill>
                <a:latin typeface="Google Sans"/>
                <a:ea typeface="Google Sans"/>
                <a:cs typeface="Google Sans"/>
                <a:sym typeface="Google Sans"/>
                <a:hlinkClick r:id="rId2">
                  <a:extLst>
                    <a:ext uri="{A12FA001-AC4F-418D-AE19-62706E023703}">
                      <ahyp:hlinkClr val="tx"/>
                    </a:ext>
                  </a:extLst>
                </a:hlinkClick>
              </a:rPr>
              <a:t>McKinsey</a:t>
            </a:r>
            <a:r>
              <a:rPr lang="en" sz="1200">
                <a:solidFill>
                  <a:schemeClr val="dk1"/>
                </a:solidFill>
                <a:latin typeface="Google Sans"/>
                <a:ea typeface="Google Sans"/>
                <a:cs typeface="Google Sans"/>
                <a:sym typeface="Google Sans"/>
              </a:rPr>
              <a:t>, Jan 2025</a:t>
            </a:r>
            <a:br>
              <a:rPr lang="en" sz="1200">
                <a:solidFill>
                  <a:schemeClr val="dk1"/>
                </a:solidFill>
                <a:latin typeface="Google Sans"/>
                <a:ea typeface="Google Sans"/>
                <a:cs typeface="Google Sans"/>
                <a:sym typeface="Google Sans"/>
              </a:rPr>
            </a:br>
            <a:r>
              <a:rPr lang="en" sz="1200">
                <a:solidFill>
                  <a:schemeClr val="dk1"/>
                </a:solidFill>
                <a:latin typeface="Google Sans"/>
                <a:ea typeface="Google Sans"/>
                <a:cs typeface="Google Sans"/>
                <a:sym typeface="Google Sans"/>
              </a:rPr>
              <a:t>2. </a:t>
            </a:r>
            <a:r>
              <a:rPr lang="en" sz="1200" u="sng">
                <a:solidFill>
                  <a:schemeClr val="dk1"/>
                </a:solidFill>
                <a:latin typeface="Google Sans"/>
                <a:ea typeface="Google Sans"/>
                <a:cs typeface="Google Sans"/>
                <a:sym typeface="Google Sans"/>
                <a:hlinkClick r:id="rId3">
                  <a:extLst>
                    <a:ext uri="{A12FA001-AC4F-418D-AE19-62706E023703}">
                      <ahyp:hlinkClr val="tx"/>
                    </a:ext>
                  </a:extLst>
                </a:hlinkClick>
              </a:rPr>
              <a:t>Gartner</a:t>
            </a:r>
            <a:r>
              <a:rPr lang="en" sz="1200">
                <a:solidFill>
                  <a:schemeClr val="dk1"/>
                </a:solidFill>
                <a:latin typeface="Google Sans"/>
                <a:ea typeface="Google Sans"/>
                <a:cs typeface="Google Sans"/>
                <a:sym typeface="Google Sans"/>
              </a:rPr>
              <a:t>, August 2025</a:t>
            </a:r>
            <a:br>
              <a:rPr lang="en" sz="1200">
                <a:solidFill>
                  <a:schemeClr val="dk1"/>
                </a:solidFill>
                <a:latin typeface="Google Sans"/>
                <a:ea typeface="Google Sans"/>
                <a:cs typeface="Google Sans"/>
                <a:sym typeface="Google Sans"/>
              </a:rPr>
            </a:br>
            <a:r>
              <a:rPr lang="en" sz="1200">
                <a:solidFill>
                  <a:schemeClr val="dk1"/>
                </a:solidFill>
                <a:latin typeface="Google Sans"/>
                <a:ea typeface="Google Sans"/>
                <a:cs typeface="Google Sans"/>
                <a:sym typeface="Google Sans"/>
              </a:rPr>
              <a:t>3. </a:t>
            </a:r>
            <a:r>
              <a:rPr lang="en" sz="1200" u="sng">
                <a:solidFill>
                  <a:schemeClr val="dk1"/>
                </a:solidFill>
                <a:latin typeface="Google Sans"/>
                <a:ea typeface="Google Sans"/>
                <a:cs typeface="Google Sans"/>
                <a:sym typeface="Google Sans"/>
                <a:hlinkClick r:id="rId4">
                  <a:extLst>
                    <a:ext uri="{A12FA001-AC4F-418D-AE19-62706E023703}">
                      <ahyp:hlinkClr val="tx"/>
                    </a:ext>
                  </a:extLst>
                </a:hlinkClick>
              </a:rPr>
              <a:t>Google Cloud</a:t>
            </a:r>
            <a:r>
              <a:rPr lang="en" sz="1200">
                <a:solidFill>
                  <a:schemeClr val="dk1"/>
                </a:solidFill>
                <a:latin typeface="Google Sans"/>
                <a:ea typeface="Google Sans"/>
                <a:cs typeface="Google Sans"/>
                <a:sym typeface="Google Sans"/>
              </a:rPr>
              <a:t>, Nov 2025</a:t>
            </a:r>
            <a:endParaRPr sz="1200">
              <a:solidFill>
                <a:schemeClr val="dk1"/>
              </a:solidFill>
              <a:latin typeface="Google Sans"/>
              <a:ea typeface="Google Sans"/>
              <a:cs typeface="Google Sans"/>
              <a:sym typeface="Google Sans"/>
            </a:endParaRPr>
          </a:p>
          <a:p>
            <a:pPr indent="0" lvl="0" marL="0" rtl="0" algn="l">
              <a:spcBef>
                <a:spcPts val="600"/>
              </a:spcBef>
              <a:spcAft>
                <a:spcPts val="0"/>
              </a:spcAft>
              <a:buClr>
                <a:schemeClr val="dk1"/>
              </a:buClr>
              <a:buSzPts val="1100"/>
              <a:buFont typeface="Arial"/>
              <a:buNone/>
            </a:pPr>
            <a:r>
              <a:t/>
            </a:r>
            <a:endParaRPr sz="1200">
              <a:solidFill>
                <a:srgbClr val="1F1F1F"/>
              </a:solidFill>
              <a:latin typeface="Google Sans"/>
              <a:ea typeface="Google Sans"/>
              <a:cs typeface="Google Sans"/>
              <a:sym typeface="Google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ea2a966f6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ea2a966f6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200"/>
              </a:spcBef>
              <a:spcAft>
                <a:spcPts val="120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ea2a966f64_0_47:notes"/>
          <p:cNvSpPr/>
          <p:nvPr>
            <p:ph idx="2" type="sldImg"/>
          </p:nvPr>
        </p:nvSpPr>
        <p:spPr>
          <a:xfrm>
            <a:off x="0" y="0"/>
            <a:ext cx="1500000" cy="15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0" name="Google Shape;140;g3ea2a966f64_0_47:notes"/>
          <p:cNvSpPr txBox="1"/>
          <p:nvPr>
            <p:ph idx="1" type="body"/>
          </p:nvPr>
        </p:nvSpPr>
        <p:spPr>
          <a:xfrm>
            <a:off x="0" y="0"/>
            <a:ext cx="2000100" cy="1500000"/>
          </a:xfrm>
          <a:prstGeom prst="rect">
            <a:avLst/>
          </a:prstGeom>
          <a:noFill/>
          <a:ln>
            <a:noFill/>
          </a:ln>
        </p:spPr>
        <p:txBody>
          <a:bodyPr anchorCtr="0" anchor="t" bIns="27925" lIns="55875" spcFirstLastPara="1" rIns="55875" wrap="square" tIns="279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And today, we are taking the next step in bringing Google AI to every employee and every workflow. </a:t>
            </a:r>
            <a:endParaRPr b="1">
              <a:solidFill>
                <a:srgbClr val="45A01E"/>
              </a:solidFill>
              <a:latin typeface="Google Sans"/>
              <a:ea typeface="Google Sans"/>
              <a:cs typeface="Google Sans"/>
              <a:sym typeface="Google Sans"/>
            </a:endParaRPr>
          </a:p>
          <a:p>
            <a:pPr indent="0" lvl="0" marL="0" rtl="0" algn="l">
              <a:spcBef>
                <a:spcPts val="1200"/>
              </a:spcBef>
              <a:spcAft>
                <a:spcPts val="0"/>
              </a:spcAft>
              <a:buClr>
                <a:schemeClr val="dk1"/>
              </a:buClr>
              <a:buSzPts val="1100"/>
              <a:buFont typeface="Arial"/>
              <a:buNone/>
            </a:pPr>
            <a:r>
              <a:rPr b="1" lang="en">
                <a:solidFill>
                  <a:schemeClr val="dk1"/>
                </a:solidFill>
                <a:latin typeface="Google Sans"/>
                <a:ea typeface="Google Sans"/>
                <a:cs typeface="Google Sans"/>
                <a:sym typeface="Google Sans"/>
              </a:rPr>
              <a:t>Gemini Enterprise</a:t>
            </a:r>
            <a:r>
              <a:rPr lang="en">
                <a:solidFill>
                  <a:schemeClr val="dk1"/>
                </a:solidFill>
                <a:latin typeface="Google Sans"/>
                <a:ea typeface="Google Sans"/>
                <a:cs typeface="Google Sans"/>
                <a:sym typeface="Google Sans"/>
              </a:rPr>
              <a:t> is now the end-to-end system for the </a:t>
            </a:r>
            <a:r>
              <a:rPr b="1" lang="en">
                <a:solidFill>
                  <a:schemeClr val="dk1"/>
                </a:solidFill>
                <a:latin typeface="Google Sans"/>
                <a:ea typeface="Google Sans"/>
                <a:cs typeface="Google Sans"/>
                <a:sym typeface="Google Sans"/>
              </a:rPr>
              <a:t>Agentic Era</a:t>
            </a:r>
            <a:r>
              <a:rPr lang="en">
                <a:solidFill>
                  <a:schemeClr val="dk1"/>
                </a:solidFill>
                <a:latin typeface="Google Sans"/>
                <a:ea typeface="Google Sans"/>
                <a:cs typeface="Google Sans"/>
                <a:sym typeface="Google Sans"/>
              </a:rPr>
              <a:t>—the connective tissue between your data, your people, and your goals. </a:t>
            </a:r>
            <a:endParaRPr>
              <a:solidFill>
                <a:schemeClr val="dk1"/>
              </a:solidFill>
              <a:latin typeface="Google Sans"/>
              <a:ea typeface="Google Sans"/>
              <a:cs typeface="Google Sans"/>
              <a:sym typeface="Google Sans"/>
            </a:endParaRPr>
          </a:p>
          <a:p>
            <a:pPr indent="0" lvl="0" marL="0" rtl="0" algn="l">
              <a:spcBef>
                <a:spcPts val="1000"/>
              </a:spcBef>
              <a:spcAft>
                <a:spcPts val="1000"/>
              </a:spcAft>
              <a:buClr>
                <a:schemeClr val="dk1"/>
              </a:buClr>
              <a:buSzPts val="1100"/>
              <a:buFont typeface="Arial"/>
              <a:buNone/>
            </a:pPr>
            <a:r>
              <a:rPr lang="en">
                <a:solidFill>
                  <a:schemeClr val="dk1"/>
                </a:solidFill>
                <a:latin typeface="Google Sans"/>
                <a:ea typeface="Google Sans"/>
                <a:cs typeface="Google Sans"/>
                <a:sym typeface="Google Sans"/>
              </a:rPr>
              <a:t>It transforms disconnected processes into a single, intelligent flow. </a:t>
            </a:r>
            <a:endParaRPr sz="700">
              <a:solidFill>
                <a:schemeClr val="dk1"/>
              </a:solidFill>
            </a:endParaRPr>
          </a:p>
        </p:txBody>
      </p:sp>
      <p:sp>
        <p:nvSpPr>
          <p:cNvPr id="141" name="Google Shape;141;g3ea2a966f64_0_47:notes"/>
          <p:cNvSpPr txBox="1"/>
          <p:nvPr>
            <p:ph idx="12" type="sldNum"/>
          </p:nvPr>
        </p:nvSpPr>
        <p:spPr>
          <a:xfrm>
            <a:off x="0" y="0"/>
            <a:ext cx="2000100" cy="1500000"/>
          </a:xfrm>
          <a:prstGeom prst="rect">
            <a:avLst/>
          </a:prstGeom>
          <a:noFill/>
          <a:ln>
            <a:noFill/>
          </a:ln>
        </p:spPr>
        <p:txBody>
          <a:bodyPr anchorCtr="0" anchor="t" bIns="27925" lIns="55875" spcFirstLastPara="1" rIns="55875" wrap="square" tIns="27925">
            <a:noAutofit/>
          </a:bodyPr>
          <a:lstStyle/>
          <a:p>
            <a:pPr indent="0" lvl="0" marL="0" marR="0" rtl="0" algn="l">
              <a:lnSpc>
                <a:spcPct val="100000"/>
              </a:lnSpc>
              <a:spcBef>
                <a:spcPts val="0"/>
              </a:spcBef>
              <a:spcAft>
                <a:spcPts val="0"/>
              </a:spcAft>
              <a:buClr>
                <a:srgbClr val="000000"/>
              </a:buClr>
              <a:buSzPts val="1100"/>
              <a:buFont typeface="Arial"/>
              <a:buNone/>
            </a:pPr>
            <a:fld id="{00000000-1234-1234-1234-123412341234}" type="slidenum">
              <a:rPr b="0" i="0" lang="en" sz="1100" u="none" cap="none" strike="noStrike">
                <a:solidFill>
                  <a:schemeClr val="dk1"/>
                </a:solidFill>
                <a:latin typeface="Arial"/>
                <a:ea typeface="Arial"/>
                <a:cs typeface="Arial"/>
                <a:sym typeface="Arial"/>
              </a:rPr>
              <a:t>‹#›</a:t>
            </a:fld>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ea2a966f64_0_54:notes"/>
          <p:cNvSpPr/>
          <p:nvPr>
            <p:ph idx="2" type="sldImg"/>
          </p:nvPr>
        </p:nvSpPr>
        <p:spPr>
          <a:xfrm>
            <a:off x="0" y="0"/>
            <a:ext cx="1500000" cy="15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8" name="Google Shape;148;g3ea2a966f64_0_54:notes"/>
          <p:cNvSpPr txBox="1"/>
          <p:nvPr>
            <p:ph idx="1" type="body"/>
          </p:nvPr>
        </p:nvSpPr>
        <p:spPr>
          <a:xfrm>
            <a:off x="0" y="0"/>
            <a:ext cx="2000100" cy="1500000"/>
          </a:xfrm>
          <a:prstGeom prst="rect">
            <a:avLst/>
          </a:prstGeom>
          <a:noFill/>
          <a:ln>
            <a:noFill/>
          </a:ln>
        </p:spPr>
        <p:txBody>
          <a:bodyPr anchorCtr="0" anchor="t" bIns="27925" lIns="55875" spcFirstLastPara="1" rIns="55875" wrap="square" tIns="279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Google Sans"/>
                <a:ea typeface="Google Sans"/>
                <a:cs typeface="Google Sans"/>
                <a:sym typeface="Google Sans"/>
              </a:rPr>
              <a:t>This is our blueprint for the Agentic Enterprise. It’s also the answer to a fundamental equation:</a:t>
            </a:r>
            <a:endParaRPr>
              <a:solidFill>
                <a:schemeClr val="dk1"/>
              </a:solidFill>
              <a:latin typeface="Google Sans"/>
              <a:ea typeface="Google Sans"/>
              <a:cs typeface="Google Sans"/>
              <a:sym typeface="Google Sans"/>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latin typeface="Google Sans"/>
                <a:ea typeface="Google Sans"/>
                <a:cs typeface="Google Sans"/>
                <a:sym typeface="Google Sans"/>
              </a:rPr>
              <a:t>Intelligence + Automation = Value</a:t>
            </a:r>
            <a:endParaRPr b="1">
              <a:solidFill>
                <a:schemeClr val="dk1"/>
              </a:solidFill>
              <a:latin typeface="Google Sans"/>
              <a:ea typeface="Google Sans"/>
              <a:cs typeface="Google Sans"/>
              <a:sym typeface="Google Sans"/>
            </a:endParaRPr>
          </a:p>
          <a:p>
            <a:pPr indent="0" lvl="0" marL="0" rtl="0" algn="l">
              <a:lnSpc>
                <a:spcPct val="115000"/>
              </a:lnSpc>
              <a:spcBef>
                <a:spcPts val="1200"/>
              </a:spcBef>
              <a:spcAft>
                <a:spcPts val="1200"/>
              </a:spcAft>
              <a:buClr>
                <a:schemeClr val="dk1"/>
              </a:buClr>
              <a:buSzPts val="1100"/>
              <a:buFont typeface="Arial"/>
              <a:buNone/>
            </a:pPr>
            <a:r>
              <a:rPr lang="en">
                <a:solidFill>
                  <a:schemeClr val="dk1"/>
                </a:solidFill>
                <a:latin typeface="Google Sans"/>
                <a:ea typeface="Google Sans"/>
                <a:cs typeface="Google Sans"/>
                <a:sym typeface="Google Sans"/>
              </a:rPr>
              <a:t>To make this work, you need context and action.</a:t>
            </a:r>
            <a:endParaRPr sz="700">
              <a:solidFill>
                <a:schemeClr val="dk1"/>
              </a:solidFill>
            </a:endParaRPr>
          </a:p>
        </p:txBody>
      </p:sp>
      <p:sp>
        <p:nvSpPr>
          <p:cNvPr id="149" name="Google Shape;149;g3ea2a966f64_0_54:notes"/>
          <p:cNvSpPr txBox="1"/>
          <p:nvPr>
            <p:ph idx="12" type="sldNum"/>
          </p:nvPr>
        </p:nvSpPr>
        <p:spPr>
          <a:xfrm>
            <a:off x="0" y="0"/>
            <a:ext cx="2000100" cy="1500000"/>
          </a:xfrm>
          <a:prstGeom prst="rect">
            <a:avLst/>
          </a:prstGeom>
          <a:noFill/>
          <a:ln>
            <a:noFill/>
          </a:ln>
        </p:spPr>
        <p:txBody>
          <a:bodyPr anchorCtr="0" anchor="t" bIns="27925" lIns="55875" spcFirstLastPara="1" rIns="55875" wrap="square" tIns="27925">
            <a:noAutofit/>
          </a:bodyPr>
          <a:lstStyle/>
          <a:p>
            <a:pPr indent="0" lvl="0" marL="0" marR="0" rtl="0" algn="l">
              <a:lnSpc>
                <a:spcPct val="100000"/>
              </a:lnSpc>
              <a:spcBef>
                <a:spcPts val="0"/>
              </a:spcBef>
              <a:spcAft>
                <a:spcPts val="0"/>
              </a:spcAft>
              <a:buClr>
                <a:srgbClr val="000000"/>
              </a:buClr>
              <a:buSzPts val="1100"/>
              <a:buFont typeface="Arial"/>
              <a:buNone/>
            </a:pPr>
            <a:fld id="{00000000-1234-1234-1234-123412341234}" type="slidenum">
              <a:rPr b="0" i="0" lang="en" sz="1100" u="none" cap="none" strike="noStrike">
                <a:solidFill>
                  <a:schemeClr val="dk1"/>
                </a:solidFill>
                <a:latin typeface="Arial"/>
                <a:ea typeface="Arial"/>
                <a:cs typeface="Arial"/>
                <a:sym typeface="Arial"/>
              </a:rPr>
              <a:t>‹#›</a:t>
            </a:fld>
            <a:endParaRPr b="0" i="0" sz="11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Title &amp; Body_1 Col 1 1">
  <p:cSld name="CUSTOM_7_1_1_1_1_1_1_1_1_1_1_1_1_1_1_1_2_1">
    <p:bg>
      <p:bgPr>
        <a:solidFill>
          <a:srgbClr val="FFFFFF"/>
        </a:solidFill>
      </p:bgPr>
    </p:bg>
    <p:spTree>
      <p:nvGrpSpPr>
        <p:cNvPr id="50" name="Shape 50"/>
        <p:cNvGrpSpPr/>
        <p:nvPr/>
      </p:nvGrpSpPr>
      <p:grpSpPr>
        <a:xfrm>
          <a:off x="0" y="0"/>
          <a:ext cx="0" cy="0"/>
          <a:chOff x="0" y="0"/>
          <a:chExt cx="0" cy="0"/>
        </a:xfrm>
      </p:grpSpPr>
      <p:sp>
        <p:nvSpPr>
          <p:cNvPr id="51" name="Google Shape;51;p13"/>
          <p:cNvSpPr txBox="1"/>
          <p:nvPr/>
        </p:nvSpPr>
        <p:spPr>
          <a:xfrm>
            <a:off x="7952627" y="4716421"/>
            <a:ext cx="8271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600">
                <a:solidFill>
                  <a:srgbClr val="BDC1C6"/>
                </a:solidFill>
                <a:latin typeface="Google Sans Text"/>
                <a:ea typeface="Google Sans Text"/>
                <a:cs typeface="Google Sans Text"/>
                <a:sym typeface="Google Sans Text"/>
              </a:rPr>
              <a:t>Google Cloud</a:t>
            </a:r>
            <a:endParaRPr sz="600">
              <a:solidFill>
                <a:srgbClr val="BDC1C6"/>
              </a:solidFill>
              <a:latin typeface="Google Sans Text"/>
              <a:ea typeface="Google Sans Text"/>
              <a:cs typeface="Google Sans Text"/>
              <a:sym typeface="Google Sans Text"/>
            </a:endParaRPr>
          </a:p>
        </p:txBody>
      </p:sp>
      <p:sp>
        <p:nvSpPr>
          <p:cNvPr id="52" name="Google Shape;52;p13"/>
          <p:cNvSpPr txBox="1"/>
          <p:nvPr/>
        </p:nvSpPr>
        <p:spPr>
          <a:xfrm>
            <a:off x="6805749" y="4716421"/>
            <a:ext cx="1320900" cy="276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600">
                <a:solidFill>
                  <a:srgbClr val="BDC1C6"/>
                </a:solidFill>
                <a:latin typeface="Google Sans Text"/>
                <a:ea typeface="Google Sans Text"/>
                <a:cs typeface="Google Sans Text"/>
                <a:sym typeface="Google Sans Text"/>
              </a:rPr>
              <a:t>Proprietary + Confidential</a:t>
            </a:r>
            <a:endParaRPr sz="600">
              <a:solidFill>
                <a:srgbClr val="BDC1C6"/>
              </a:solidFill>
              <a:latin typeface="Google Sans Text"/>
              <a:ea typeface="Google Sans Text"/>
              <a:cs typeface="Google Sans Text"/>
              <a:sym typeface="Google Sans Tex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UD GRAY">
  <p:cSld name="TITLE_3_1_5">
    <p:bg>
      <p:bgPr>
        <a:solidFill>
          <a:srgbClr val="F6F6F6"/>
        </a:solidFill>
      </p:bgPr>
    </p:bg>
    <p:spTree>
      <p:nvGrpSpPr>
        <p:cNvPr id="53" name="Shape 5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footer 2">
  <p:cSld name="BLANK_1_2">
    <p:spTree>
      <p:nvGrpSpPr>
        <p:cNvPr id="54" name="Shape 54"/>
        <p:cNvGrpSpPr/>
        <p:nvPr/>
      </p:nvGrpSpPr>
      <p:grpSpPr>
        <a:xfrm>
          <a:off x="0" y="0"/>
          <a:ext cx="0" cy="0"/>
          <a:chOff x="0" y="0"/>
          <a:chExt cx="0" cy="0"/>
        </a:xfrm>
      </p:grpSpPr>
      <p:sp>
        <p:nvSpPr>
          <p:cNvPr id="55" name="Google Shape;55;p15"/>
          <p:cNvSpPr txBox="1"/>
          <p:nvPr>
            <p:ph idx="12" type="sldNum"/>
          </p:nvPr>
        </p:nvSpPr>
        <p:spPr>
          <a:xfrm>
            <a:off x="8004300" y="4663225"/>
            <a:ext cx="683700" cy="393600"/>
          </a:xfrm>
          <a:prstGeom prst="rect">
            <a:avLst/>
          </a:prstGeom>
        </p:spPr>
        <p:txBody>
          <a:bodyPr anchorCtr="0" anchor="ctr" bIns="91425" lIns="91425" spcFirstLastPara="1" rIns="91425" wrap="square" tIns="91425">
            <a:normAutofit/>
          </a:bodyPr>
          <a:lstStyle>
            <a:lvl1pPr lvl="0" algn="r">
              <a:buNone/>
              <a:defRPr sz="800">
                <a:solidFill>
                  <a:schemeClr val="dk1"/>
                </a:solidFill>
                <a:latin typeface="Google Sans Text"/>
                <a:ea typeface="Google Sans Text"/>
                <a:cs typeface="Google Sans Text"/>
                <a:sym typeface="Google Sans Text"/>
              </a:defRPr>
            </a:lvl1pPr>
            <a:lvl2pPr lvl="1" algn="r">
              <a:buNone/>
              <a:defRPr sz="800">
                <a:solidFill>
                  <a:schemeClr val="dk1"/>
                </a:solidFill>
                <a:latin typeface="Google Sans Text"/>
                <a:ea typeface="Google Sans Text"/>
                <a:cs typeface="Google Sans Text"/>
                <a:sym typeface="Google Sans Text"/>
              </a:defRPr>
            </a:lvl2pPr>
            <a:lvl3pPr lvl="2" algn="r">
              <a:buNone/>
              <a:defRPr sz="800">
                <a:solidFill>
                  <a:schemeClr val="dk1"/>
                </a:solidFill>
                <a:latin typeface="Google Sans Text"/>
                <a:ea typeface="Google Sans Text"/>
                <a:cs typeface="Google Sans Text"/>
                <a:sym typeface="Google Sans Text"/>
              </a:defRPr>
            </a:lvl3pPr>
            <a:lvl4pPr lvl="3" algn="r">
              <a:buNone/>
              <a:defRPr sz="800">
                <a:solidFill>
                  <a:schemeClr val="dk1"/>
                </a:solidFill>
                <a:latin typeface="Google Sans Text"/>
                <a:ea typeface="Google Sans Text"/>
                <a:cs typeface="Google Sans Text"/>
                <a:sym typeface="Google Sans Text"/>
              </a:defRPr>
            </a:lvl4pPr>
            <a:lvl5pPr lvl="4" algn="r">
              <a:buNone/>
              <a:defRPr sz="800">
                <a:solidFill>
                  <a:schemeClr val="dk1"/>
                </a:solidFill>
                <a:latin typeface="Google Sans Text"/>
                <a:ea typeface="Google Sans Text"/>
                <a:cs typeface="Google Sans Text"/>
                <a:sym typeface="Google Sans Text"/>
              </a:defRPr>
            </a:lvl5pPr>
            <a:lvl6pPr lvl="5" algn="r">
              <a:buNone/>
              <a:defRPr sz="800">
                <a:solidFill>
                  <a:schemeClr val="dk1"/>
                </a:solidFill>
                <a:latin typeface="Google Sans Text"/>
                <a:ea typeface="Google Sans Text"/>
                <a:cs typeface="Google Sans Text"/>
                <a:sym typeface="Google Sans Text"/>
              </a:defRPr>
            </a:lvl6pPr>
            <a:lvl7pPr lvl="6" algn="r">
              <a:buNone/>
              <a:defRPr sz="800">
                <a:solidFill>
                  <a:schemeClr val="dk1"/>
                </a:solidFill>
                <a:latin typeface="Google Sans Text"/>
                <a:ea typeface="Google Sans Text"/>
                <a:cs typeface="Google Sans Text"/>
                <a:sym typeface="Google Sans Text"/>
              </a:defRPr>
            </a:lvl7pPr>
            <a:lvl8pPr lvl="7" algn="r">
              <a:buNone/>
              <a:defRPr sz="800">
                <a:solidFill>
                  <a:schemeClr val="dk1"/>
                </a:solidFill>
                <a:latin typeface="Google Sans Text"/>
                <a:ea typeface="Google Sans Text"/>
                <a:cs typeface="Google Sans Text"/>
                <a:sym typeface="Google Sans Text"/>
              </a:defRPr>
            </a:lvl8pPr>
            <a:lvl9pPr lvl="8" algn="r">
              <a:buNone/>
              <a:defRPr sz="800">
                <a:solidFill>
                  <a:schemeClr val="dk1"/>
                </a:solidFill>
                <a:latin typeface="Google Sans Text"/>
                <a:ea typeface="Google Sans Text"/>
                <a:cs typeface="Google Sans Text"/>
                <a:sym typeface="Google Sans Text"/>
              </a:defRPr>
            </a:lvl9pPr>
          </a:lstStyle>
          <a:p>
            <a:pPr indent="0" lvl="0" marL="0" rtl="0" algn="r">
              <a:spcBef>
                <a:spcPts val="0"/>
              </a:spcBef>
              <a:spcAft>
                <a:spcPts val="0"/>
              </a:spcAft>
              <a:buNone/>
            </a:pPr>
            <a:r>
              <a:rPr lang="en"/>
              <a:t>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56" name="Shape 56"/>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57" name="Shape 57"/>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ogo Light">
  <p:cSld name="BLANK_3">
    <p:bg>
      <p:bgPr>
        <a:solidFill>
          <a:srgbClr val="F8F9FA"/>
        </a:solidFill>
      </p:bgPr>
    </p:bg>
    <p:spTree>
      <p:nvGrpSpPr>
        <p:cNvPr id="58" name="Shape 58"/>
        <p:cNvGrpSpPr/>
        <p:nvPr/>
      </p:nvGrpSpPr>
      <p:grpSpPr>
        <a:xfrm>
          <a:off x="0" y="0"/>
          <a:ext cx="0" cy="0"/>
          <a:chOff x="0" y="0"/>
          <a:chExt cx="0" cy="0"/>
        </a:xfrm>
      </p:grpSpPr>
      <p:pic>
        <p:nvPicPr>
          <p:cNvPr id="59" name="Google Shape;59;p18"/>
          <p:cNvPicPr preferRelativeResize="0"/>
          <p:nvPr/>
        </p:nvPicPr>
        <p:blipFill rotWithShape="1">
          <a:blip r:embed="rId2">
            <a:alphaModFix/>
          </a:blip>
          <a:srcRect b="0" l="0" r="0" t="0"/>
          <a:stretch/>
        </p:blipFill>
        <p:spPr>
          <a:xfrm>
            <a:off x="8272150" y="4836888"/>
            <a:ext cx="653450" cy="1132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3">
    <p:spTree>
      <p:nvGrpSpPr>
        <p:cNvPr id="60" name="Shape 60"/>
        <p:cNvGrpSpPr/>
        <p:nvPr/>
      </p:nvGrpSpPr>
      <p:grpSpPr>
        <a:xfrm>
          <a:off x="0" y="0"/>
          <a:ext cx="0" cy="0"/>
          <a:chOff x="0" y="0"/>
          <a:chExt cx="0" cy="0"/>
        </a:xfrm>
      </p:grpSpPr>
      <p:sp>
        <p:nvSpPr>
          <p:cNvPr id="61" name="Google Shape;61;p1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62" name="Google Shape;62;p1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3" name="Google Shape;63;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0" Type="http://schemas.openxmlformats.org/officeDocument/2006/relationships/image" Target="../media/image19.png"/><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image" Target="../media/image17.png"/><Relationship Id="rId7" Type="http://schemas.openxmlformats.org/officeDocument/2006/relationships/image" Target="../media/image30.png"/><Relationship Id="rId8"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25.png"/><Relationship Id="rId5" Type="http://schemas.openxmlformats.org/officeDocument/2006/relationships/image" Target="../media/image5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0.jpg"/><Relationship Id="rId4" Type="http://schemas.openxmlformats.org/officeDocument/2006/relationships/image" Target="../media/image58.png"/><Relationship Id="rId5" Type="http://schemas.openxmlformats.org/officeDocument/2006/relationships/hyperlink" Target="https://www.gartner.com/en/newsroom/press-releases/2025-11-12-gartner-survey-reveals-geopolitics-will-drive-61-percent-of-cios-and-information-technology-leaders-in-western-europe-to-increase-reliance-on-local-cloud-providers" TargetMode="External"/><Relationship Id="rId6"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4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56.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55.png"/><Relationship Id="rId4" Type="http://schemas.openxmlformats.org/officeDocument/2006/relationships/image" Target="../media/image44.png"/><Relationship Id="rId5" Type="http://schemas.openxmlformats.org/officeDocument/2006/relationships/image" Target="../media/image54.png"/></Relationships>
</file>

<file path=ppt/slides/_rels/slide17.xml.rels><?xml version="1.0" encoding="UTF-8" standalone="yes"?><Relationships xmlns="http://schemas.openxmlformats.org/package/2006/relationships"><Relationship Id="rId11" Type="http://schemas.openxmlformats.org/officeDocument/2006/relationships/image" Target="../media/image43.jpg"/><Relationship Id="rId10" Type="http://schemas.openxmlformats.org/officeDocument/2006/relationships/image" Target="../media/image42.jpg"/><Relationship Id="rId13" Type="http://schemas.openxmlformats.org/officeDocument/2006/relationships/image" Target="../media/image39.png"/><Relationship Id="rId12" Type="http://schemas.openxmlformats.org/officeDocument/2006/relationships/image" Target="../media/image46.jpg"/><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57.png"/><Relationship Id="rId4" Type="http://schemas.openxmlformats.org/officeDocument/2006/relationships/image" Target="../media/image28.png"/><Relationship Id="rId9" Type="http://schemas.openxmlformats.org/officeDocument/2006/relationships/image" Target="../media/image33.png"/><Relationship Id="rId15" Type="http://schemas.openxmlformats.org/officeDocument/2006/relationships/image" Target="../media/image41.png"/><Relationship Id="rId14" Type="http://schemas.openxmlformats.org/officeDocument/2006/relationships/image" Target="../media/image53.png"/><Relationship Id="rId5" Type="http://schemas.openxmlformats.org/officeDocument/2006/relationships/image" Target="../media/image31.gif"/><Relationship Id="rId6" Type="http://schemas.openxmlformats.org/officeDocument/2006/relationships/image" Target="../media/image32.jpg"/><Relationship Id="rId7" Type="http://schemas.openxmlformats.org/officeDocument/2006/relationships/image" Target="../media/image38.png"/><Relationship Id="rId8"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4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50.gif"/><Relationship Id="rId4" Type="http://schemas.openxmlformats.org/officeDocument/2006/relationships/hyperlink" Target="https://www.mckinsey.com/capabilities/tech-and-ai/our-insights/superagency-in-the-workplace-empowering-people-to-unlock-ais-full-potential-at-work" TargetMode="External"/><Relationship Id="rId5" Type="http://schemas.openxmlformats.org/officeDocument/2006/relationships/hyperlink" Target="https://www.gartner.com/en/newsroom/press-releases/2025-08-26-gartner-predicts-40-percent-of-enterprise-apps-will-feature-task-specific-ai-agents-by-2026-up-from-less-than-5-percent-in-2025" TargetMode="External"/><Relationship Id="rId6" Type="http://schemas.openxmlformats.org/officeDocument/2006/relationships/hyperlink" Target="https://services.google.com/fh/files/misc/google_cloud_roi_of_ai_2025.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6.gi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8.png"/><Relationship Id="rId12" Type="http://schemas.openxmlformats.org/officeDocument/2006/relationships/image" Target="../media/image15.png"/><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13.png"/><Relationship Id="rId5" Type="http://schemas.openxmlformats.org/officeDocument/2006/relationships/image" Target="../media/image48.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2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GeoSquare Academy</a:t>
            </a:r>
            <a:endParaRPr/>
          </a:p>
        </p:txBody>
      </p:sp>
      <p:sp>
        <p:nvSpPr>
          <p:cNvPr id="69" name="Google Shape;69;p2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June 12th 2026</a:t>
            </a:r>
            <a:endParaRPr/>
          </a:p>
          <a:p>
            <a:pPr indent="0" lvl="0" marL="0" rtl="0" algn="ctr">
              <a:spcBef>
                <a:spcPts val="0"/>
              </a:spcBef>
              <a:spcAft>
                <a:spcPts val="0"/>
              </a:spcAft>
              <a:buNone/>
            </a:pPr>
            <a:r>
              <a:rPr lang="en"/>
              <a:t>Brussels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0" name="Shape 170"/>
        <p:cNvGrpSpPr/>
        <p:nvPr/>
      </p:nvGrpSpPr>
      <p:grpSpPr>
        <a:xfrm>
          <a:off x="0" y="0"/>
          <a:ext cx="0" cy="0"/>
          <a:chOff x="0" y="0"/>
          <a:chExt cx="0" cy="0"/>
        </a:xfrm>
      </p:grpSpPr>
      <p:sp>
        <p:nvSpPr>
          <p:cNvPr id="171" name="Google Shape;171;p29"/>
          <p:cNvSpPr txBox="1"/>
          <p:nvPr/>
        </p:nvSpPr>
        <p:spPr>
          <a:xfrm>
            <a:off x="382350" y="1358689"/>
            <a:ext cx="3534000" cy="2426100"/>
          </a:xfrm>
          <a:prstGeom prst="rect">
            <a:avLst/>
          </a:prstGeom>
          <a:noFill/>
          <a:ln>
            <a:noFill/>
          </a:ln>
        </p:spPr>
        <p:txBody>
          <a:bodyPr anchorCtr="0" anchor="ctr" bIns="0" lIns="0" spcFirstLastPara="1" rIns="91425" wrap="square" tIns="0">
            <a:noAutofit/>
          </a:bodyPr>
          <a:lstStyle/>
          <a:p>
            <a:pPr indent="0" lvl="0" marL="0" rtl="0" algn="l">
              <a:lnSpc>
                <a:spcPct val="90000"/>
              </a:lnSpc>
              <a:spcBef>
                <a:spcPts val="0"/>
              </a:spcBef>
              <a:spcAft>
                <a:spcPts val="500"/>
              </a:spcAft>
              <a:buNone/>
            </a:pPr>
            <a:r>
              <a:rPr lang="en" sz="3000">
                <a:solidFill>
                  <a:srgbClr val="FFFFFF"/>
                </a:solidFill>
                <a:latin typeface="Google Sans Medium"/>
                <a:ea typeface="Google Sans Medium"/>
                <a:cs typeface="Google Sans Medium"/>
                <a:sym typeface="Google Sans Medium"/>
              </a:rPr>
              <a:t>Google Cloud is </a:t>
            </a:r>
            <a:r>
              <a:rPr lang="en" sz="3000">
                <a:latin typeface="Google Sans Medium"/>
                <a:ea typeface="Google Sans Medium"/>
                <a:cs typeface="Google Sans Medium"/>
                <a:sym typeface="Google Sans Medium"/>
              </a:rPr>
              <a:t>the only provider </a:t>
            </a:r>
            <a:r>
              <a:rPr lang="en" sz="3000">
                <a:solidFill>
                  <a:srgbClr val="FFFFFF"/>
                </a:solidFill>
                <a:latin typeface="Google Sans Medium"/>
                <a:ea typeface="Google Sans Medium"/>
                <a:cs typeface="Google Sans Medium"/>
                <a:sym typeface="Google Sans Medium"/>
              </a:rPr>
              <a:t>to offer first-party solutions across the entire AI stack.</a:t>
            </a:r>
            <a:endParaRPr sz="3000">
              <a:solidFill>
                <a:srgbClr val="FFFFFF"/>
              </a:solidFill>
              <a:latin typeface="Google Sans Medium"/>
              <a:ea typeface="Google Sans Medium"/>
              <a:cs typeface="Google Sans Medium"/>
              <a:sym typeface="Google Sans Medium"/>
            </a:endParaRPr>
          </a:p>
        </p:txBody>
      </p:sp>
      <p:sp>
        <p:nvSpPr>
          <p:cNvPr id="172" name="Google Shape;172;p29"/>
          <p:cNvSpPr/>
          <p:nvPr/>
        </p:nvSpPr>
        <p:spPr>
          <a:xfrm>
            <a:off x="382350" y="1978100"/>
            <a:ext cx="3011399" cy="375874"/>
          </a:xfrm>
          <a:prstGeom prst="rect">
            <a:avLst/>
          </a:prstGeom>
        </p:spPr>
        <p:txBody>
          <a:bodyPr>
            <a:prstTxWarp prst="textPlain"/>
          </a:bodyPr>
          <a:lstStyle/>
          <a:p>
            <a:pPr lvl="0" algn="ctr"/>
            <a:r>
              <a:rPr b="0" i="0">
                <a:ln>
                  <a:noFill/>
                </a:ln>
                <a:gradFill>
                  <a:gsLst>
                    <a:gs pos="0">
                      <a:srgbClr val="32BBED"/>
                    </a:gs>
                    <a:gs pos="50000">
                      <a:srgbClr val="4285F4"/>
                    </a:gs>
                    <a:gs pos="100000">
                      <a:srgbClr val="185ABC"/>
                    </a:gs>
                  </a:gsLst>
                  <a:lin ang="13500032" scaled="0"/>
                </a:gradFill>
                <a:latin typeface="Google Sans;500"/>
              </a:rPr>
              <a:t>the only provider</a:t>
            </a:r>
          </a:p>
        </p:txBody>
      </p:sp>
      <p:pic>
        <p:nvPicPr>
          <p:cNvPr id="173" name="Google Shape;173;p29" title="Universal Stack _ GCN26 4:16:26.png"/>
          <p:cNvPicPr preferRelativeResize="0"/>
          <p:nvPr/>
        </p:nvPicPr>
        <p:blipFill rotWithShape="1">
          <a:blip r:embed="rId3">
            <a:alphaModFix/>
          </a:blip>
          <a:srcRect b="7533" l="25233" r="19273" t="14409"/>
          <a:stretch/>
        </p:blipFill>
        <p:spPr>
          <a:xfrm>
            <a:off x="3810000" y="800100"/>
            <a:ext cx="5345525" cy="42290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9F6"/>
        </a:solidFill>
      </p:bgPr>
    </p:bg>
    <p:spTree>
      <p:nvGrpSpPr>
        <p:cNvPr id="177" name="Shape 177"/>
        <p:cNvGrpSpPr/>
        <p:nvPr/>
      </p:nvGrpSpPr>
      <p:grpSpPr>
        <a:xfrm>
          <a:off x="0" y="0"/>
          <a:ext cx="0" cy="0"/>
          <a:chOff x="0" y="0"/>
          <a:chExt cx="0" cy="0"/>
        </a:xfrm>
      </p:grpSpPr>
      <p:pic>
        <p:nvPicPr>
          <p:cNvPr descr="image.png" id="178" name="Google Shape;178;p30"/>
          <p:cNvPicPr preferRelativeResize="0"/>
          <p:nvPr/>
        </p:nvPicPr>
        <p:blipFill rotWithShape="1">
          <a:blip r:embed="rId3">
            <a:alphaModFix/>
          </a:blip>
          <a:srcRect b="0" l="0" r="0" t="0"/>
          <a:stretch/>
        </p:blipFill>
        <p:spPr>
          <a:xfrm>
            <a:off x="4572000" y="0"/>
            <a:ext cx="4572000" cy="5143500"/>
          </a:xfrm>
          <a:prstGeom prst="rect">
            <a:avLst/>
          </a:prstGeom>
          <a:noFill/>
          <a:ln>
            <a:noFill/>
          </a:ln>
        </p:spPr>
      </p:pic>
      <p:sp>
        <p:nvSpPr>
          <p:cNvPr id="179" name="Google Shape;179;p30"/>
          <p:cNvSpPr txBox="1"/>
          <p:nvPr/>
        </p:nvSpPr>
        <p:spPr>
          <a:xfrm>
            <a:off x="428625" y="4564856"/>
            <a:ext cx="3786300" cy="2772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 sz="900" u="none" cap="none" strike="noStrike">
                <a:solidFill>
                  <a:srgbClr val="94A3B8"/>
                </a:solidFill>
                <a:latin typeface="DM Sans"/>
                <a:ea typeface="DM Sans"/>
                <a:cs typeface="DM Sans"/>
                <a:sym typeface="DM Sans"/>
              </a:rPr>
              <a:t>Source: Implement Consulting Group Reports (Commissioned by Google)</a:t>
            </a:r>
            <a:endParaRPr sz="1100"/>
          </a:p>
        </p:txBody>
      </p:sp>
      <p:pic>
        <p:nvPicPr>
          <p:cNvPr descr="image.png" id="180" name="Google Shape;180;p30"/>
          <p:cNvPicPr preferRelativeResize="0"/>
          <p:nvPr/>
        </p:nvPicPr>
        <p:blipFill rotWithShape="1">
          <a:blip r:embed="rId4">
            <a:alphaModFix/>
          </a:blip>
          <a:srcRect b="0" l="0" r="0" t="0"/>
          <a:stretch/>
        </p:blipFill>
        <p:spPr>
          <a:xfrm>
            <a:off x="4572000" y="0"/>
            <a:ext cx="4572000" cy="5143500"/>
          </a:xfrm>
          <a:prstGeom prst="rect">
            <a:avLst/>
          </a:prstGeom>
          <a:noFill/>
          <a:ln>
            <a:noFill/>
          </a:ln>
        </p:spPr>
      </p:pic>
      <p:sp>
        <p:nvSpPr>
          <p:cNvPr id="181" name="Google Shape;181;p30"/>
          <p:cNvSpPr txBox="1"/>
          <p:nvPr/>
        </p:nvSpPr>
        <p:spPr>
          <a:xfrm>
            <a:off x="428625" y="428625"/>
            <a:ext cx="3975600" cy="29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 sz="1900" u="none" cap="none" strike="noStrike">
                <a:solidFill>
                  <a:srgbClr val="0B2240"/>
                </a:solidFill>
                <a:latin typeface="Cinzel"/>
                <a:ea typeface="Cinzel"/>
                <a:cs typeface="Cinzel"/>
                <a:sym typeface="Cinzel"/>
              </a:rPr>
              <a:t>Belgium's AI Opportunity</a:t>
            </a:r>
            <a:endParaRPr sz="1100"/>
          </a:p>
        </p:txBody>
      </p:sp>
      <p:sp>
        <p:nvSpPr>
          <p:cNvPr id="182" name="Google Shape;182;p30"/>
          <p:cNvSpPr/>
          <p:nvPr/>
        </p:nvSpPr>
        <p:spPr>
          <a:xfrm>
            <a:off x="428625" y="827224"/>
            <a:ext cx="3786300" cy="14400"/>
          </a:xfrm>
          <a:prstGeom prst="rect">
            <a:avLst/>
          </a:prstGeom>
          <a:solidFill>
            <a:srgbClr val="DFC69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1"/>
              </a:solidFill>
              <a:latin typeface="Calibri"/>
              <a:ea typeface="Calibri"/>
              <a:cs typeface="Calibri"/>
              <a:sym typeface="Calibri"/>
            </a:endParaRPr>
          </a:p>
        </p:txBody>
      </p:sp>
      <p:pic>
        <p:nvPicPr>
          <p:cNvPr descr="image.png" id="183" name="Google Shape;183;p30"/>
          <p:cNvPicPr preferRelativeResize="0"/>
          <p:nvPr/>
        </p:nvPicPr>
        <p:blipFill rotWithShape="1">
          <a:blip r:embed="rId5">
            <a:alphaModFix/>
          </a:blip>
          <a:srcRect b="0" l="0" r="0" t="0"/>
          <a:stretch/>
        </p:blipFill>
        <p:spPr>
          <a:xfrm>
            <a:off x="428625" y="1521619"/>
            <a:ext cx="342900" cy="342900"/>
          </a:xfrm>
          <a:prstGeom prst="rect">
            <a:avLst/>
          </a:prstGeom>
          <a:noFill/>
          <a:ln>
            <a:noFill/>
          </a:ln>
        </p:spPr>
      </p:pic>
      <p:pic>
        <p:nvPicPr>
          <p:cNvPr descr="image.png" id="184" name="Google Shape;184;p30"/>
          <p:cNvPicPr preferRelativeResize="0"/>
          <p:nvPr/>
        </p:nvPicPr>
        <p:blipFill rotWithShape="1">
          <a:blip r:embed="rId6">
            <a:alphaModFix/>
          </a:blip>
          <a:srcRect b="0" l="0" r="0" t="0"/>
          <a:stretch/>
        </p:blipFill>
        <p:spPr>
          <a:xfrm>
            <a:off x="428625" y="2447404"/>
            <a:ext cx="342900" cy="342900"/>
          </a:xfrm>
          <a:prstGeom prst="rect">
            <a:avLst/>
          </a:prstGeom>
          <a:noFill/>
          <a:ln>
            <a:noFill/>
          </a:ln>
        </p:spPr>
      </p:pic>
      <p:pic>
        <p:nvPicPr>
          <p:cNvPr descr="image.png" id="185" name="Google Shape;185;p30"/>
          <p:cNvPicPr preferRelativeResize="0"/>
          <p:nvPr/>
        </p:nvPicPr>
        <p:blipFill rotWithShape="1">
          <a:blip r:embed="rId7">
            <a:alphaModFix/>
          </a:blip>
          <a:srcRect b="0" l="0" r="0" t="0"/>
          <a:stretch/>
        </p:blipFill>
        <p:spPr>
          <a:xfrm>
            <a:off x="428625" y="3373189"/>
            <a:ext cx="342900" cy="342900"/>
          </a:xfrm>
          <a:prstGeom prst="rect">
            <a:avLst/>
          </a:prstGeom>
          <a:noFill/>
          <a:ln>
            <a:noFill/>
          </a:ln>
        </p:spPr>
      </p:pic>
      <p:pic>
        <p:nvPicPr>
          <p:cNvPr descr="image.png" id="186" name="Google Shape;186;p30"/>
          <p:cNvPicPr preferRelativeResize="0"/>
          <p:nvPr/>
        </p:nvPicPr>
        <p:blipFill rotWithShape="1">
          <a:blip r:embed="rId8">
            <a:alphaModFix/>
          </a:blip>
          <a:srcRect b="0" l="0" r="0" t="0"/>
          <a:stretch/>
        </p:blipFill>
        <p:spPr>
          <a:xfrm>
            <a:off x="528638" y="1621631"/>
            <a:ext cx="142875" cy="142875"/>
          </a:xfrm>
          <a:prstGeom prst="rect">
            <a:avLst/>
          </a:prstGeom>
          <a:noFill/>
          <a:ln>
            <a:noFill/>
          </a:ln>
        </p:spPr>
      </p:pic>
      <p:sp>
        <p:nvSpPr>
          <p:cNvPr id="187" name="Google Shape;187;p30"/>
          <p:cNvSpPr txBox="1"/>
          <p:nvPr/>
        </p:nvSpPr>
        <p:spPr>
          <a:xfrm>
            <a:off x="914400" y="1521619"/>
            <a:ext cx="3300600" cy="1386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 sz="900" u="none" cap="none" strike="noStrike">
                <a:solidFill>
                  <a:srgbClr val="0B2240"/>
                </a:solidFill>
                <a:latin typeface="Cinzel"/>
                <a:ea typeface="Cinzel"/>
                <a:cs typeface="Cinzel"/>
                <a:sym typeface="Cinzel"/>
              </a:rPr>
              <a:t>MACROECONOMIC POTENTIAL</a:t>
            </a:r>
            <a:endParaRPr sz="1100"/>
          </a:p>
        </p:txBody>
      </p:sp>
      <p:sp>
        <p:nvSpPr>
          <p:cNvPr id="188" name="Google Shape;188;p30"/>
          <p:cNvSpPr txBox="1"/>
          <p:nvPr/>
        </p:nvSpPr>
        <p:spPr>
          <a:xfrm>
            <a:off x="914400" y="1707356"/>
            <a:ext cx="3300600" cy="2154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 sz="1400" u="none" cap="none" strike="noStrike">
                <a:solidFill>
                  <a:srgbClr val="B45309"/>
                </a:solidFill>
                <a:latin typeface="DM Sans"/>
                <a:ea typeface="DM Sans"/>
                <a:cs typeface="DM Sans"/>
                <a:sym typeface="DM Sans"/>
              </a:rPr>
              <a:t>+9% GDP Boost (+€45-50B)</a:t>
            </a:r>
            <a:endParaRPr sz="1100"/>
          </a:p>
        </p:txBody>
      </p:sp>
      <p:sp>
        <p:nvSpPr>
          <p:cNvPr id="189" name="Google Shape;189;p30"/>
          <p:cNvSpPr txBox="1"/>
          <p:nvPr/>
        </p:nvSpPr>
        <p:spPr>
          <a:xfrm>
            <a:off x="914400" y="1957388"/>
            <a:ext cx="3300600" cy="301500"/>
          </a:xfrm>
          <a:prstGeom prst="rect">
            <a:avLst/>
          </a:prstGeom>
          <a:noFill/>
          <a:ln>
            <a:noFill/>
          </a:ln>
        </p:spPr>
        <p:txBody>
          <a:bodyPr anchorCtr="0" anchor="t" bIns="0" lIns="0" spcFirstLastPara="1" rIns="0" wrap="square" tIns="0">
            <a:spAutoFit/>
          </a:bodyPr>
          <a:lstStyle/>
          <a:p>
            <a:pPr indent="0" lvl="0" marL="0" marR="0" rtl="0" algn="l">
              <a:lnSpc>
                <a:spcPct val="144952"/>
              </a:lnSpc>
              <a:spcBef>
                <a:spcPts val="0"/>
              </a:spcBef>
              <a:spcAft>
                <a:spcPts val="0"/>
              </a:spcAft>
              <a:buNone/>
            </a:pPr>
            <a:r>
              <a:rPr b="0" i="0" lang="en" sz="800" u="none" cap="none" strike="noStrike">
                <a:solidFill>
                  <a:srgbClr val="475569"/>
                </a:solidFill>
                <a:latin typeface="DM Sans"/>
                <a:ea typeface="DM Sans"/>
                <a:cs typeface="DM Sans"/>
                <a:sym typeface="DM Sans"/>
              </a:rPr>
              <a:t>Widespread adoption over 10 years transforms the economy, augmenting 64% of jobs and injecting direct productivity gains.</a:t>
            </a:r>
            <a:endParaRPr sz="1100"/>
          </a:p>
        </p:txBody>
      </p:sp>
      <p:pic>
        <p:nvPicPr>
          <p:cNvPr descr="image.png" id="190" name="Google Shape;190;p30"/>
          <p:cNvPicPr preferRelativeResize="0"/>
          <p:nvPr/>
        </p:nvPicPr>
        <p:blipFill rotWithShape="1">
          <a:blip r:embed="rId9">
            <a:alphaModFix/>
          </a:blip>
          <a:srcRect b="0" l="0" r="0" t="0"/>
          <a:stretch/>
        </p:blipFill>
        <p:spPr>
          <a:xfrm>
            <a:off x="528638" y="2547416"/>
            <a:ext cx="142875" cy="142875"/>
          </a:xfrm>
          <a:prstGeom prst="rect">
            <a:avLst/>
          </a:prstGeom>
          <a:noFill/>
          <a:ln>
            <a:noFill/>
          </a:ln>
        </p:spPr>
      </p:pic>
      <p:sp>
        <p:nvSpPr>
          <p:cNvPr id="191" name="Google Shape;191;p30"/>
          <p:cNvSpPr txBox="1"/>
          <p:nvPr/>
        </p:nvSpPr>
        <p:spPr>
          <a:xfrm>
            <a:off x="914400" y="2447404"/>
            <a:ext cx="3300600" cy="1386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 sz="900" u="none" cap="none" strike="noStrike">
                <a:solidFill>
                  <a:srgbClr val="0B2240"/>
                </a:solidFill>
                <a:latin typeface="Cinzel"/>
                <a:ea typeface="Cinzel"/>
                <a:cs typeface="Cinzel"/>
                <a:sym typeface="Cinzel"/>
              </a:rPr>
              <a:t>EGOVERNMENT STRATEGY</a:t>
            </a:r>
            <a:endParaRPr sz="1100"/>
          </a:p>
        </p:txBody>
      </p:sp>
      <p:sp>
        <p:nvSpPr>
          <p:cNvPr id="192" name="Google Shape;192;p30"/>
          <p:cNvSpPr txBox="1"/>
          <p:nvPr/>
        </p:nvSpPr>
        <p:spPr>
          <a:xfrm>
            <a:off x="914400" y="2633141"/>
            <a:ext cx="3300600" cy="2154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 sz="1400" u="none" cap="none" strike="noStrike">
                <a:solidFill>
                  <a:srgbClr val="B45309"/>
                </a:solidFill>
                <a:latin typeface="DM Sans"/>
                <a:ea typeface="DM Sans"/>
                <a:cs typeface="DM Sans"/>
                <a:sym typeface="DM Sans"/>
              </a:rPr>
              <a:t>+10% Public Sector Efficiency</a:t>
            </a:r>
            <a:endParaRPr sz="1100"/>
          </a:p>
        </p:txBody>
      </p:sp>
      <p:sp>
        <p:nvSpPr>
          <p:cNvPr id="193" name="Google Shape;193;p30"/>
          <p:cNvSpPr txBox="1"/>
          <p:nvPr/>
        </p:nvSpPr>
        <p:spPr>
          <a:xfrm>
            <a:off x="914400" y="2883173"/>
            <a:ext cx="3300600" cy="301500"/>
          </a:xfrm>
          <a:prstGeom prst="rect">
            <a:avLst/>
          </a:prstGeom>
          <a:noFill/>
          <a:ln>
            <a:noFill/>
          </a:ln>
        </p:spPr>
        <p:txBody>
          <a:bodyPr anchorCtr="0" anchor="t" bIns="0" lIns="0" spcFirstLastPara="1" rIns="0" wrap="square" tIns="0">
            <a:spAutoFit/>
          </a:bodyPr>
          <a:lstStyle/>
          <a:p>
            <a:pPr indent="0" lvl="0" marL="0" marR="0" rtl="0" algn="l">
              <a:lnSpc>
                <a:spcPct val="144952"/>
              </a:lnSpc>
              <a:spcBef>
                <a:spcPts val="0"/>
              </a:spcBef>
              <a:spcAft>
                <a:spcPts val="0"/>
              </a:spcAft>
              <a:buNone/>
            </a:pPr>
            <a:r>
              <a:rPr b="0" i="0" lang="en" sz="800" u="none" cap="none" strike="noStrike">
                <a:solidFill>
                  <a:srgbClr val="475569"/>
                </a:solidFill>
                <a:latin typeface="DM Sans"/>
                <a:ea typeface="DM Sans"/>
                <a:cs typeface="DM Sans"/>
                <a:sym typeface="DM Sans"/>
              </a:rPr>
              <a:t>Automating cross-cutting tasks like case handling yields €4B in annual value and trims €0.8B in administrative corporate drag.</a:t>
            </a:r>
            <a:endParaRPr sz="1100"/>
          </a:p>
        </p:txBody>
      </p:sp>
      <p:pic>
        <p:nvPicPr>
          <p:cNvPr descr="image.png" id="194" name="Google Shape;194;p30"/>
          <p:cNvPicPr preferRelativeResize="0"/>
          <p:nvPr/>
        </p:nvPicPr>
        <p:blipFill rotWithShape="1">
          <a:blip r:embed="rId10">
            <a:alphaModFix/>
          </a:blip>
          <a:srcRect b="0" l="0" r="0" t="0"/>
          <a:stretch/>
        </p:blipFill>
        <p:spPr>
          <a:xfrm>
            <a:off x="528638" y="3473201"/>
            <a:ext cx="142875" cy="142875"/>
          </a:xfrm>
          <a:prstGeom prst="rect">
            <a:avLst/>
          </a:prstGeom>
          <a:noFill/>
          <a:ln>
            <a:noFill/>
          </a:ln>
        </p:spPr>
      </p:pic>
      <p:sp>
        <p:nvSpPr>
          <p:cNvPr id="195" name="Google Shape;195;p30"/>
          <p:cNvSpPr txBox="1"/>
          <p:nvPr/>
        </p:nvSpPr>
        <p:spPr>
          <a:xfrm>
            <a:off x="914400" y="3373189"/>
            <a:ext cx="3300600" cy="1386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 sz="900" u="none" cap="none" strike="noStrike">
                <a:solidFill>
                  <a:srgbClr val="0B2240"/>
                </a:solidFill>
                <a:latin typeface="Cinzel"/>
                <a:ea typeface="Cinzel"/>
                <a:cs typeface="Cinzel"/>
                <a:sym typeface="Cinzel"/>
              </a:rPr>
              <a:t>DIGITAL INNOVATION</a:t>
            </a:r>
            <a:endParaRPr sz="1100"/>
          </a:p>
        </p:txBody>
      </p:sp>
      <p:sp>
        <p:nvSpPr>
          <p:cNvPr id="196" name="Google Shape;196;p30"/>
          <p:cNvSpPr txBox="1"/>
          <p:nvPr/>
        </p:nvSpPr>
        <p:spPr>
          <a:xfrm>
            <a:off x="914400" y="3558926"/>
            <a:ext cx="3300600" cy="2154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 sz="1400" u="none" cap="none" strike="noStrike">
                <a:solidFill>
                  <a:srgbClr val="B45309"/>
                </a:solidFill>
                <a:latin typeface="DM Sans"/>
                <a:ea typeface="DM Sans"/>
                <a:cs typeface="DM Sans"/>
                <a:sym typeface="DM Sans"/>
              </a:rPr>
              <a:t>100,000+ High-Value Jobs</a:t>
            </a:r>
            <a:endParaRPr sz="1100"/>
          </a:p>
        </p:txBody>
      </p:sp>
      <p:sp>
        <p:nvSpPr>
          <p:cNvPr id="197" name="Google Shape;197;p30"/>
          <p:cNvSpPr txBox="1"/>
          <p:nvPr/>
        </p:nvSpPr>
        <p:spPr>
          <a:xfrm>
            <a:off x="914400" y="3808958"/>
            <a:ext cx="3300600" cy="301500"/>
          </a:xfrm>
          <a:prstGeom prst="rect">
            <a:avLst/>
          </a:prstGeom>
          <a:noFill/>
          <a:ln>
            <a:noFill/>
          </a:ln>
        </p:spPr>
        <p:txBody>
          <a:bodyPr anchorCtr="0" anchor="t" bIns="0" lIns="0" spcFirstLastPara="1" rIns="0" wrap="square" tIns="0">
            <a:spAutoFit/>
          </a:bodyPr>
          <a:lstStyle/>
          <a:p>
            <a:pPr indent="0" lvl="0" marL="0" marR="0" rtl="0" algn="l">
              <a:lnSpc>
                <a:spcPct val="144952"/>
              </a:lnSpc>
              <a:spcBef>
                <a:spcPts val="0"/>
              </a:spcBef>
              <a:spcAft>
                <a:spcPts val="0"/>
              </a:spcAft>
              <a:buNone/>
            </a:pPr>
            <a:r>
              <a:rPr b="0" i="0" lang="en" sz="800" u="none" cap="none" strike="noStrike">
                <a:solidFill>
                  <a:srgbClr val="475569"/>
                </a:solidFill>
                <a:latin typeface="DM Sans"/>
                <a:ea typeface="DM Sans"/>
                <a:cs typeface="DM Sans"/>
                <a:sym typeface="DM Sans"/>
              </a:rPr>
              <a:t>Nurturing and scaling innovative digital businesses to peer levels contributes up to €17B annually to private sector growth.</a:t>
            </a: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1" name="Shape 201"/>
        <p:cNvGrpSpPr/>
        <p:nvPr/>
      </p:nvGrpSpPr>
      <p:grpSpPr>
        <a:xfrm>
          <a:off x="0" y="0"/>
          <a:ext cx="0" cy="0"/>
          <a:chOff x="0" y="0"/>
          <a:chExt cx="0" cy="0"/>
        </a:xfrm>
      </p:grpSpPr>
      <p:sp>
        <p:nvSpPr>
          <p:cNvPr id="202" name="Google Shape;202;p31"/>
          <p:cNvSpPr/>
          <p:nvPr/>
        </p:nvSpPr>
        <p:spPr>
          <a:xfrm>
            <a:off x="304141" y="2736819"/>
            <a:ext cx="3876900" cy="593700"/>
          </a:xfrm>
          <a:prstGeom prst="roundRect">
            <a:avLst>
              <a:gd fmla="val 50000" name="adj"/>
            </a:avLst>
          </a:prstGeom>
          <a:solidFill>
            <a:srgbClr val="131313"/>
          </a:solidFill>
          <a:ln cap="flat" cmpd="sng" w="8850">
            <a:solidFill>
              <a:srgbClr val="000000"/>
            </a:solidFill>
            <a:prstDash val="solid"/>
            <a:round/>
            <a:headEnd len="sm" w="sm" type="none"/>
            <a:tailEnd len="sm" w="sm" type="none"/>
          </a:ln>
        </p:spPr>
        <p:txBody>
          <a:bodyPr anchorCtr="0" anchor="ctr" bIns="85100" lIns="85100" spcFirstLastPara="1" rIns="85100" wrap="square" tIns="85100">
            <a:noAutofit/>
          </a:bodyPr>
          <a:lstStyle/>
          <a:p>
            <a:pPr indent="0" lvl="0" marL="0" rtl="0" algn="ctr">
              <a:spcBef>
                <a:spcPts val="0"/>
              </a:spcBef>
              <a:spcAft>
                <a:spcPts val="0"/>
              </a:spcAft>
              <a:buNone/>
            </a:pPr>
            <a:r>
              <a:t/>
            </a:r>
            <a:endParaRPr sz="1303">
              <a:solidFill>
                <a:srgbClr val="78909C"/>
              </a:solidFill>
              <a:latin typeface="Google Sans"/>
              <a:ea typeface="Google Sans"/>
              <a:cs typeface="Google Sans"/>
              <a:sym typeface="Google Sans"/>
            </a:endParaRPr>
          </a:p>
        </p:txBody>
      </p:sp>
      <p:grpSp>
        <p:nvGrpSpPr>
          <p:cNvPr id="203" name="Google Shape;203;p31"/>
          <p:cNvGrpSpPr/>
          <p:nvPr/>
        </p:nvGrpSpPr>
        <p:grpSpPr>
          <a:xfrm>
            <a:off x="443989" y="2883596"/>
            <a:ext cx="287713" cy="287713"/>
            <a:chOff x="-1485110" y="1491122"/>
            <a:chExt cx="211554" cy="211554"/>
          </a:xfrm>
        </p:grpSpPr>
        <p:grpSp>
          <p:nvGrpSpPr>
            <p:cNvPr id="204" name="Google Shape;204;p31"/>
            <p:cNvGrpSpPr/>
            <p:nvPr/>
          </p:nvGrpSpPr>
          <p:grpSpPr>
            <a:xfrm>
              <a:off x="-1485110" y="1491122"/>
              <a:ext cx="211554" cy="211554"/>
              <a:chOff x="5554848" y="2847769"/>
              <a:chExt cx="262800" cy="262800"/>
            </a:xfrm>
          </p:grpSpPr>
          <p:sp>
            <p:nvSpPr>
              <p:cNvPr id="205" name="Google Shape;205;p31"/>
              <p:cNvSpPr/>
              <p:nvPr/>
            </p:nvSpPr>
            <p:spPr>
              <a:xfrm>
                <a:off x="5554848" y="2847769"/>
                <a:ext cx="262800" cy="262800"/>
              </a:xfrm>
              <a:prstGeom prst="ellipse">
                <a:avLst/>
              </a:prstGeom>
              <a:solidFill>
                <a:schemeClr val="accent1"/>
              </a:solidFill>
              <a:ln>
                <a:noFill/>
              </a:ln>
            </p:spPr>
            <p:txBody>
              <a:bodyPr anchorCtr="0" anchor="ctr" bIns="121450" lIns="121450" spcFirstLastPara="1" rIns="121450" wrap="square" tIns="121450">
                <a:noAutofit/>
              </a:bodyPr>
              <a:lstStyle/>
              <a:p>
                <a:pPr indent="0" lvl="0" marL="0" rtl="0" algn="ctr">
                  <a:spcBef>
                    <a:spcPts val="0"/>
                  </a:spcBef>
                  <a:spcAft>
                    <a:spcPts val="0"/>
                  </a:spcAft>
                  <a:buNone/>
                </a:pPr>
                <a:r>
                  <a:t/>
                </a:r>
                <a:endParaRPr sz="1860"/>
              </a:p>
            </p:txBody>
          </p:sp>
          <p:pic>
            <p:nvPicPr>
              <p:cNvPr id="206" name="Google Shape;206;p31" title="check_150dp_E3E3E3_FILL0_wght400_GRAD0_opsz48.png"/>
              <p:cNvPicPr preferRelativeResize="0"/>
              <p:nvPr/>
            </p:nvPicPr>
            <p:blipFill rotWithShape="1">
              <a:blip r:embed="rId3">
                <a:alphaModFix/>
              </a:blip>
              <a:srcRect b="-212730" l="-290510" r="290510" t="212730"/>
              <a:stretch/>
            </p:blipFill>
            <p:spPr>
              <a:xfrm>
                <a:off x="5570222" y="2863143"/>
                <a:ext cx="231958" cy="231958"/>
              </a:xfrm>
              <a:prstGeom prst="rect">
                <a:avLst/>
              </a:prstGeom>
              <a:noFill/>
              <a:ln>
                <a:noFill/>
              </a:ln>
            </p:spPr>
          </p:pic>
        </p:grpSp>
        <p:pic>
          <p:nvPicPr>
            <p:cNvPr id="207" name="Google Shape;207;p31" title="check_150dp_E3E3E3_FILL0_wght400_GRAD0_opsz48.png"/>
            <p:cNvPicPr preferRelativeResize="0"/>
            <p:nvPr/>
          </p:nvPicPr>
          <p:blipFill rotWithShape="1">
            <a:blip r:embed="rId4">
              <a:alphaModFix/>
            </a:blip>
            <a:srcRect b="0" l="0" r="0" t="0"/>
            <a:stretch/>
          </p:blipFill>
          <p:spPr>
            <a:xfrm>
              <a:off x="-1472689" y="1503500"/>
              <a:ext cx="186725" cy="186725"/>
            </a:xfrm>
            <a:prstGeom prst="rect">
              <a:avLst/>
            </a:prstGeom>
            <a:noFill/>
            <a:ln>
              <a:noFill/>
            </a:ln>
          </p:spPr>
        </p:pic>
      </p:grpSp>
      <p:pic>
        <p:nvPicPr>
          <p:cNvPr id="208" name="Google Shape;208;p31" title="GettyImages-1476656584.jpg"/>
          <p:cNvPicPr preferRelativeResize="0"/>
          <p:nvPr/>
        </p:nvPicPr>
        <p:blipFill rotWithShape="1">
          <a:blip r:embed="rId5">
            <a:alphaModFix/>
          </a:blip>
          <a:srcRect b="631" l="2006" r="2006" t="20511"/>
          <a:stretch/>
        </p:blipFill>
        <p:spPr>
          <a:xfrm>
            <a:off x="4881625" y="757275"/>
            <a:ext cx="7948800" cy="4361100"/>
          </a:xfrm>
          <a:prstGeom prst="roundRect">
            <a:avLst>
              <a:gd fmla="val 50000" name="adj"/>
            </a:avLst>
          </a:prstGeom>
          <a:noFill/>
          <a:ln>
            <a:noFill/>
          </a:ln>
        </p:spPr>
      </p:pic>
      <p:sp>
        <p:nvSpPr>
          <p:cNvPr id="209" name="Google Shape;209;p31"/>
          <p:cNvSpPr/>
          <p:nvPr/>
        </p:nvSpPr>
        <p:spPr>
          <a:xfrm>
            <a:off x="9144000" y="0"/>
            <a:ext cx="3991500" cy="5336100"/>
          </a:xfrm>
          <a:prstGeom prst="roundRect">
            <a:avLst>
              <a:gd fmla="val 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0" name="Google Shape;210;p31"/>
          <p:cNvSpPr txBox="1"/>
          <p:nvPr/>
        </p:nvSpPr>
        <p:spPr>
          <a:xfrm>
            <a:off x="296575" y="566475"/>
            <a:ext cx="5364300" cy="869400"/>
          </a:xfrm>
          <a:prstGeom prst="rect">
            <a:avLst/>
          </a:prstGeom>
          <a:noFill/>
          <a:ln>
            <a:noFill/>
          </a:ln>
        </p:spPr>
        <p:txBody>
          <a:bodyPr anchorCtr="0" anchor="t" bIns="0" lIns="0" spcFirstLastPara="1" rIns="0" wrap="square" tIns="0">
            <a:noAutofit/>
          </a:bodyPr>
          <a:lstStyle/>
          <a:p>
            <a:pPr indent="0" lvl="0" marL="0" rtl="0" algn="l">
              <a:lnSpc>
                <a:spcPct val="60000"/>
              </a:lnSpc>
              <a:spcBef>
                <a:spcPts val="0"/>
              </a:spcBef>
              <a:spcAft>
                <a:spcPts val="0"/>
              </a:spcAft>
              <a:buNone/>
            </a:pPr>
            <a:r>
              <a:rPr lang="en" sz="3400">
                <a:solidFill>
                  <a:srgbClr val="202124"/>
                </a:solidFill>
                <a:latin typeface="Google Sans Medium"/>
                <a:ea typeface="Google Sans Medium"/>
                <a:cs typeface="Google Sans Medium"/>
                <a:sym typeface="Google Sans Medium"/>
              </a:rPr>
              <a:t>With</a:t>
            </a:r>
            <a:r>
              <a:rPr lang="en" sz="3400">
                <a:solidFill>
                  <a:srgbClr val="202124"/>
                </a:solidFill>
                <a:latin typeface="Google Sans Medium"/>
                <a:ea typeface="Google Sans Medium"/>
                <a:cs typeface="Google Sans Medium"/>
                <a:sym typeface="Google Sans Medium"/>
              </a:rPr>
              <a:t> new opportunities</a:t>
            </a:r>
            <a:endParaRPr sz="3400">
              <a:solidFill>
                <a:srgbClr val="202124"/>
              </a:solidFill>
              <a:latin typeface="Google Sans Medium"/>
              <a:ea typeface="Google Sans Medium"/>
              <a:cs typeface="Google Sans Medium"/>
              <a:sym typeface="Google Sans Medium"/>
            </a:endParaRPr>
          </a:p>
          <a:p>
            <a:pPr indent="0" lvl="0" marL="0" rtl="0" algn="l">
              <a:lnSpc>
                <a:spcPct val="80000"/>
              </a:lnSpc>
              <a:spcBef>
                <a:spcPts val="0"/>
              </a:spcBef>
              <a:spcAft>
                <a:spcPts val="0"/>
              </a:spcAft>
              <a:buNone/>
            </a:pPr>
            <a:r>
              <a:rPr lang="en" sz="3400">
                <a:solidFill>
                  <a:srgbClr val="202124"/>
                </a:solidFill>
                <a:latin typeface="Google Sans Medium"/>
                <a:ea typeface="Google Sans Medium"/>
                <a:cs typeface="Google Sans Medium"/>
                <a:sym typeface="Google Sans Medium"/>
              </a:rPr>
              <a:t>come new </a:t>
            </a:r>
            <a:r>
              <a:rPr lang="en" sz="3400">
                <a:solidFill>
                  <a:srgbClr val="202124"/>
                </a:solidFill>
                <a:latin typeface="Google Sans Medium"/>
                <a:ea typeface="Google Sans Medium"/>
                <a:cs typeface="Google Sans Medium"/>
                <a:sym typeface="Google Sans Medium"/>
              </a:rPr>
              <a:t>challenges</a:t>
            </a:r>
            <a:endParaRPr sz="3400">
              <a:solidFill>
                <a:srgbClr val="202124"/>
              </a:solidFill>
              <a:latin typeface="Google Sans Medium"/>
              <a:ea typeface="Google Sans Medium"/>
              <a:cs typeface="Google Sans Medium"/>
              <a:sym typeface="Google Sans Medium"/>
            </a:endParaRPr>
          </a:p>
          <a:p>
            <a:pPr indent="0" lvl="0" marL="0" rtl="0" algn="l">
              <a:lnSpc>
                <a:spcPct val="80000"/>
              </a:lnSpc>
              <a:spcBef>
                <a:spcPts val="0"/>
              </a:spcBef>
              <a:spcAft>
                <a:spcPts val="0"/>
              </a:spcAft>
              <a:buNone/>
            </a:pPr>
            <a:r>
              <a:t/>
            </a:r>
            <a:endParaRPr sz="3400">
              <a:solidFill>
                <a:schemeClr val="lt1"/>
              </a:solidFill>
              <a:latin typeface="Google Sans Medium"/>
              <a:ea typeface="Google Sans Medium"/>
              <a:cs typeface="Google Sans Medium"/>
              <a:sym typeface="Google Sans Medium"/>
            </a:endParaRPr>
          </a:p>
        </p:txBody>
      </p:sp>
      <p:sp>
        <p:nvSpPr>
          <p:cNvPr id="211" name="Google Shape;211;p31"/>
          <p:cNvSpPr/>
          <p:nvPr/>
        </p:nvSpPr>
        <p:spPr>
          <a:xfrm>
            <a:off x="299943" y="1922588"/>
            <a:ext cx="3876900" cy="593700"/>
          </a:xfrm>
          <a:prstGeom prst="roundRect">
            <a:avLst>
              <a:gd fmla="val 50000" name="adj"/>
            </a:avLst>
          </a:prstGeom>
          <a:solidFill>
            <a:srgbClr val="131313"/>
          </a:solidFill>
          <a:ln cap="flat" cmpd="sng" w="8850">
            <a:solidFill>
              <a:srgbClr val="000000"/>
            </a:solidFill>
            <a:prstDash val="solid"/>
            <a:round/>
            <a:headEnd len="sm" w="sm" type="none"/>
            <a:tailEnd len="sm" w="sm" type="none"/>
          </a:ln>
        </p:spPr>
        <p:txBody>
          <a:bodyPr anchorCtr="0" anchor="ctr" bIns="85100" lIns="85100" spcFirstLastPara="1" rIns="85100" wrap="square" tIns="85100">
            <a:noAutofit/>
          </a:bodyPr>
          <a:lstStyle/>
          <a:p>
            <a:pPr indent="0" lvl="0" marL="0" rtl="0" algn="ctr">
              <a:spcBef>
                <a:spcPts val="0"/>
              </a:spcBef>
              <a:spcAft>
                <a:spcPts val="0"/>
              </a:spcAft>
              <a:buNone/>
            </a:pPr>
            <a:r>
              <a:t/>
            </a:r>
            <a:endParaRPr sz="1303">
              <a:solidFill>
                <a:srgbClr val="78909C"/>
              </a:solidFill>
              <a:latin typeface="Google Sans"/>
              <a:ea typeface="Google Sans"/>
              <a:cs typeface="Google Sans"/>
              <a:sym typeface="Google Sans"/>
            </a:endParaRPr>
          </a:p>
        </p:txBody>
      </p:sp>
      <p:sp>
        <p:nvSpPr>
          <p:cNvPr id="212" name="Google Shape;212;p31"/>
          <p:cNvSpPr txBox="1"/>
          <p:nvPr/>
        </p:nvSpPr>
        <p:spPr>
          <a:xfrm>
            <a:off x="1011659" y="2034105"/>
            <a:ext cx="2761500" cy="3585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 sz="1294">
                <a:solidFill>
                  <a:schemeClr val="lt1"/>
                </a:solidFill>
                <a:latin typeface="Google Sans"/>
                <a:ea typeface="Google Sans"/>
                <a:cs typeface="Google Sans"/>
                <a:sym typeface="Google Sans"/>
              </a:rPr>
              <a:t>Turning AI experimentation into measurable outcomes</a:t>
            </a:r>
            <a:endParaRPr sz="1294">
              <a:solidFill>
                <a:schemeClr val="lt1"/>
              </a:solidFill>
              <a:latin typeface="Google Sans"/>
              <a:ea typeface="Google Sans"/>
              <a:cs typeface="Google Sans"/>
              <a:sym typeface="Google Sans"/>
            </a:endParaRPr>
          </a:p>
        </p:txBody>
      </p:sp>
      <p:sp>
        <p:nvSpPr>
          <p:cNvPr id="213" name="Google Shape;213;p31"/>
          <p:cNvSpPr txBox="1"/>
          <p:nvPr/>
        </p:nvSpPr>
        <p:spPr>
          <a:xfrm>
            <a:off x="1021055" y="2874859"/>
            <a:ext cx="2962500" cy="3585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1100"/>
              <a:buFont typeface="Arial"/>
              <a:buNone/>
            </a:pPr>
            <a:r>
              <a:rPr lang="en" sz="1294">
                <a:solidFill>
                  <a:schemeClr val="lt1"/>
                </a:solidFill>
                <a:latin typeface="Google Sans"/>
                <a:ea typeface="Google Sans"/>
                <a:cs typeface="Google Sans"/>
                <a:sym typeface="Google Sans"/>
              </a:rPr>
              <a:t>Preparing for tomorrow without jeopardizing what works today</a:t>
            </a:r>
            <a:endParaRPr sz="1294">
              <a:solidFill>
                <a:schemeClr val="lt1"/>
              </a:solidFill>
              <a:latin typeface="Google Sans"/>
              <a:ea typeface="Google Sans"/>
              <a:cs typeface="Google Sans"/>
              <a:sym typeface="Google Sans"/>
            </a:endParaRPr>
          </a:p>
        </p:txBody>
      </p:sp>
      <p:grpSp>
        <p:nvGrpSpPr>
          <p:cNvPr id="214" name="Google Shape;214;p31"/>
          <p:cNvGrpSpPr/>
          <p:nvPr/>
        </p:nvGrpSpPr>
        <p:grpSpPr>
          <a:xfrm>
            <a:off x="439791" y="2069364"/>
            <a:ext cx="287713" cy="287713"/>
            <a:chOff x="-1485110" y="1491122"/>
            <a:chExt cx="211554" cy="211554"/>
          </a:xfrm>
        </p:grpSpPr>
        <p:grpSp>
          <p:nvGrpSpPr>
            <p:cNvPr id="215" name="Google Shape;215;p31"/>
            <p:cNvGrpSpPr/>
            <p:nvPr/>
          </p:nvGrpSpPr>
          <p:grpSpPr>
            <a:xfrm>
              <a:off x="-1485110" y="1491122"/>
              <a:ext cx="211554" cy="211554"/>
              <a:chOff x="5554848" y="2847769"/>
              <a:chExt cx="262800" cy="262800"/>
            </a:xfrm>
          </p:grpSpPr>
          <p:sp>
            <p:nvSpPr>
              <p:cNvPr id="216" name="Google Shape;216;p31"/>
              <p:cNvSpPr/>
              <p:nvPr/>
            </p:nvSpPr>
            <p:spPr>
              <a:xfrm>
                <a:off x="5554848" y="2847769"/>
                <a:ext cx="262800" cy="262800"/>
              </a:xfrm>
              <a:prstGeom prst="ellipse">
                <a:avLst/>
              </a:prstGeom>
              <a:solidFill>
                <a:schemeClr val="accent1"/>
              </a:solidFill>
              <a:ln>
                <a:noFill/>
              </a:ln>
            </p:spPr>
            <p:txBody>
              <a:bodyPr anchorCtr="0" anchor="ctr" bIns="121450" lIns="121450" spcFirstLastPara="1" rIns="121450" wrap="square" tIns="121450">
                <a:noAutofit/>
              </a:bodyPr>
              <a:lstStyle/>
              <a:p>
                <a:pPr indent="0" lvl="0" marL="0" rtl="0" algn="ctr">
                  <a:spcBef>
                    <a:spcPts val="0"/>
                  </a:spcBef>
                  <a:spcAft>
                    <a:spcPts val="0"/>
                  </a:spcAft>
                  <a:buNone/>
                </a:pPr>
                <a:r>
                  <a:t/>
                </a:r>
                <a:endParaRPr sz="1860"/>
              </a:p>
            </p:txBody>
          </p:sp>
          <p:pic>
            <p:nvPicPr>
              <p:cNvPr id="217" name="Google Shape;217;p31" title="check_150dp_E3E3E3_FILL0_wght400_GRAD0_opsz48.png"/>
              <p:cNvPicPr preferRelativeResize="0"/>
              <p:nvPr/>
            </p:nvPicPr>
            <p:blipFill rotWithShape="1">
              <a:blip r:embed="rId3">
                <a:alphaModFix/>
              </a:blip>
              <a:srcRect b="-212730" l="-290510" r="290510" t="212730"/>
              <a:stretch/>
            </p:blipFill>
            <p:spPr>
              <a:xfrm>
                <a:off x="5570222" y="2863143"/>
                <a:ext cx="231958" cy="231958"/>
              </a:xfrm>
              <a:prstGeom prst="rect">
                <a:avLst/>
              </a:prstGeom>
              <a:noFill/>
              <a:ln>
                <a:noFill/>
              </a:ln>
            </p:spPr>
          </p:pic>
        </p:grpSp>
        <p:pic>
          <p:nvPicPr>
            <p:cNvPr id="218" name="Google Shape;218;p31" title="check_150dp_E3E3E3_FILL0_wght400_GRAD0_opsz48.png"/>
            <p:cNvPicPr preferRelativeResize="0"/>
            <p:nvPr/>
          </p:nvPicPr>
          <p:blipFill rotWithShape="1">
            <a:blip r:embed="rId4">
              <a:alphaModFix/>
            </a:blip>
            <a:srcRect b="0" l="0" r="0" t="0"/>
            <a:stretch/>
          </p:blipFill>
          <p:spPr>
            <a:xfrm>
              <a:off x="-1472689" y="1503500"/>
              <a:ext cx="186725" cy="186725"/>
            </a:xfrm>
            <a:prstGeom prst="rect">
              <a:avLst/>
            </a:prstGeom>
            <a:noFill/>
            <a:ln>
              <a:noFill/>
            </a:ln>
          </p:spPr>
        </p:pic>
      </p:grpSp>
      <p:sp>
        <p:nvSpPr>
          <p:cNvPr id="219" name="Google Shape;219;p31"/>
          <p:cNvSpPr txBox="1"/>
          <p:nvPr/>
        </p:nvSpPr>
        <p:spPr>
          <a:xfrm>
            <a:off x="350350" y="1445625"/>
            <a:ext cx="3687000" cy="5331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None/>
            </a:pPr>
            <a:r>
              <a:rPr lang="en">
                <a:solidFill>
                  <a:schemeClr val="accent1"/>
                </a:solidFill>
                <a:latin typeface="Google Sans Medium"/>
                <a:ea typeface="Google Sans Medium"/>
                <a:cs typeface="Google Sans Medium"/>
                <a:sym typeface="Google Sans Medium"/>
              </a:rPr>
              <a:t>We all care about:</a:t>
            </a:r>
            <a:endParaRPr>
              <a:solidFill>
                <a:schemeClr val="accent1"/>
              </a:solidFill>
              <a:latin typeface="Google Sans Medium"/>
              <a:ea typeface="Google Sans Medium"/>
              <a:cs typeface="Google Sans Medium"/>
              <a:sym typeface="Google Sans Medium"/>
            </a:endParaRPr>
          </a:p>
        </p:txBody>
      </p:sp>
      <p:sp>
        <p:nvSpPr>
          <p:cNvPr id="220" name="Google Shape;220;p31"/>
          <p:cNvSpPr/>
          <p:nvPr/>
        </p:nvSpPr>
        <p:spPr>
          <a:xfrm>
            <a:off x="296575" y="3551057"/>
            <a:ext cx="3876900" cy="593700"/>
          </a:xfrm>
          <a:prstGeom prst="roundRect">
            <a:avLst>
              <a:gd fmla="val 50000" name="adj"/>
            </a:avLst>
          </a:prstGeom>
          <a:solidFill>
            <a:srgbClr val="131313"/>
          </a:solidFill>
          <a:ln cap="flat" cmpd="sng" w="8850">
            <a:solidFill>
              <a:srgbClr val="000000"/>
            </a:solidFill>
            <a:prstDash val="solid"/>
            <a:round/>
            <a:headEnd len="sm" w="sm" type="none"/>
            <a:tailEnd len="sm" w="sm" type="none"/>
          </a:ln>
        </p:spPr>
        <p:txBody>
          <a:bodyPr anchorCtr="0" anchor="ctr" bIns="85100" lIns="85100" spcFirstLastPara="1" rIns="85100" wrap="square" tIns="85100">
            <a:noAutofit/>
          </a:bodyPr>
          <a:lstStyle/>
          <a:p>
            <a:pPr indent="0" lvl="0" marL="0" rtl="0" algn="ctr">
              <a:spcBef>
                <a:spcPts val="0"/>
              </a:spcBef>
              <a:spcAft>
                <a:spcPts val="0"/>
              </a:spcAft>
              <a:buNone/>
            </a:pPr>
            <a:r>
              <a:t/>
            </a:r>
            <a:endParaRPr sz="1303">
              <a:solidFill>
                <a:srgbClr val="78909C"/>
              </a:solidFill>
              <a:latin typeface="Google Sans"/>
              <a:ea typeface="Google Sans"/>
              <a:cs typeface="Google Sans"/>
              <a:sym typeface="Google Sans"/>
            </a:endParaRPr>
          </a:p>
        </p:txBody>
      </p:sp>
      <p:grpSp>
        <p:nvGrpSpPr>
          <p:cNvPr id="221" name="Google Shape;221;p31"/>
          <p:cNvGrpSpPr/>
          <p:nvPr/>
        </p:nvGrpSpPr>
        <p:grpSpPr>
          <a:xfrm>
            <a:off x="436423" y="3697833"/>
            <a:ext cx="287713" cy="287713"/>
            <a:chOff x="-1485110" y="1491122"/>
            <a:chExt cx="211554" cy="211554"/>
          </a:xfrm>
        </p:grpSpPr>
        <p:grpSp>
          <p:nvGrpSpPr>
            <p:cNvPr id="222" name="Google Shape;222;p31"/>
            <p:cNvGrpSpPr/>
            <p:nvPr/>
          </p:nvGrpSpPr>
          <p:grpSpPr>
            <a:xfrm>
              <a:off x="-1485110" y="1491122"/>
              <a:ext cx="211554" cy="211554"/>
              <a:chOff x="5554848" y="2847769"/>
              <a:chExt cx="262800" cy="262800"/>
            </a:xfrm>
          </p:grpSpPr>
          <p:sp>
            <p:nvSpPr>
              <p:cNvPr id="223" name="Google Shape;223;p31"/>
              <p:cNvSpPr/>
              <p:nvPr/>
            </p:nvSpPr>
            <p:spPr>
              <a:xfrm>
                <a:off x="5554848" y="2847769"/>
                <a:ext cx="262800" cy="262800"/>
              </a:xfrm>
              <a:prstGeom prst="ellipse">
                <a:avLst/>
              </a:prstGeom>
              <a:solidFill>
                <a:schemeClr val="accent1"/>
              </a:solidFill>
              <a:ln>
                <a:noFill/>
              </a:ln>
            </p:spPr>
            <p:txBody>
              <a:bodyPr anchorCtr="0" anchor="ctr" bIns="121450" lIns="121450" spcFirstLastPara="1" rIns="121450" wrap="square" tIns="121450">
                <a:noAutofit/>
              </a:bodyPr>
              <a:lstStyle/>
              <a:p>
                <a:pPr indent="0" lvl="0" marL="0" rtl="0" algn="ctr">
                  <a:spcBef>
                    <a:spcPts val="0"/>
                  </a:spcBef>
                  <a:spcAft>
                    <a:spcPts val="0"/>
                  </a:spcAft>
                  <a:buNone/>
                </a:pPr>
                <a:r>
                  <a:t/>
                </a:r>
                <a:endParaRPr sz="1860"/>
              </a:p>
            </p:txBody>
          </p:sp>
          <p:pic>
            <p:nvPicPr>
              <p:cNvPr id="224" name="Google Shape;224;p31" title="check_150dp_E3E3E3_FILL0_wght400_GRAD0_opsz48.png"/>
              <p:cNvPicPr preferRelativeResize="0"/>
              <p:nvPr/>
            </p:nvPicPr>
            <p:blipFill rotWithShape="1">
              <a:blip r:embed="rId3">
                <a:alphaModFix/>
              </a:blip>
              <a:srcRect b="-212730" l="-290510" r="290510" t="212730"/>
              <a:stretch/>
            </p:blipFill>
            <p:spPr>
              <a:xfrm>
                <a:off x="5570222" y="2863143"/>
                <a:ext cx="231958" cy="231958"/>
              </a:xfrm>
              <a:prstGeom prst="rect">
                <a:avLst/>
              </a:prstGeom>
              <a:noFill/>
              <a:ln>
                <a:noFill/>
              </a:ln>
            </p:spPr>
          </p:pic>
        </p:grpSp>
        <p:pic>
          <p:nvPicPr>
            <p:cNvPr id="225" name="Google Shape;225;p31" title="check_150dp_E3E3E3_FILL0_wght400_GRAD0_opsz48.png"/>
            <p:cNvPicPr preferRelativeResize="0"/>
            <p:nvPr/>
          </p:nvPicPr>
          <p:blipFill rotWithShape="1">
            <a:blip r:embed="rId4">
              <a:alphaModFix/>
            </a:blip>
            <a:srcRect b="0" l="0" r="0" t="0"/>
            <a:stretch/>
          </p:blipFill>
          <p:spPr>
            <a:xfrm>
              <a:off x="-1472689" y="1503500"/>
              <a:ext cx="186725" cy="186725"/>
            </a:xfrm>
            <a:prstGeom prst="rect">
              <a:avLst/>
            </a:prstGeom>
            <a:noFill/>
            <a:ln>
              <a:noFill/>
            </a:ln>
          </p:spPr>
        </p:pic>
      </p:grpSp>
      <p:sp>
        <p:nvSpPr>
          <p:cNvPr id="226" name="Google Shape;226;p31"/>
          <p:cNvSpPr txBox="1"/>
          <p:nvPr/>
        </p:nvSpPr>
        <p:spPr>
          <a:xfrm>
            <a:off x="1013489" y="3680111"/>
            <a:ext cx="2962500" cy="3585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 sz="1294">
                <a:solidFill>
                  <a:schemeClr val="lt1"/>
                </a:solidFill>
                <a:latin typeface="Google Sans"/>
                <a:ea typeface="Google Sans"/>
                <a:cs typeface="Google Sans"/>
                <a:sym typeface="Google Sans"/>
              </a:rPr>
              <a:t>Mitigating risk, especially in regulated environments</a:t>
            </a:r>
            <a:endParaRPr sz="1269">
              <a:solidFill>
                <a:schemeClr val="lt1"/>
              </a:solidFill>
              <a:latin typeface="Google Sans"/>
              <a:ea typeface="Google Sans"/>
              <a:cs typeface="Google Sans"/>
              <a:sym typeface="Google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 name="Shape 230"/>
        <p:cNvGrpSpPr/>
        <p:nvPr/>
      </p:nvGrpSpPr>
      <p:grpSpPr>
        <a:xfrm>
          <a:off x="0" y="0"/>
          <a:ext cx="0" cy="0"/>
          <a:chOff x="0" y="0"/>
          <a:chExt cx="0" cy="0"/>
        </a:xfrm>
      </p:grpSpPr>
      <p:sp>
        <p:nvSpPr>
          <p:cNvPr id="231" name="Google Shape;231;p32"/>
          <p:cNvSpPr/>
          <p:nvPr/>
        </p:nvSpPr>
        <p:spPr>
          <a:xfrm>
            <a:off x="4953199" y="833036"/>
            <a:ext cx="3937500" cy="4326000"/>
          </a:xfrm>
          <a:prstGeom prst="round2SameRect">
            <a:avLst>
              <a:gd fmla="val 50000" name="adj1"/>
              <a:gd fmla="val 0" name="adj2"/>
            </a:avLst>
          </a:prstGeom>
          <a:solidFill>
            <a:srgbClr val="F1F3F4"/>
          </a:solidFill>
          <a:ln>
            <a:noFill/>
          </a:ln>
        </p:spPr>
        <p:txBody>
          <a:bodyPr anchorCtr="0" anchor="ctr" bIns="81325" lIns="81325" spcFirstLastPara="1" rIns="81325" wrap="square" tIns="81325">
            <a:noAutofit/>
          </a:bodyPr>
          <a:lstStyle/>
          <a:p>
            <a:pPr indent="0" lvl="0" marL="0" rtl="0" algn="ctr">
              <a:spcBef>
                <a:spcPts val="0"/>
              </a:spcBef>
              <a:spcAft>
                <a:spcPts val="0"/>
              </a:spcAft>
              <a:buNone/>
            </a:pPr>
            <a:r>
              <a:rPr lang="en" sz="1245">
                <a:solidFill>
                  <a:srgbClr val="999999"/>
                </a:solidFill>
                <a:latin typeface="Google Sans"/>
                <a:ea typeface="Google Sans"/>
                <a:cs typeface="Google Sans"/>
                <a:sym typeface="Google Sans"/>
              </a:rPr>
              <a:t>Image / gif</a:t>
            </a:r>
            <a:endParaRPr sz="1245"/>
          </a:p>
        </p:txBody>
      </p:sp>
      <p:sp>
        <p:nvSpPr>
          <p:cNvPr id="232" name="Google Shape;232;p32"/>
          <p:cNvSpPr txBox="1"/>
          <p:nvPr/>
        </p:nvSpPr>
        <p:spPr>
          <a:xfrm>
            <a:off x="457250" y="485375"/>
            <a:ext cx="4476000" cy="888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3000">
                <a:solidFill>
                  <a:srgbClr val="202124"/>
                </a:solidFill>
                <a:latin typeface="Google Sans Medium"/>
                <a:ea typeface="Google Sans Medium"/>
                <a:cs typeface="Google Sans Medium"/>
                <a:sym typeface="Google Sans Medium"/>
              </a:rPr>
              <a:t>S</a:t>
            </a:r>
            <a:r>
              <a:rPr lang="en" sz="3000">
                <a:solidFill>
                  <a:srgbClr val="202124"/>
                </a:solidFill>
                <a:latin typeface="Google Sans Medium"/>
                <a:ea typeface="Google Sans Medium"/>
                <a:cs typeface="Google Sans Medium"/>
                <a:sym typeface="Google Sans Medium"/>
              </a:rPr>
              <a:t>overeignty has never been more </a:t>
            </a:r>
            <a:r>
              <a:rPr lang="en" sz="3000">
                <a:solidFill>
                  <a:srgbClr val="202124"/>
                </a:solidFill>
                <a:latin typeface="Google Sans Medium"/>
                <a:ea typeface="Google Sans Medium"/>
                <a:cs typeface="Google Sans Medium"/>
                <a:sym typeface="Google Sans Medium"/>
              </a:rPr>
              <a:t>important</a:t>
            </a:r>
            <a:endParaRPr sz="3000">
              <a:solidFill>
                <a:srgbClr val="202124"/>
              </a:solidFill>
              <a:latin typeface="Google Sans Medium"/>
              <a:ea typeface="Google Sans Medium"/>
              <a:cs typeface="Google Sans Medium"/>
              <a:sym typeface="Google Sans Medium"/>
            </a:endParaRPr>
          </a:p>
          <a:p>
            <a:pPr indent="0" lvl="0" marL="0" rtl="0" algn="l">
              <a:lnSpc>
                <a:spcPct val="90000"/>
              </a:lnSpc>
              <a:spcBef>
                <a:spcPts val="0"/>
              </a:spcBef>
              <a:spcAft>
                <a:spcPts val="0"/>
              </a:spcAft>
              <a:buNone/>
            </a:pPr>
            <a:r>
              <a:t/>
            </a:r>
            <a:endParaRPr sz="3000">
              <a:solidFill>
                <a:srgbClr val="202124"/>
              </a:solidFill>
              <a:latin typeface="Google Sans Medium"/>
              <a:ea typeface="Google Sans Medium"/>
              <a:cs typeface="Google Sans Medium"/>
              <a:sym typeface="Google Sans Medium"/>
            </a:endParaRPr>
          </a:p>
        </p:txBody>
      </p:sp>
      <p:sp>
        <p:nvSpPr>
          <p:cNvPr id="233" name="Google Shape;233;p32"/>
          <p:cNvSpPr txBox="1"/>
          <p:nvPr/>
        </p:nvSpPr>
        <p:spPr>
          <a:xfrm>
            <a:off x="457250" y="2991738"/>
            <a:ext cx="2758200" cy="109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Google Sans Medium"/>
                <a:ea typeface="Google Sans Medium"/>
                <a:cs typeface="Google Sans Medium"/>
                <a:sym typeface="Google Sans Medium"/>
              </a:rPr>
              <a:t>of all enterprises outside of the U.S. will have a digital sovereignty strategy.”</a:t>
            </a:r>
            <a:endParaRPr sz="1500">
              <a:solidFill>
                <a:schemeClr val="dk1"/>
              </a:solidFill>
              <a:latin typeface="Google Sans Medium"/>
              <a:ea typeface="Google Sans Medium"/>
              <a:cs typeface="Google Sans Medium"/>
              <a:sym typeface="Google Sans Medium"/>
            </a:endParaRPr>
          </a:p>
          <a:p>
            <a:pPr indent="0" lvl="0" marL="0" rtl="0" algn="l">
              <a:spcBef>
                <a:spcPts val="0"/>
              </a:spcBef>
              <a:spcAft>
                <a:spcPts val="0"/>
              </a:spcAft>
              <a:buNone/>
            </a:pPr>
            <a:r>
              <a:t/>
            </a:r>
            <a:endParaRPr>
              <a:solidFill>
                <a:schemeClr val="dk1"/>
              </a:solidFill>
              <a:latin typeface="Google Sans"/>
              <a:ea typeface="Google Sans"/>
              <a:cs typeface="Google Sans"/>
              <a:sym typeface="Google Sans"/>
            </a:endParaRPr>
          </a:p>
        </p:txBody>
      </p:sp>
      <p:pic>
        <p:nvPicPr>
          <p:cNvPr id="234" name="Google Shape;234;p32" title="vitaly-gariev-SjvJdV_dNAk-unsplash.jpg"/>
          <p:cNvPicPr preferRelativeResize="0"/>
          <p:nvPr/>
        </p:nvPicPr>
        <p:blipFill rotWithShape="1">
          <a:blip r:embed="rId3">
            <a:alphaModFix/>
          </a:blip>
          <a:srcRect b="0" l="23385" r="25633" t="0"/>
          <a:stretch/>
        </p:blipFill>
        <p:spPr>
          <a:xfrm>
            <a:off x="4953199" y="833036"/>
            <a:ext cx="3921000" cy="4326000"/>
          </a:xfrm>
          <a:prstGeom prst="round2SameRect">
            <a:avLst>
              <a:gd fmla="val 50000" name="adj1"/>
              <a:gd fmla="val 0" name="adj2"/>
            </a:avLst>
          </a:prstGeom>
          <a:noFill/>
          <a:ln>
            <a:noFill/>
          </a:ln>
        </p:spPr>
      </p:pic>
      <p:pic>
        <p:nvPicPr>
          <p:cNvPr id="235" name="Google Shape;235;p32" title="vitaly-gariev-SjvJdV_dNAk-unsplash.jpg"/>
          <p:cNvPicPr preferRelativeResize="0"/>
          <p:nvPr/>
        </p:nvPicPr>
        <p:blipFill rotWithShape="1">
          <a:blip r:embed="rId4">
            <a:alphaModFix/>
          </a:blip>
          <a:srcRect b="0" l="5794" r="27227" t="0"/>
          <a:stretch/>
        </p:blipFill>
        <p:spPr>
          <a:xfrm>
            <a:off x="3491226" y="708225"/>
            <a:ext cx="5447700" cy="4575600"/>
          </a:xfrm>
          <a:prstGeom prst="round2SameRect">
            <a:avLst>
              <a:gd fmla="val 16667" name="adj1"/>
              <a:gd fmla="val 0" name="adj2"/>
            </a:avLst>
          </a:prstGeom>
          <a:noFill/>
          <a:ln>
            <a:noFill/>
          </a:ln>
        </p:spPr>
      </p:pic>
      <p:sp>
        <p:nvSpPr>
          <p:cNvPr id="236" name="Google Shape;236;p32"/>
          <p:cNvSpPr txBox="1"/>
          <p:nvPr/>
        </p:nvSpPr>
        <p:spPr>
          <a:xfrm>
            <a:off x="1897250" y="4849325"/>
            <a:ext cx="2970900" cy="277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 sz="600">
                <a:solidFill>
                  <a:srgbClr val="9E9E9E"/>
                </a:solidFill>
                <a:uFill>
                  <a:noFill/>
                </a:uFill>
                <a:latin typeface="Google Sans"/>
                <a:ea typeface="Google Sans"/>
                <a:cs typeface="Google Sans"/>
                <a:sym typeface="Google Sans"/>
                <a:hlinkClick r:id="rId5">
                  <a:extLst>
                    <a:ext uri="{A12FA001-AC4F-418D-AE19-62706E023703}">
                      <ahyp:hlinkClr val="tx"/>
                    </a:ext>
                  </a:extLst>
                </a:hlinkClick>
              </a:rPr>
              <a:t>Source: Gartner Press Release, Gartner Survey Reveals Geopolitics Will Drive 61% of CIOs and IT Leaders in Western Europe to Increase Reliance on Local Cloud Providers, November 12, 2025</a:t>
            </a:r>
            <a:r>
              <a:rPr lang="en" sz="600">
                <a:solidFill>
                  <a:srgbClr val="9E9E9E"/>
                </a:solidFill>
                <a:latin typeface="Google Sans"/>
                <a:ea typeface="Google Sans"/>
                <a:cs typeface="Google Sans"/>
                <a:sym typeface="Google Sans"/>
              </a:rPr>
              <a:t>. GARTNER is a trademark of Gartner, Inc. and/or its affiliates.</a:t>
            </a:r>
            <a:endParaRPr sz="600">
              <a:solidFill>
                <a:srgbClr val="9E9E9E"/>
              </a:solidFill>
              <a:latin typeface="Google Sans"/>
              <a:ea typeface="Google Sans"/>
              <a:cs typeface="Google Sans"/>
              <a:sym typeface="Google Sans"/>
            </a:endParaRPr>
          </a:p>
        </p:txBody>
      </p:sp>
      <p:pic>
        <p:nvPicPr>
          <p:cNvPr id="237" name="Google Shape;237;p32"/>
          <p:cNvPicPr preferRelativeResize="0"/>
          <p:nvPr/>
        </p:nvPicPr>
        <p:blipFill rotWithShape="1">
          <a:blip r:embed="rId6">
            <a:alphaModFix/>
          </a:blip>
          <a:srcRect b="41976" l="65216" r="25134" t="29274"/>
          <a:stretch/>
        </p:blipFill>
        <p:spPr>
          <a:xfrm flipH="1" rot="5400000">
            <a:off x="683101" y="3776750"/>
            <a:ext cx="690273" cy="2056474"/>
          </a:xfrm>
          <a:prstGeom prst="rect">
            <a:avLst/>
          </a:prstGeom>
          <a:noFill/>
          <a:ln>
            <a:noFill/>
          </a:ln>
        </p:spPr>
      </p:pic>
      <p:sp>
        <p:nvSpPr>
          <p:cNvPr id="238" name="Google Shape;238;p32"/>
          <p:cNvSpPr/>
          <p:nvPr/>
        </p:nvSpPr>
        <p:spPr>
          <a:xfrm>
            <a:off x="545450" y="2211848"/>
            <a:ext cx="1940294" cy="777350"/>
          </a:xfrm>
          <a:prstGeom prst="rect">
            <a:avLst/>
          </a:prstGeom>
        </p:spPr>
        <p:txBody>
          <a:bodyPr>
            <a:prstTxWarp prst="textPlain"/>
          </a:bodyPr>
          <a:lstStyle/>
          <a:p>
            <a:pPr lvl="0" algn="ctr"/>
            <a:r>
              <a:rPr b="0" i="0">
                <a:ln>
                  <a:noFill/>
                </a:ln>
                <a:gradFill>
                  <a:gsLst>
                    <a:gs pos="0">
                      <a:srgbClr val="EA4335"/>
                    </a:gs>
                    <a:gs pos="44000">
                      <a:srgbClr val="EA4336"/>
                    </a:gs>
                    <a:gs pos="100000">
                      <a:srgbClr val="F66F30"/>
                    </a:gs>
                  </a:gsLst>
                  <a:lin ang="2698631" scaled="0"/>
                </a:gradFill>
                <a:latin typeface="Google Sans;500"/>
              </a:rPr>
              <a:t>75%</a:t>
            </a:r>
          </a:p>
        </p:txBody>
      </p:sp>
      <p:sp>
        <p:nvSpPr>
          <p:cNvPr id="239" name="Google Shape;239;p32"/>
          <p:cNvSpPr txBox="1"/>
          <p:nvPr/>
        </p:nvSpPr>
        <p:spPr>
          <a:xfrm>
            <a:off x="457250" y="1715091"/>
            <a:ext cx="27582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Google Sans Medium"/>
                <a:ea typeface="Google Sans Medium"/>
                <a:cs typeface="Google Sans Medium"/>
                <a:sym typeface="Google Sans Medium"/>
              </a:rPr>
              <a:t>“By 2030, more than</a:t>
            </a:r>
            <a:endParaRPr sz="1500">
              <a:solidFill>
                <a:schemeClr val="dk1"/>
              </a:solidFill>
              <a:latin typeface="Google Sans Medium"/>
              <a:ea typeface="Google Sans Medium"/>
              <a:cs typeface="Google Sans Medium"/>
              <a:sym typeface="Google Sans Medium"/>
            </a:endParaRPr>
          </a:p>
          <a:p>
            <a:pPr indent="0" lvl="0" marL="0" rtl="0" algn="l">
              <a:spcBef>
                <a:spcPts val="0"/>
              </a:spcBef>
              <a:spcAft>
                <a:spcPts val="0"/>
              </a:spcAft>
              <a:buNone/>
            </a:pPr>
            <a:r>
              <a:t/>
            </a:r>
            <a:endParaRPr>
              <a:solidFill>
                <a:schemeClr val="dk1"/>
              </a:solidFill>
              <a:latin typeface="Google Sans"/>
              <a:ea typeface="Google Sans"/>
              <a:cs typeface="Google Sans"/>
              <a:sym typeface="Google Sans"/>
            </a:endParaRPr>
          </a:p>
        </p:txBody>
      </p:sp>
      <p:sp>
        <p:nvSpPr>
          <p:cNvPr id="240" name="Google Shape;240;p32"/>
          <p:cNvSpPr txBox="1"/>
          <p:nvPr/>
        </p:nvSpPr>
        <p:spPr>
          <a:xfrm>
            <a:off x="5643933" y="4800600"/>
            <a:ext cx="2625000" cy="1410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 sz="800">
                <a:solidFill>
                  <a:schemeClr val="lt1"/>
                </a:solidFill>
                <a:latin typeface="Google Sans Text"/>
                <a:ea typeface="Google Sans Text"/>
                <a:cs typeface="Google Sans Text"/>
                <a:sym typeface="Google Sans Text"/>
              </a:rPr>
              <a:t>Proprietary &amp; Confidential</a:t>
            </a:r>
            <a:endParaRPr sz="800">
              <a:solidFill>
                <a:schemeClr val="lt1"/>
              </a:solidFill>
              <a:latin typeface="Google Sans Text"/>
              <a:ea typeface="Google Sans Text"/>
              <a:cs typeface="Google Sans Text"/>
              <a:sym typeface="Google Sans Text"/>
            </a:endParaRPr>
          </a:p>
        </p:txBody>
      </p:sp>
      <p:sp>
        <p:nvSpPr>
          <p:cNvPr id="241" name="Google Shape;241;p32"/>
          <p:cNvSpPr txBox="1"/>
          <p:nvPr/>
        </p:nvSpPr>
        <p:spPr>
          <a:xfrm>
            <a:off x="457200" y="4800600"/>
            <a:ext cx="2625000" cy="141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chemeClr val="lt1"/>
                </a:solidFill>
                <a:latin typeface="Google Sans Text"/>
                <a:ea typeface="Google Sans Text"/>
                <a:cs typeface="Google Sans Text"/>
                <a:sym typeface="Google Sans Text"/>
              </a:rPr>
              <a:t>Google Cloud</a:t>
            </a:r>
            <a:endParaRPr sz="800">
              <a:solidFill>
                <a:schemeClr val="lt1"/>
              </a:solidFill>
              <a:latin typeface="Google Sans Text"/>
              <a:ea typeface="Google Sans Text"/>
              <a:cs typeface="Google Sans Text"/>
              <a:sym typeface="Google Sans Tex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5" name="Shape 245"/>
        <p:cNvGrpSpPr/>
        <p:nvPr/>
      </p:nvGrpSpPr>
      <p:grpSpPr>
        <a:xfrm>
          <a:off x="0" y="0"/>
          <a:ext cx="0" cy="0"/>
          <a:chOff x="0" y="0"/>
          <a:chExt cx="0" cy="0"/>
        </a:xfrm>
      </p:grpSpPr>
      <p:pic>
        <p:nvPicPr>
          <p:cNvPr id="246" name="Google Shape;246;p33" title="General_16x9_6_NO BG.png"/>
          <p:cNvPicPr preferRelativeResize="0"/>
          <p:nvPr/>
        </p:nvPicPr>
        <p:blipFill rotWithShape="1">
          <a:blip r:embed="rId3">
            <a:alphaModFix/>
          </a:blip>
          <a:srcRect b="69315" l="21783" r="25357" t="19408"/>
          <a:stretch/>
        </p:blipFill>
        <p:spPr>
          <a:xfrm>
            <a:off x="1633975" y="4371769"/>
            <a:ext cx="6421448" cy="770651"/>
          </a:xfrm>
          <a:prstGeom prst="rect">
            <a:avLst/>
          </a:prstGeom>
          <a:noFill/>
          <a:ln>
            <a:noFill/>
          </a:ln>
        </p:spPr>
      </p:pic>
      <p:sp>
        <p:nvSpPr>
          <p:cNvPr id="247" name="Google Shape;247;p33"/>
          <p:cNvSpPr txBox="1"/>
          <p:nvPr/>
        </p:nvSpPr>
        <p:spPr>
          <a:xfrm>
            <a:off x="6195931" y="3195298"/>
            <a:ext cx="2491200" cy="5460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839">
                <a:solidFill>
                  <a:schemeClr val="accent1"/>
                </a:solidFill>
                <a:latin typeface="Google Sans"/>
                <a:ea typeface="Google Sans"/>
                <a:cs typeface="Google Sans"/>
                <a:sym typeface="Google Sans"/>
              </a:rPr>
              <a:t>Faster innovation </a:t>
            </a:r>
            <a:endParaRPr b="1" sz="1839">
              <a:solidFill>
                <a:schemeClr val="accent1"/>
              </a:solidFill>
              <a:latin typeface="Google Sans"/>
              <a:ea typeface="Google Sans"/>
              <a:cs typeface="Google Sans"/>
              <a:sym typeface="Google Sans"/>
            </a:endParaRPr>
          </a:p>
          <a:p>
            <a:pPr indent="0" lvl="0" marL="0" rtl="0" algn="ctr">
              <a:lnSpc>
                <a:spcPct val="115000"/>
              </a:lnSpc>
              <a:spcBef>
                <a:spcPts val="0"/>
              </a:spcBef>
              <a:spcAft>
                <a:spcPts val="0"/>
              </a:spcAft>
              <a:buNone/>
            </a:pPr>
            <a:r>
              <a:t/>
            </a:r>
            <a:endParaRPr b="1" sz="1839">
              <a:solidFill>
                <a:schemeClr val="accent1"/>
              </a:solidFill>
              <a:latin typeface="Google Sans"/>
              <a:ea typeface="Google Sans"/>
              <a:cs typeface="Google Sans"/>
              <a:sym typeface="Google Sans"/>
            </a:endParaRPr>
          </a:p>
          <a:p>
            <a:pPr indent="0" lvl="0" marL="0" rtl="0" algn="ctr">
              <a:lnSpc>
                <a:spcPct val="115000"/>
              </a:lnSpc>
              <a:spcBef>
                <a:spcPts val="0"/>
              </a:spcBef>
              <a:spcAft>
                <a:spcPts val="0"/>
              </a:spcAft>
              <a:buNone/>
            </a:pPr>
            <a:r>
              <a:t/>
            </a:r>
            <a:endParaRPr b="1" sz="1839">
              <a:solidFill>
                <a:schemeClr val="accent1"/>
              </a:solidFill>
              <a:latin typeface="Google Sans"/>
              <a:ea typeface="Google Sans"/>
              <a:cs typeface="Google Sans"/>
              <a:sym typeface="Google Sans"/>
            </a:endParaRPr>
          </a:p>
          <a:p>
            <a:pPr indent="0" lvl="0" marL="0" rtl="0" algn="ctr">
              <a:lnSpc>
                <a:spcPct val="115000"/>
              </a:lnSpc>
              <a:spcBef>
                <a:spcPts val="0"/>
              </a:spcBef>
              <a:spcAft>
                <a:spcPts val="0"/>
              </a:spcAft>
              <a:buNone/>
            </a:pPr>
            <a:r>
              <a:t/>
            </a:r>
            <a:endParaRPr b="1" sz="1839">
              <a:solidFill>
                <a:schemeClr val="accent1"/>
              </a:solidFill>
              <a:latin typeface="Google Sans"/>
              <a:ea typeface="Google Sans"/>
              <a:cs typeface="Google Sans"/>
              <a:sym typeface="Google Sans"/>
            </a:endParaRPr>
          </a:p>
        </p:txBody>
      </p:sp>
      <p:sp>
        <p:nvSpPr>
          <p:cNvPr id="248" name="Google Shape;248;p33"/>
          <p:cNvSpPr txBox="1"/>
          <p:nvPr/>
        </p:nvSpPr>
        <p:spPr>
          <a:xfrm>
            <a:off x="457250" y="3195298"/>
            <a:ext cx="2491200" cy="5460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839">
                <a:solidFill>
                  <a:schemeClr val="accent1"/>
                </a:solidFill>
                <a:latin typeface="Google Sans"/>
                <a:ea typeface="Google Sans"/>
                <a:cs typeface="Google Sans"/>
                <a:sym typeface="Google Sans"/>
              </a:rPr>
              <a:t>Regulatory challenges</a:t>
            </a:r>
            <a:endParaRPr b="1" sz="1839">
              <a:solidFill>
                <a:schemeClr val="accent1"/>
              </a:solidFill>
              <a:latin typeface="Google Sans"/>
              <a:ea typeface="Google Sans"/>
              <a:cs typeface="Google Sans"/>
              <a:sym typeface="Google Sans"/>
            </a:endParaRPr>
          </a:p>
        </p:txBody>
      </p:sp>
      <p:sp>
        <p:nvSpPr>
          <p:cNvPr id="249" name="Google Shape;249;p33"/>
          <p:cNvSpPr/>
          <p:nvPr/>
        </p:nvSpPr>
        <p:spPr>
          <a:xfrm>
            <a:off x="457250" y="1557543"/>
            <a:ext cx="2491200" cy="1524900"/>
          </a:xfrm>
          <a:prstGeom prst="roundRect">
            <a:avLst>
              <a:gd fmla="val 14685" name="adj"/>
            </a:avLst>
          </a:prstGeom>
          <a:solidFill>
            <a:srgbClr val="373737"/>
          </a:solidFill>
          <a:ln>
            <a:noFill/>
          </a:ln>
        </p:spPr>
        <p:txBody>
          <a:bodyPr anchorCtr="0" anchor="ctr" bIns="98900" lIns="98900" spcFirstLastPara="1" rIns="98900" wrap="square" tIns="98900">
            <a:noAutofit/>
          </a:bodyPr>
          <a:lstStyle/>
          <a:p>
            <a:pPr indent="0" lvl="0" marL="0" rtl="0" algn="ctr">
              <a:spcBef>
                <a:spcPts val="0"/>
              </a:spcBef>
              <a:spcAft>
                <a:spcPts val="0"/>
              </a:spcAft>
              <a:buNone/>
            </a:pPr>
            <a:r>
              <a:rPr lang="en" sz="1514">
                <a:solidFill>
                  <a:srgbClr val="999999"/>
                </a:solidFill>
                <a:latin typeface="Google Sans"/>
                <a:ea typeface="Google Sans"/>
                <a:cs typeface="Google Sans"/>
                <a:sym typeface="Google Sans"/>
              </a:rPr>
              <a:t>Image / icon</a:t>
            </a:r>
            <a:endParaRPr sz="1514">
              <a:solidFill>
                <a:srgbClr val="999999"/>
              </a:solidFill>
              <a:latin typeface="Google Sans"/>
              <a:ea typeface="Google Sans"/>
              <a:cs typeface="Google Sans"/>
              <a:sym typeface="Google Sans"/>
            </a:endParaRPr>
          </a:p>
        </p:txBody>
      </p:sp>
      <p:sp>
        <p:nvSpPr>
          <p:cNvPr id="250" name="Google Shape;250;p33"/>
          <p:cNvSpPr txBox="1"/>
          <p:nvPr/>
        </p:nvSpPr>
        <p:spPr>
          <a:xfrm>
            <a:off x="3330143" y="3195298"/>
            <a:ext cx="2676900" cy="5460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839">
                <a:solidFill>
                  <a:schemeClr val="accent1"/>
                </a:solidFill>
                <a:latin typeface="Google Sans"/>
                <a:ea typeface="Google Sans"/>
                <a:cs typeface="Google Sans"/>
                <a:sym typeface="Google Sans"/>
              </a:rPr>
              <a:t>Geopolitical changes</a:t>
            </a:r>
            <a:endParaRPr b="1" sz="1839">
              <a:solidFill>
                <a:schemeClr val="accent1"/>
              </a:solidFill>
              <a:latin typeface="Google Sans"/>
              <a:ea typeface="Google Sans"/>
              <a:cs typeface="Google Sans"/>
              <a:sym typeface="Google Sans"/>
            </a:endParaRPr>
          </a:p>
          <a:p>
            <a:pPr indent="0" lvl="0" marL="0" rtl="0" algn="ctr">
              <a:lnSpc>
                <a:spcPct val="115000"/>
              </a:lnSpc>
              <a:spcBef>
                <a:spcPts val="0"/>
              </a:spcBef>
              <a:spcAft>
                <a:spcPts val="0"/>
              </a:spcAft>
              <a:buNone/>
            </a:pPr>
            <a:r>
              <a:t/>
            </a:r>
            <a:endParaRPr b="1" sz="1839">
              <a:solidFill>
                <a:schemeClr val="accent1"/>
              </a:solidFill>
              <a:latin typeface="Google Sans"/>
              <a:ea typeface="Google Sans"/>
              <a:cs typeface="Google Sans"/>
              <a:sym typeface="Google Sans"/>
            </a:endParaRPr>
          </a:p>
          <a:p>
            <a:pPr indent="0" lvl="0" marL="0" rtl="0" algn="ctr">
              <a:lnSpc>
                <a:spcPct val="115000"/>
              </a:lnSpc>
              <a:spcBef>
                <a:spcPts val="0"/>
              </a:spcBef>
              <a:spcAft>
                <a:spcPts val="0"/>
              </a:spcAft>
              <a:buNone/>
            </a:pPr>
            <a:r>
              <a:t/>
            </a:r>
            <a:endParaRPr b="1" sz="1839">
              <a:solidFill>
                <a:schemeClr val="accent1"/>
              </a:solidFill>
              <a:latin typeface="Google Sans"/>
              <a:ea typeface="Google Sans"/>
              <a:cs typeface="Google Sans"/>
              <a:sym typeface="Google Sans"/>
            </a:endParaRPr>
          </a:p>
          <a:p>
            <a:pPr indent="0" lvl="0" marL="0" rtl="0" algn="ctr">
              <a:lnSpc>
                <a:spcPct val="115000"/>
              </a:lnSpc>
              <a:spcBef>
                <a:spcPts val="0"/>
              </a:spcBef>
              <a:spcAft>
                <a:spcPts val="0"/>
              </a:spcAft>
              <a:buNone/>
            </a:pPr>
            <a:r>
              <a:t/>
            </a:r>
            <a:endParaRPr b="1" sz="1839">
              <a:solidFill>
                <a:schemeClr val="accent1"/>
              </a:solidFill>
              <a:latin typeface="Google Sans"/>
              <a:ea typeface="Google Sans"/>
              <a:cs typeface="Google Sans"/>
              <a:sym typeface="Google Sans"/>
            </a:endParaRPr>
          </a:p>
        </p:txBody>
      </p:sp>
      <p:sp>
        <p:nvSpPr>
          <p:cNvPr id="251" name="Google Shape;251;p33"/>
          <p:cNvSpPr txBox="1"/>
          <p:nvPr/>
        </p:nvSpPr>
        <p:spPr>
          <a:xfrm>
            <a:off x="453825" y="485375"/>
            <a:ext cx="7924500" cy="888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3000">
                <a:solidFill>
                  <a:srgbClr val="202124"/>
                </a:solidFill>
                <a:latin typeface="Google Sans Medium"/>
                <a:ea typeface="Google Sans Medium"/>
                <a:cs typeface="Google Sans Medium"/>
                <a:sym typeface="Google Sans Medium"/>
              </a:rPr>
              <a:t>Innovation or compliance: Why choose?</a:t>
            </a:r>
            <a:endParaRPr sz="3000">
              <a:solidFill>
                <a:srgbClr val="202124"/>
              </a:solidFill>
              <a:latin typeface="Google Sans Medium"/>
              <a:ea typeface="Google Sans Medium"/>
              <a:cs typeface="Google Sans Medium"/>
              <a:sym typeface="Google Sans Medium"/>
            </a:endParaRPr>
          </a:p>
        </p:txBody>
      </p:sp>
      <p:pic>
        <p:nvPicPr>
          <p:cNvPr id="252" name="Google Shape;252;p33"/>
          <p:cNvPicPr preferRelativeResize="0"/>
          <p:nvPr/>
        </p:nvPicPr>
        <p:blipFill>
          <a:blip r:embed="rId4">
            <a:alphaModFix/>
          </a:blip>
          <a:stretch>
            <a:fillRect/>
          </a:stretch>
        </p:blipFill>
        <p:spPr>
          <a:xfrm>
            <a:off x="6297460" y="1557552"/>
            <a:ext cx="2288100" cy="1524900"/>
          </a:xfrm>
          <a:prstGeom prst="roundRect">
            <a:avLst>
              <a:gd fmla="val 16667" name="adj"/>
            </a:avLst>
          </a:prstGeom>
          <a:noFill/>
          <a:ln>
            <a:noFill/>
          </a:ln>
        </p:spPr>
      </p:pic>
      <p:pic>
        <p:nvPicPr>
          <p:cNvPr id="253" name="Google Shape;253;p33"/>
          <p:cNvPicPr preferRelativeResize="0"/>
          <p:nvPr/>
        </p:nvPicPr>
        <p:blipFill rotWithShape="1">
          <a:blip r:embed="rId5">
            <a:alphaModFix/>
          </a:blip>
          <a:srcRect b="33356" l="0" r="0" t="0"/>
          <a:stretch/>
        </p:blipFill>
        <p:spPr>
          <a:xfrm>
            <a:off x="3478929" y="1557557"/>
            <a:ext cx="2288100" cy="1524900"/>
          </a:xfrm>
          <a:prstGeom prst="roundRect">
            <a:avLst>
              <a:gd fmla="val 16667" name="adj"/>
            </a:avLst>
          </a:prstGeom>
          <a:noFill/>
          <a:ln>
            <a:noFill/>
          </a:ln>
        </p:spPr>
      </p:pic>
      <p:pic>
        <p:nvPicPr>
          <p:cNvPr id="254" name="Google Shape;254;p33"/>
          <p:cNvPicPr preferRelativeResize="0"/>
          <p:nvPr/>
        </p:nvPicPr>
        <p:blipFill rotWithShape="1">
          <a:blip r:embed="rId6">
            <a:alphaModFix/>
          </a:blip>
          <a:srcRect b="8173" l="0" r="0" t="0"/>
          <a:stretch/>
        </p:blipFill>
        <p:spPr>
          <a:xfrm>
            <a:off x="457251" y="1557557"/>
            <a:ext cx="2491200" cy="1524900"/>
          </a:xfrm>
          <a:prstGeom prst="roundRect">
            <a:avLst>
              <a:gd fmla="val 16667" name="adj"/>
            </a:avLst>
          </a:prstGeom>
          <a:noFill/>
          <a:ln>
            <a:noFill/>
          </a:ln>
        </p:spPr>
      </p:pic>
      <p:sp>
        <p:nvSpPr>
          <p:cNvPr id="255" name="Google Shape;255;p33"/>
          <p:cNvSpPr txBox="1"/>
          <p:nvPr/>
        </p:nvSpPr>
        <p:spPr>
          <a:xfrm>
            <a:off x="457250" y="5172810"/>
            <a:ext cx="7384800" cy="92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 sz="600">
                <a:solidFill>
                  <a:srgbClr val="9E9E9E"/>
                </a:solidFill>
                <a:latin typeface="Google Sans"/>
                <a:ea typeface="Google Sans"/>
                <a:cs typeface="Google Sans"/>
                <a:sym typeface="Google Sans"/>
              </a:rPr>
              <a:t>sources</a:t>
            </a:r>
            <a:endParaRPr sz="600">
              <a:solidFill>
                <a:srgbClr val="9E9E9E"/>
              </a:solidFill>
              <a:latin typeface="Google Sans"/>
              <a:ea typeface="Google Sans"/>
              <a:cs typeface="Google Sans"/>
              <a:sym typeface="Google Sans"/>
            </a:endParaRPr>
          </a:p>
        </p:txBody>
      </p:sp>
    </p:spTree>
  </p:cSld>
  <p:clrMapOvr>
    <a:masterClrMapping/>
  </p:clrMapOvr>
  <mc:AlternateContent>
    <mc:Choice Requires="p14">
      <p:transition p14:dur="40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4"/>
          <p:cNvSpPr/>
          <p:nvPr/>
        </p:nvSpPr>
        <p:spPr>
          <a:xfrm rot="-5400000">
            <a:off x="5971350" y="1970850"/>
            <a:ext cx="1065300" cy="5280000"/>
          </a:xfrm>
          <a:prstGeom prst="round2SameRect">
            <a:avLst>
              <a:gd fmla="val 50000" name="adj1"/>
              <a:gd fmla="val 0" name="adj2"/>
            </a:avLst>
          </a:prstGeom>
          <a:gradFill>
            <a:gsLst>
              <a:gs pos="0">
                <a:srgbClr val="4285F4"/>
              </a:gs>
              <a:gs pos="50000">
                <a:srgbClr val="465BEB"/>
              </a:gs>
              <a:gs pos="100000">
                <a:srgbClr val="4B31E3"/>
              </a:gs>
            </a:gsLst>
            <a:lin ang="540070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Google Sans"/>
              <a:ea typeface="Google Sans"/>
              <a:cs typeface="Google Sans"/>
              <a:sym typeface="Google Sans"/>
            </a:endParaRPr>
          </a:p>
        </p:txBody>
      </p:sp>
      <p:pic>
        <p:nvPicPr>
          <p:cNvPr id="261" name="Google Shape;261;p34" title="General_16x9_6_NO BG_Regular_RGB.png"/>
          <p:cNvPicPr preferRelativeResize="0"/>
          <p:nvPr/>
        </p:nvPicPr>
        <p:blipFill rotWithShape="1">
          <a:blip r:embed="rId3">
            <a:alphaModFix/>
          </a:blip>
          <a:srcRect b="19200" l="-4804" r="37527" t="-5998"/>
          <a:stretch/>
        </p:blipFill>
        <p:spPr>
          <a:xfrm>
            <a:off x="6398100" y="2311325"/>
            <a:ext cx="2745900" cy="2832300"/>
          </a:xfrm>
          <a:prstGeom prst="roundRect">
            <a:avLst>
              <a:gd fmla="val 0" name="adj"/>
            </a:avLst>
          </a:prstGeom>
          <a:noFill/>
          <a:ln>
            <a:noFill/>
          </a:ln>
        </p:spPr>
      </p:pic>
      <p:sp>
        <p:nvSpPr>
          <p:cNvPr id="262" name="Google Shape;262;p34"/>
          <p:cNvSpPr/>
          <p:nvPr/>
        </p:nvSpPr>
        <p:spPr>
          <a:xfrm>
            <a:off x="423450" y="1347250"/>
            <a:ext cx="8297100" cy="3234900"/>
          </a:xfrm>
          <a:prstGeom prst="roundRect">
            <a:avLst>
              <a:gd fmla="val 4343"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oogle Sans"/>
              <a:ea typeface="Google Sans"/>
              <a:cs typeface="Google Sans"/>
              <a:sym typeface="Google Sans"/>
            </a:endParaRPr>
          </a:p>
        </p:txBody>
      </p:sp>
      <p:sp>
        <p:nvSpPr>
          <p:cNvPr id="263" name="Google Shape;263;p34"/>
          <p:cNvSpPr/>
          <p:nvPr/>
        </p:nvSpPr>
        <p:spPr>
          <a:xfrm>
            <a:off x="667500" y="2127621"/>
            <a:ext cx="2560200" cy="2181900"/>
          </a:xfrm>
          <a:prstGeom prst="roundRect">
            <a:avLst>
              <a:gd fmla="val 6431" name="adj"/>
            </a:avLst>
          </a:prstGeom>
          <a:solidFill>
            <a:srgbClr val="F8F9FA"/>
          </a:solidFill>
          <a:ln>
            <a:noFill/>
          </a:ln>
        </p:spPr>
        <p:txBody>
          <a:bodyPr anchorCtr="0" anchor="b" bIns="137150" lIns="137150" spcFirstLastPara="1" rIns="137150" wrap="square" tIns="182875">
            <a:noAutofit/>
          </a:bodyPr>
          <a:lstStyle/>
          <a:p>
            <a:pPr indent="0" lvl="0" marL="0" rtl="0" algn="l">
              <a:lnSpc>
                <a:spcPct val="100000"/>
              </a:lnSpc>
              <a:spcBef>
                <a:spcPts val="0"/>
              </a:spcBef>
              <a:spcAft>
                <a:spcPts val="0"/>
              </a:spcAft>
              <a:buNone/>
            </a:pPr>
            <a:r>
              <a:t/>
            </a:r>
            <a:endParaRPr sz="3600">
              <a:solidFill>
                <a:srgbClr val="202124"/>
              </a:solidFill>
              <a:latin typeface="Google Sans Medium"/>
              <a:ea typeface="Google Sans Medium"/>
              <a:cs typeface="Google Sans Medium"/>
              <a:sym typeface="Google Sans Medium"/>
            </a:endParaRPr>
          </a:p>
          <a:p>
            <a:pPr indent="0" lvl="0" marL="0" rtl="0" algn="l">
              <a:lnSpc>
                <a:spcPct val="100000"/>
              </a:lnSpc>
              <a:spcBef>
                <a:spcPts val="1000"/>
              </a:spcBef>
              <a:spcAft>
                <a:spcPts val="0"/>
              </a:spcAft>
              <a:buNone/>
            </a:pPr>
            <a:r>
              <a:rPr lang="en">
                <a:solidFill>
                  <a:srgbClr val="202124"/>
                </a:solidFill>
                <a:latin typeface="Google Sans Medium"/>
                <a:ea typeface="Google Sans Medium"/>
                <a:cs typeface="Google Sans Medium"/>
                <a:sym typeface="Google Sans Medium"/>
              </a:rPr>
              <a:t>The data discussion</a:t>
            </a:r>
            <a:endParaRPr>
              <a:solidFill>
                <a:srgbClr val="202124"/>
              </a:solidFill>
              <a:latin typeface="Google Sans Medium"/>
              <a:ea typeface="Google Sans Medium"/>
              <a:cs typeface="Google Sans Medium"/>
              <a:sym typeface="Google Sans Medium"/>
            </a:endParaRPr>
          </a:p>
          <a:p>
            <a:pPr indent="0" lvl="0" marL="0" rtl="0" algn="l">
              <a:lnSpc>
                <a:spcPct val="100000"/>
              </a:lnSpc>
              <a:spcBef>
                <a:spcPts val="0"/>
              </a:spcBef>
              <a:spcAft>
                <a:spcPts val="0"/>
              </a:spcAft>
              <a:buNone/>
            </a:pPr>
            <a:r>
              <a:t/>
            </a:r>
            <a:endParaRPr>
              <a:solidFill>
                <a:srgbClr val="202124"/>
              </a:solidFill>
              <a:latin typeface="Google Sans Medium"/>
              <a:ea typeface="Google Sans Medium"/>
              <a:cs typeface="Google Sans Medium"/>
              <a:sym typeface="Google Sans Medium"/>
            </a:endParaRPr>
          </a:p>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Where is my data/service? </a:t>
            </a:r>
            <a:endParaRPr>
              <a:solidFill>
                <a:srgbClr val="202124"/>
              </a:solidFill>
              <a:latin typeface="Google Sans"/>
              <a:ea typeface="Google Sans"/>
              <a:cs typeface="Google Sans"/>
              <a:sym typeface="Google Sans"/>
            </a:endParaRPr>
          </a:p>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Who can access my data?</a:t>
            </a:r>
            <a:endParaRPr>
              <a:solidFill>
                <a:srgbClr val="202124"/>
              </a:solidFill>
              <a:latin typeface="Google Sans"/>
              <a:ea typeface="Google Sans"/>
              <a:cs typeface="Google Sans"/>
              <a:sym typeface="Google Sans"/>
            </a:endParaRPr>
          </a:p>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How do I prevent access?</a:t>
            </a:r>
            <a:endParaRPr>
              <a:solidFill>
                <a:srgbClr val="202124"/>
              </a:solidFill>
              <a:latin typeface="Google Sans"/>
              <a:ea typeface="Google Sans"/>
              <a:cs typeface="Google Sans"/>
              <a:sym typeface="Google Sans"/>
            </a:endParaRPr>
          </a:p>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Do I have ultimate control?</a:t>
            </a:r>
            <a:endParaRPr>
              <a:solidFill>
                <a:srgbClr val="202124"/>
              </a:solidFill>
              <a:latin typeface="Google Sans"/>
              <a:ea typeface="Google Sans"/>
              <a:cs typeface="Google Sans"/>
              <a:sym typeface="Google Sans"/>
            </a:endParaRPr>
          </a:p>
        </p:txBody>
      </p:sp>
      <p:sp>
        <p:nvSpPr>
          <p:cNvPr id="264" name="Google Shape;264;p34"/>
          <p:cNvSpPr/>
          <p:nvPr/>
        </p:nvSpPr>
        <p:spPr>
          <a:xfrm>
            <a:off x="3310122" y="2127621"/>
            <a:ext cx="2560200" cy="2181900"/>
          </a:xfrm>
          <a:prstGeom prst="roundRect">
            <a:avLst>
              <a:gd fmla="val 6194" name="adj"/>
            </a:avLst>
          </a:prstGeom>
          <a:solidFill>
            <a:srgbClr val="F8F9FA"/>
          </a:solidFill>
          <a:ln>
            <a:noFill/>
          </a:ln>
        </p:spPr>
        <p:txBody>
          <a:bodyPr anchorCtr="0" anchor="b" bIns="137150" lIns="137150" spcFirstLastPara="1" rIns="137150" wrap="square" tIns="182875">
            <a:noAutofit/>
          </a:bodyPr>
          <a:lstStyle/>
          <a:p>
            <a:pPr indent="0" lvl="0" marL="0" rtl="0" algn="l">
              <a:lnSpc>
                <a:spcPct val="100000"/>
              </a:lnSpc>
              <a:spcBef>
                <a:spcPts val="0"/>
              </a:spcBef>
              <a:spcAft>
                <a:spcPts val="0"/>
              </a:spcAft>
              <a:buNone/>
            </a:pPr>
            <a:r>
              <a:t/>
            </a:r>
            <a:endParaRPr>
              <a:solidFill>
                <a:srgbClr val="202124"/>
              </a:solidFill>
              <a:latin typeface="Google Sans Medium"/>
              <a:ea typeface="Google Sans Medium"/>
              <a:cs typeface="Google Sans Medium"/>
              <a:sym typeface="Google Sans Medium"/>
            </a:endParaRPr>
          </a:p>
          <a:p>
            <a:pPr indent="0" lvl="0" marL="0" rtl="0" algn="l">
              <a:lnSpc>
                <a:spcPct val="100000"/>
              </a:lnSpc>
              <a:spcBef>
                <a:spcPts val="0"/>
              </a:spcBef>
              <a:spcAft>
                <a:spcPts val="0"/>
              </a:spcAft>
              <a:buNone/>
            </a:pPr>
            <a:r>
              <a:t/>
            </a:r>
            <a:endParaRPr>
              <a:solidFill>
                <a:srgbClr val="202124"/>
              </a:solidFill>
              <a:latin typeface="Google Sans Medium"/>
              <a:ea typeface="Google Sans Medium"/>
              <a:cs typeface="Google Sans Medium"/>
              <a:sym typeface="Google Sans Medium"/>
            </a:endParaRPr>
          </a:p>
          <a:p>
            <a:pPr indent="0" lvl="0" marL="0" rtl="0" algn="l">
              <a:lnSpc>
                <a:spcPct val="100000"/>
              </a:lnSpc>
              <a:spcBef>
                <a:spcPts val="0"/>
              </a:spcBef>
              <a:spcAft>
                <a:spcPts val="0"/>
              </a:spcAft>
              <a:buNone/>
            </a:pPr>
            <a:r>
              <a:rPr lang="en">
                <a:solidFill>
                  <a:srgbClr val="202124"/>
                </a:solidFill>
                <a:latin typeface="Google Sans Medium"/>
                <a:ea typeface="Google Sans Medium"/>
                <a:cs typeface="Google Sans Medium"/>
                <a:sym typeface="Google Sans Medium"/>
              </a:rPr>
              <a:t>Technology distribution</a:t>
            </a:r>
            <a:endParaRPr>
              <a:solidFill>
                <a:srgbClr val="202124"/>
              </a:solidFill>
              <a:latin typeface="Google Sans Medium"/>
              <a:ea typeface="Google Sans Medium"/>
              <a:cs typeface="Google Sans Medium"/>
              <a:sym typeface="Google Sans Medium"/>
            </a:endParaRPr>
          </a:p>
          <a:p>
            <a:pPr indent="0" lvl="0" marL="0" rtl="0" algn="l">
              <a:lnSpc>
                <a:spcPct val="100000"/>
              </a:lnSpc>
              <a:spcBef>
                <a:spcPts val="0"/>
              </a:spcBef>
              <a:spcAft>
                <a:spcPts val="0"/>
              </a:spcAft>
              <a:buNone/>
            </a:pPr>
            <a:r>
              <a:t/>
            </a:r>
            <a:endParaRPr>
              <a:solidFill>
                <a:srgbClr val="202124"/>
              </a:solidFill>
              <a:latin typeface="Google Sans Medium"/>
              <a:ea typeface="Google Sans Medium"/>
              <a:cs typeface="Google Sans Medium"/>
              <a:sym typeface="Google Sans Medium"/>
            </a:endParaRPr>
          </a:p>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How to mitigate effects of the uneven distribution of technology across the world?</a:t>
            </a:r>
            <a:r>
              <a:rPr lang="en">
                <a:solidFill>
                  <a:srgbClr val="202124"/>
                </a:solidFill>
                <a:latin typeface="Google Sans Medium"/>
                <a:ea typeface="Google Sans Medium"/>
                <a:cs typeface="Google Sans Medium"/>
                <a:sym typeface="Google Sans Medium"/>
              </a:rPr>
              <a:t> </a:t>
            </a:r>
            <a:endParaRPr>
              <a:solidFill>
                <a:srgbClr val="202124"/>
              </a:solidFill>
              <a:latin typeface="Google Sans Medium"/>
              <a:ea typeface="Google Sans Medium"/>
              <a:cs typeface="Google Sans Medium"/>
              <a:sym typeface="Google Sans Medium"/>
            </a:endParaRPr>
          </a:p>
        </p:txBody>
      </p:sp>
      <p:sp>
        <p:nvSpPr>
          <p:cNvPr id="265" name="Google Shape;265;p34"/>
          <p:cNvSpPr/>
          <p:nvPr/>
        </p:nvSpPr>
        <p:spPr>
          <a:xfrm>
            <a:off x="5952744" y="2127621"/>
            <a:ext cx="2560200" cy="2181900"/>
          </a:xfrm>
          <a:prstGeom prst="roundRect">
            <a:avLst>
              <a:gd fmla="val 6235" name="adj"/>
            </a:avLst>
          </a:prstGeom>
          <a:solidFill>
            <a:srgbClr val="F8F9FA"/>
          </a:solidFill>
          <a:ln>
            <a:noFill/>
          </a:ln>
        </p:spPr>
        <p:txBody>
          <a:bodyPr anchorCtr="0" anchor="b" bIns="137150" lIns="137150" spcFirstLastPara="1" rIns="137150" wrap="square" tIns="182875">
            <a:noAutofit/>
          </a:bodyPr>
          <a:lstStyle/>
          <a:p>
            <a:pPr indent="0" lvl="0" marL="0" rtl="0" algn="l">
              <a:lnSpc>
                <a:spcPct val="100000"/>
              </a:lnSpc>
              <a:spcBef>
                <a:spcPts val="0"/>
              </a:spcBef>
              <a:spcAft>
                <a:spcPts val="0"/>
              </a:spcAft>
              <a:buNone/>
            </a:pPr>
            <a:r>
              <a:t/>
            </a:r>
            <a:endParaRPr sz="3600">
              <a:solidFill>
                <a:srgbClr val="202124"/>
              </a:solidFill>
              <a:latin typeface="Google Sans Medium"/>
              <a:ea typeface="Google Sans Medium"/>
              <a:cs typeface="Google Sans Medium"/>
              <a:sym typeface="Google Sans Medium"/>
            </a:endParaRPr>
          </a:p>
          <a:p>
            <a:pPr indent="0" lvl="0" marL="0" rtl="0" algn="l">
              <a:lnSpc>
                <a:spcPct val="100000"/>
              </a:lnSpc>
              <a:spcBef>
                <a:spcPts val="1000"/>
              </a:spcBef>
              <a:spcAft>
                <a:spcPts val="0"/>
              </a:spcAft>
              <a:buNone/>
            </a:pPr>
            <a:r>
              <a:t/>
            </a:r>
            <a:endParaRPr>
              <a:solidFill>
                <a:srgbClr val="202124"/>
              </a:solidFill>
              <a:latin typeface="Google Sans Medium"/>
              <a:ea typeface="Google Sans Medium"/>
              <a:cs typeface="Google Sans Medium"/>
              <a:sym typeface="Google Sans Medium"/>
            </a:endParaRPr>
          </a:p>
          <a:p>
            <a:pPr indent="0" lvl="0" marL="0" rtl="0" algn="l">
              <a:lnSpc>
                <a:spcPct val="100000"/>
              </a:lnSpc>
              <a:spcBef>
                <a:spcPts val="0"/>
              </a:spcBef>
              <a:spcAft>
                <a:spcPts val="0"/>
              </a:spcAft>
              <a:buNone/>
            </a:pPr>
            <a:r>
              <a:t/>
            </a:r>
            <a:endParaRPr>
              <a:solidFill>
                <a:srgbClr val="202124"/>
              </a:solidFill>
              <a:latin typeface="Google Sans Medium"/>
              <a:ea typeface="Google Sans Medium"/>
              <a:cs typeface="Google Sans Medium"/>
              <a:sym typeface="Google Sans Medium"/>
            </a:endParaRPr>
          </a:p>
          <a:p>
            <a:pPr indent="0" lvl="0" marL="0" rtl="0" algn="l">
              <a:lnSpc>
                <a:spcPct val="100000"/>
              </a:lnSpc>
              <a:spcBef>
                <a:spcPts val="0"/>
              </a:spcBef>
              <a:spcAft>
                <a:spcPts val="0"/>
              </a:spcAft>
              <a:buNone/>
            </a:pPr>
            <a:r>
              <a:rPr lang="en">
                <a:solidFill>
                  <a:srgbClr val="202124"/>
                </a:solidFill>
                <a:latin typeface="Google Sans Medium"/>
                <a:ea typeface="Google Sans Medium"/>
                <a:cs typeface="Google Sans Medium"/>
                <a:sym typeface="Google Sans Medium"/>
              </a:rPr>
              <a:t>Global disruption</a:t>
            </a:r>
            <a:endParaRPr>
              <a:solidFill>
                <a:srgbClr val="202124"/>
              </a:solidFill>
              <a:latin typeface="Google Sans Medium"/>
              <a:ea typeface="Google Sans Medium"/>
              <a:cs typeface="Google Sans Medium"/>
              <a:sym typeface="Google Sans Medium"/>
            </a:endParaRPr>
          </a:p>
          <a:p>
            <a:pPr indent="0" lvl="0" marL="0" rtl="0" algn="l">
              <a:lnSpc>
                <a:spcPct val="100000"/>
              </a:lnSpc>
              <a:spcBef>
                <a:spcPts val="0"/>
              </a:spcBef>
              <a:spcAft>
                <a:spcPts val="0"/>
              </a:spcAft>
              <a:buNone/>
            </a:pPr>
            <a:r>
              <a:t/>
            </a:r>
            <a:endParaRPr>
              <a:solidFill>
                <a:srgbClr val="202124"/>
              </a:solidFill>
              <a:latin typeface="Google Sans Medium"/>
              <a:ea typeface="Google Sans Medium"/>
              <a:cs typeface="Google Sans Medium"/>
              <a:sym typeface="Google Sans Medium"/>
            </a:endParaRPr>
          </a:p>
          <a:p>
            <a:pPr indent="0" lvl="0" marL="0" rtl="0" algn="l">
              <a:lnSpc>
                <a:spcPct val="100000"/>
              </a:lnSpc>
              <a:spcBef>
                <a:spcPts val="0"/>
              </a:spcBef>
              <a:spcAft>
                <a:spcPts val="0"/>
              </a:spcAft>
              <a:buNone/>
            </a:pPr>
            <a:r>
              <a:rPr lang="en">
                <a:solidFill>
                  <a:srgbClr val="202124"/>
                </a:solidFill>
                <a:latin typeface="Google Sans"/>
                <a:ea typeface="Google Sans"/>
                <a:cs typeface="Google Sans"/>
                <a:sym typeface="Google Sans"/>
              </a:rPr>
              <a:t>How to have AI in close control? How to prepare for a “kill-switch” event? How to innovate on-prem?</a:t>
            </a:r>
            <a:endParaRPr>
              <a:solidFill>
                <a:srgbClr val="202124"/>
              </a:solidFill>
              <a:latin typeface="Google Sans Medium"/>
              <a:ea typeface="Google Sans Medium"/>
              <a:cs typeface="Google Sans Medium"/>
              <a:sym typeface="Google Sans Medium"/>
            </a:endParaRPr>
          </a:p>
        </p:txBody>
      </p:sp>
      <p:sp>
        <p:nvSpPr>
          <p:cNvPr id="266" name="Google Shape;266;p34"/>
          <p:cNvSpPr/>
          <p:nvPr/>
        </p:nvSpPr>
        <p:spPr>
          <a:xfrm>
            <a:off x="6129426" y="2311317"/>
            <a:ext cx="434400" cy="433500"/>
          </a:xfrm>
          <a:prstGeom prst="roundRect">
            <a:avLst>
              <a:gd fmla="val 11683" name="adj"/>
            </a:avLst>
          </a:prstGeom>
          <a:gradFill>
            <a:gsLst>
              <a:gs pos="0">
                <a:srgbClr val="FBBC04"/>
              </a:gs>
              <a:gs pos="0">
                <a:srgbClr val="FBBC04"/>
              </a:gs>
              <a:gs pos="0">
                <a:srgbClr val="FBBC04"/>
              </a:gs>
              <a:gs pos="100000">
                <a:srgbClr val="EA4335"/>
              </a:gs>
            </a:gsLst>
            <a:lin ang="7380843" scaled="0"/>
          </a:gra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aseline="30000" sz="900">
              <a:solidFill>
                <a:srgbClr val="000000"/>
              </a:solidFill>
              <a:latin typeface="Google Sans Medium"/>
              <a:ea typeface="Google Sans Medium"/>
              <a:cs typeface="Google Sans Medium"/>
              <a:sym typeface="Google Sans Medium"/>
            </a:endParaRPr>
          </a:p>
        </p:txBody>
      </p:sp>
      <p:sp>
        <p:nvSpPr>
          <p:cNvPr id="267" name="Google Shape;267;p34"/>
          <p:cNvSpPr/>
          <p:nvPr/>
        </p:nvSpPr>
        <p:spPr>
          <a:xfrm>
            <a:off x="6252752" y="2443581"/>
            <a:ext cx="187759" cy="168981"/>
          </a:xfrm>
          <a:custGeom>
            <a:rect b="b" l="l" r="r" t="t"/>
            <a:pathLst>
              <a:path extrusionOk="0" h="7127" w="7919">
                <a:moveTo>
                  <a:pt x="1584" y="793"/>
                </a:moveTo>
                <a:lnTo>
                  <a:pt x="1584" y="1584"/>
                </a:lnTo>
                <a:lnTo>
                  <a:pt x="793" y="1584"/>
                </a:lnTo>
                <a:lnTo>
                  <a:pt x="793" y="793"/>
                </a:lnTo>
                <a:close/>
                <a:moveTo>
                  <a:pt x="3168" y="793"/>
                </a:moveTo>
                <a:lnTo>
                  <a:pt x="3168" y="1584"/>
                </a:lnTo>
                <a:lnTo>
                  <a:pt x="2376" y="1584"/>
                </a:lnTo>
                <a:lnTo>
                  <a:pt x="2376" y="793"/>
                </a:lnTo>
                <a:close/>
                <a:moveTo>
                  <a:pt x="1584" y="2376"/>
                </a:moveTo>
                <a:lnTo>
                  <a:pt x="1584" y="3168"/>
                </a:lnTo>
                <a:lnTo>
                  <a:pt x="793" y="3168"/>
                </a:lnTo>
                <a:lnTo>
                  <a:pt x="793" y="2376"/>
                </a:lnTo>
                <a:close/>
                <a:moveTo>
                  <a:pt x="3168" y="2376"/>
                </a:moveTo>
                <a:lnTo>
                  <a:pt x="3168" y="3168"/>
                </a:lnTo>
                <a:lnTo>
                  <a:pt x="2376" y="3168"/>
                </a:lnTo>
                <a:lnTo>
                  <a:pt x="2376" y="2376"/>
                </a:lnTo>
                <a:close/>
                <a:moveTo>
                  <a:pt x="5543" y="3168"/>
                </a:moveTo>
                <a:lnTo>
                  <a:pt x="5543" y="3960"/>
                </a:lnTo>
                <a:lnTo>
                  <a:pt x="6335" y="3960"/>
                </a:lnTo>
                <a:lnTo>
                  <a:pt x="6335" y="3168"/>
                </a:lnTo>
                <a:close/>
                <a:moveTo>
                  <a:pt x="1584" y="3960"/>
                </a:moveTo>
                <a:lnTo>
                  <a:pt x="1584" y="4751"/>
                </a:lnTo>
                <a:lnTo>
                  <a:pt x="793" y="4751"/>
                </a:lnTo>
                <a:lnTo>
                  <a:pt x="793" y="3960"/>
                </a:lnTo>
                <a:close/>
                <a:moveTo>
                  <a:pt x="3168" y="3960"/>
                </a:moveTo>
                <a:lnTo>
                  <a:pt x="3168" y="4751"/>
                </a:lnTo>
                <a:lnTo>
                  <a:pt x="2376" y="4751"/>
                </a:lnTo>
                <a:lnTo>
                  <a:pt x="2376" y="3960"/>
                </a:lnTo>
                <a:close/>
                <a:moveTo>
                  <a:pt x="5543" y="4751"/>
                </a:moveTo>
                <a:lnTo>
                  <a:pt x="5543" y="5543"/>
                </a:lnTo>
                <a:lnTo>
                  <a:pt x="6335" y="5543"/>
                </a:lnTo>
                <a:lnTo>
                  <a:pt x="6335" y="4751"/>
                </a:lnTo>
                <a:close/>
                <a:moveTo>
                  <a:pt x="1584" y="5543"/>
                </a:moveTo>
                <a:lnTo>
                  <a:pt x="1584" y="6335"/>
                </a:lnTo>
                <a:lnTo>
                  <a:pt x="793" y="6335"/>
                </a:lnTo>
                <a:lnTo>
                  <a:pt x="793" y="5543"/>
                </a:lnTo>
                <a:close/>
                <a:moveTo>
                  <a:pt x="3168" y="5543"/>
                </a:moveTo>
                <a:lnTo>
                  <a:pt x="3168" y="6335"/>
                </a:lnTo>
                <a:lnTo>
                  <a:pt x="2376" y="6335"/>
                </a:lnTo>
                <a:lnTo>
                  <a:pt x="2376" y="5543"/>
                </a:lnTo>
                <a:close/>
                <a:moveTo>
                  <a:pt x="7126" y="2376"/>
                </a:moveTo>
                <a:lnTo>
                  <a:pt x="7126" y="6335"/>
                </a:lnTo>
                <a:lnTo>
                  <a:pt x="3959" y="6335"/>
                </a:lnTo>
                <a:lnTo>
                  <a:pt x="3959" y="5543"/>
                </a:lnTo>
                <a:lnTo>
                  <a:pt x="4751" y="5543"/>
                </a:lnTo>
                <a:lnTo>
                  <a:pt x="4751" y="4751"/>
                </a:lnTo>
                <a:lnTo>
                  <a:pt x="3959" y="4751"/>
                </a:lnTo>
                <a:lnTo>
                  <a:pt x="3959" y="3960"/>
                </a:lnTo>
                <a:lnTo>
                  <a:pt x="4751" y="3960"/>
                </a:lnTo>
                <a:lnTo>
                  <a:pt x="4751" y="3168"/>
                </a:lnTo>
                <a:lnTo>
                  <a:pt x="3959" y="3168"/>
                </a:lnTo>
                <a:lnTo>
                  <a:pt x="3959" y="2376"/>
                </a:lnTo>
                <a:close/>
                <a:moveTo>
                  <a:pt x="1" y="1"/>
                </a:moveTo>
                <a:lnTo>
                  <a:pt x="1" y="7126"/>
                </a:lnTo>
                <a:lnTo>
                  <a:pt x="7918" y="7126"/>
                </a:lnTo>
                <a:lnTo>
                  <a:pt x="7918" y="1584"/>
                </a:lnTo>
                <a:lnTo>
                  <a:pt x="3959" y="1584"/>
                </a:lnTo>
                <a:lnTo>
                  <a:pt x="395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4"/>
          <p:cNvSpPr/>
          <p:nvPr/>
        </p:nvSpPr>
        <p:spPr>
          <a:xfrm>
            <a:off x="824765" y="2311327"/>
            <a:ext cx="434400" cy="433500"/>
          </a:xfrm>
          <a:prstGeom prst="roundRect">
            <a:avLst>
              <a:gd fmla="val 11683" name="adj"/>
            </a:avLst>
          </a:prstGeom>
          <a:gradFill>
            <a:gsLst>
              <a:gs pos="0">
                <a:srgbClr val="4285F4"/>
              </a:gs>
              <a:gs pos="50000">
                <a:srgbClr val="465BEB"/>
              </a:gs>
              <a:gs pos="100000">
                <a:srgbClr val="4B31E3"/>
              </a:gs>
            </a:gsLst>
            <a:lin ang="5400700" scaled="0"/>
          </a:gra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aseline="30000" sz="900">
              <a:solidFill>
                <a:srgbClr val="000000"/>
              </a:solidFill>
              <a:latin typeface="Google Sans Medium"/>
              <a:ea typeface="Google Sans Medium"/>
              <a:cs typeface="Google Sans Medium"/>
              <a:sym typeface="Google Sans Medium"/>
            </a:endParaRPr>
          </a:p>
        </p:txBody>
      </p:sp>
      <p:sp>
        <p:nvSpPr>
          <p:cNvPr id="269" name="Google Shape;269;p34"/>
          <p:cNvSpPr/>
          <p:nvPr/>
        </p:nvSpPr>
        <p:spPr>
          <a:xfrm>
            <a:off x="927113" y="2413236"/>
            <a:ext cx="229701" cy="229721"/>
          </a:xfrm>
          <a:custGeom>
            <a:rect b="b" l="l" r="r" t="t"/>
            <a:pathLst>
              <a:path extrusionOk="0" h="7918" w="7918">
                <a:moveTo>
                  <a:pt x="5162" y="1014"/>
                </a:moveTo>
                <a:cubicBezTo>
                  <a:pt x="6302" y="1489"/>
                  <a:pt x="7126" y="2629"/>
                  <a:pt x="7126" y="3959"/>
                </a:cubicBezTo>
                <a:cubicBezTo>
                  <a:pt x="7126" y="4782"/>
                  <a:pt x="6809" y="5543"/>
                  <a:pt x="6302" y="6081"/>
                </a:cubicBezTo>
                <a:cubicBezTo>
                  <a:pt x="6175" y="5764"/>
                  <a:pt x="5922" y="5543"/>
                  <a:pt x="5542" y="5543"/>
                </a:cubicBezTo>
                <a:lnTo>
                  <a:pt x="5162" y="5543"/>
                </a:lnTo>
                <a:lnTo>
                  <a:pt x="5162" y="4339"/>
                </a:lnTo>
                <a:cubicBezTo>
                  <a:pt x="5162" y="4117"/>
                  <a:pt x="4972" y="3959"/>
                  <a:pt x="4750" y="3959"/>
                </a:cubicBezTo>
                <a:lnTo>
                  <a:pt x="2375" y="3959"/>
                </a:lnTo>
                <a:lnTo>
                  <a:pt x="2375" y="3167"/>
                </a:lnTo>
                <a:lnTo>
                  <a:pt x="3167" y="3167"/>
                </a:lnTo>
                <a:cubicBezTo>
                  <a:pt x="3389" y="3167"/>
                  <a:pt x="3579" y="2946"/>
                  <a:pt x="3579" y="2756"/>
                </a:cubicBezTo>
                <a:lnTo>
                  <a:pt x="3579" y="1964"/>
                </a:lnTo>
                <a:lnTo>
                  <a:pt x="4370" y="1964"/>
                </a:lnTo>
                <a:cubicBezTo>
                  <a:pt x="4814" y="1964"/>
                  <a:pt x="5162" y="1616"/>
                  <a:pt x="5162" y="1172"/>
                </a:cubicBezTo>
                <a:lnTo>
                  <a:pt x="5162" y="1014"/>
                </a:lnTo>
                <a:close/>
                <a:moveTo>
                  <a:pt x="887" y="3231"/>
                </a:moveTo>
                <a:lnTo>
                  <a:pt x="2787" y="5131"/>
                </a:lnTo>
                <a:lnTo>
                  <a:pt x="2787" y="5543"/>
                </a:lnTo>
                <a:cubicBezTo>
                  <a:pt x="2787" y="5954"/>
                  <a:pt x="3135" y="6334"/>
                  <a:pt x="3579" y="6334"/>
                </a:cubicBezTo>
                <a:lnTo>
                  <a:pt x="3579" y="7063"/>
                </a:lnTo>
                <a:cubicBezTo>
                  <a:pt x="2027" y="6873"/>
                  <a:pt x="792" y="5574"/>
                  <a:pt x="792" y="3959"/>
                </a:cubicBezTo>
                <a:cubicBezTo>
                  <a:pt x="792" y="3706"/>
                  <a:pt x="855" y="3452"/>
                  <a:pt x="887" y="3231"/>
                </a:cubicBezTo>
                <a:close/>
                <a:moveTo>
                  <a:pt x="3959" y="0"/>
                </a:moveTo>
                <a:cubicBezTo>
                  <a:pt x="1805" y="0"/>
                  <a:pt x="0" y="1774"/>
                  <a:pt x="0" y="3959"/>
                </a:cubicBezTo>
                <a:cubicBezTo>
                  <a:pt x="0" y="6113"/>
                  <a:pt x="1805" y="7918"/>
                  <a:pt x="3959" y="7918"/>
                </a:cubicBezTo>
                <a:cubicBezTo>
                  <a:pt x="6144" y="7918"/>
                  <a:pt x="7917" y="6113"/>
                  <a:pt x="7917" y="3959"/>
                </a:cubicBezTo>
                <a:cubicBezTo>
                  <a:pt x="7917" y="1774"/>
                  <a:pt x="6144" y="0"/>
                  <a:pt x="395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4"/>
          <p:cNvSpPr/>
          <p:nvPr/>
        </p:nvSpPr>
        <p:spPr>
          <a:xfrm>
            <a:off x="3490570" y="2311324"/>
            <a:ext cx="434400" cy="433500"/>
          </a:xfrm>
          <a:prstGeom prst="roundRect">
            <a:avLst>
              <a:gd fmla="val 11683" name="adj"/>
            </a:avLst>
          </a:prstGeom>
          <a:gradFill>
            <a:gsLst>
              <a:gs pos="0">
                <a:srgbClr val="4285F4"/>
              </a:gs>
              <a:gs pos="50000">
                <a:srgbClr val="3B96A3"/>
              </a:gs>
              <a:gs pos="100000">
                <a:srgbClr val="34A853"/>
              </a:gs>
            </a:gsLst>
            <a:lin ang="7404907" scaled="0"/>
          </a:gra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aseline="30000" sz="900">
              <a:solidFill>
                <a:srgbClr val="000000"/>
              </a:solidFill>
              <a:latin typeface="Google Sans Medium"/>
              <a:ea typeface="Google Sans Medium"/>
              <a:cs typeface="Google Sans Medium"/>
              <a:sym typeface="Google Sans Medium"/>
            </a:endParaRPr>
          </a:p>
        </p:txBody>
      </p:sp>
      <p:sp>
        <p:nvSpPr>
          <p:cNvPr id="271" name="Google Shape;271;p34"/>
          <p:cNvSpPr/>
          <p:nvPr/>
        </p:nvSpPr>
        <p:spPr>
          <a:xfrm>
            <a:off x="3582003" y="2402305"/>
            <a:ext cx="251533" cy="251533"/>
          </a:xfrm>
          <a:custGeom>
            <a:rect b="b" l="l" r="r" t="t"/>
            <a:pathLst>
              <a:path extrusionOk="0" h="6524" w="6524">
                <a:moveTo>
                  <a:pt x="3250" y="2064"/>
                </a:moveTo>
                <a:cubicBezTo>
                  <a:pt x="2586" y="2064"/>
                  <a:pt x="2064" y="2610"/>
                  <a:pt x="2064" y="3250"/>
                </a:cubicBezTo>
                <a:cubicBezTo>
                  <a:pt x="2064" y="3914"/>
                  <a:pt x="2586" y="4436"/>
                  <a:pt x="3250" y="4436"/>
                </a:cubicBezTo>
                <a:cubicBezTo>
                  <a:pt x="3914" y="4436"/>
                  <a:pt x="4436" y="3914"/>
                  <a:pt x="4436" y="3250"/>
                </a:cubicBezTo>
                <a:cubicBezTo>
                  <a:pt x="4436" y="2610"/>
                  <a:pt x="3914" y="2064"/>
                  <a:pt x="3250" y="2064"/>
                </a:cubicBezTo>
                <a:close/>
                <a:moveTo>
                  <a:pt x="3250" y="1186"/>
                </a:moveTo>
                <a:cubicBezTo>
                  <a:pt x="4412" y="1186"/>
                  <a:pt x="5337" y="2112"/>
                  <a:pt x="5337" y="3250"/>
                </a:cubicBezTo>
                <a:cubicBezTo>
                  <a:pt x="5337" y="4412"/>
                  <a:pt x="4412" y="5337"/>
                  <a:pt x="3250" y="5337"/>
                </a:cubicBezTo>
                <a:cubicBezTo>
                  <a:pt x="2087" y="5337"/>
                  <a:pt x="1186" y="4412"/>
                  <a:pt x="1186" y="3250"/>
                </a:cubicBezTo>
                <a:cubicBezTo>
                  <a:pt x="1186" y="2112"/>
                  <a:pt x="2087" y="1186"/>
                  <a:pt x="3250" y="1186"/>
                </a:cubicBezTo>
                <a:close/>
                <a:moveTo>
                  <a:pt x="2989" y="1"/>
                </a:moveTo>
                <a:lnTo>
                  <a:pt x="2989" y="617"/>
                </a:lnTo>
                <a:cubicBezTo>
                  <a:pt x="1732" y="760"/>
                  <a:pt x="759" y="1756"/>
                  <a:pt x="641" y="2965"/>
                </a:cubicBezTo>
                <a:lnTo>
                  <a:pt x="0" y="2965"/>
                </a:lnTo>
                <a:lnTo>
                  <a:pt x="0" y="3558"/>
                </a:lnTo>
                <a:lnTo>
                  <a:pt x="617" y="3558"/>
                </a:lnTo>
                <a:cubicBezTo>
                  <a:pt x="759" y="4792"/>
                  <a:pt x="1732" y="5788"/>
                  <a:pt x="2965" y="5907"/>
                </a:cubicBezTo>
                <a:lnTo>
                  <a:pt x="2965" y="6523"/>
                </a:lnTo>
                <a:lnTo>
                  <a:pt x="3558" y="6523"/>
                </a:lnTo>
                <a:lnTo>
                  <a:pt x="3558" y="5907"/>
                </a:lnTo>
                <a:cubicBezTo>
                  <a:pt x="4792" y="5741"/>
                  <a:pt x="5764" y="4768"/>
                  <a:pt x="5883" y="3558"/>
                </a:cubicBezTo>
                <a:lnTo>
                  <a:pt x="6523" y="3558"/>
                </a:lnTo>
                <a:lnTo>
                  <a:pt x="6523" y="2965"/>
                </a:lnTo>
                <a:lnTo>
                  <a:pt x="5930" y="2965"/>
                </a:lnTo>
                <a:cubicBezTo>
                  <a:pt x="5764" y="1708"/>
                  <a:pt x="4792" y="736"/>
                  <a:pt x="3582" y="617"/>
                </a:cubicBezTo>
                <a:lnTo>
                  <a:pt x="358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4"/>
          <p:cNvSpPr txBox="1"/>
          <p:nvPr/>
        </p:nvSpPr>
        <p:spPr>
          <a:xfrm>
            <a:off x="659550" y="1555745"/>
            <a:ext cx="7845300" cy="2463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en" sz="1600">
                <a:solidFill>
                  <a:srgbClr val="202124"/>
                </a:solidFill>
                <a:latin typeface="Google Sans Medium"/>
                <a:ea typeface="Google Sans Medium"/>
                <a:cs typeface="Google Sans Medium"/>
                <a:sym typeface="Google Sans Medium"/>
              </a:rPr>
              <a:t>Root causes of increasing digital sovereignty requirements</a:t>
            </a:r>
            <a:endParaRPr sz="1600">
              <a:solidFill>
                <a:srgbClr val="202124"/>
              </a:solidFill>
              <a:latin typeface="Google Sans Medium"/>
              <a:ea typeface="Google Sans Medium"/>
              <a:cs typeface="Google Sans Medium"/>
              <a:sym typeface="Google Sans Medium"/>
            </a:endParaRPr>
          </a:p>
        </p:txBody>
      </p:sp>
      <p:grpSp>
        <p:nvGrpSpPr>
          <p:cNvPr id="273" name="Google Shape;273;p34"/>
          <p:cNvGrpSpPr/>
          <p:nvPr/>
        </p:nvGrpSpPr>
        <p:grpSpPr>
          <a:xfrm>
            <a:off x="655700" y="1885565"/>
            <a:ext cx="7852500" cy="217800"/>
            <a:chOff x="655700" y="1885565"/>
            <a:chExt cx="7852500" cy="217800"/>
          </a:xfrm>
        </p:grpSpPr>
        <p:cxnSp>
          <p:nvCxnSpPr>
            <p:cNvPr id="274" name="Google Shape;274;p34"/>
            <p:cNvCxnSpPr/>
            <p:nvPr/>
          </p:nvCxnSpPr>
          <p:spPr>
            <a:xfrm>
              <a:off x="655700" y="1998093"/>
              <a:ext cx="7852500" cy="0"/>
            </a:xfrm>
            <a:prstGeom prst="straightConnector1">
              <a:avLst/>
            </a:prstGeom>
            <a:noFill/>
            <a:ln cap="flat" cmpd="sng" w="9525">
              <a:solidFill>
                <a:srgbClr val="999999"/>
              </a:solidFill>
              <a:prstDash val="solid"/>
              <a:round/>
              <a:headEnd len="med" w="med" type="none"/>
              <a:tailEnd len="med" w="med" type="none"/>
            </a:ln>
          </p:spPr>
        </p:cxnSp>
        <p:cxnSp>
          <p:nvCxnSpPr>
            <p:cNvPr id="275" name="Google Shape;275;p34"/>
            <p:cNvCxnSpPr/>
            <p:nvPr/>
          </p:nvCxnSpPr>
          <p:spPr>
            <a:xfrm rot="10800000">
              <a:off x="4608600" y="1885565"/>
              <a:ext cx="0" cy="108900"/>
            </a:xfrm>
            <a:prstGeom prst="straightConnector1">
              <a:avLst/>
            </a:prstGeom>
            <a:noFill/>
            <a:ln cap="flat" cmpd="sng" w="9525">
              <a:solidFill>
                <a:srgbClr val="999999"/>
              </a:solidFill>
              <a:prstDash val="solid"/>
              <a:round/>
              <a:headEnd len="med" w="med" type="none"/>
              <a:tailEnd len="med" w="med" type="none"/>
            </a:ln>
          </p:spPr>
        </p:cxnSp>
        <p:cxnSp>
          <p:nvCxnSpPr>
            <p:cNvPr id="276" name="Google Shape;276;p34"/>
            <p:cNvCxnSpPr/>
            <p:nvPr/>
          </p:nvCxnSpPr>
          <p:spPr>
            <a:xfrm rot="10800000">
              <a:off x="655700" y="1994465"/>
              <a:ext cx="0" cy="108900"/>
            </a:xfrm>
            <a:prstGeom prst="straightConnector1">
              <a:avLst/>
            </a:prstGeom>
            <a:noFill/>
            <a:ln cap="flat" cmpd="sng" w="9525">
              <a:solidFill>
                <a:srgbClr val="999999"/>
              </a:solidFill>
              <a:prstDash val="solid"/>
              <a:round/>
              <a:headEnd len="med" w="med" type="none"/>
              <a:tailEnd len="med" w="med" type="none"/>
            </a:ln>
          </p:spPr>
        </p:cxnSp>
        <p:cxnSp>
          <p:nvCxnSpPr>
            <p:cNvPr id="277" name="Google Shape;277;p34"/>
            <p:cNvCxnSpPr/>
            <p:nvPr/>
          </p:nvCxnSpPr>
          <p:spPr>
            <a:xfrm rot="10800000">
              <a:off x="8504850" y="1994465"/>
              <a:ext cx="0" cy="108900"/>
            </a:xfrm>
            <a:prstGeom prst="straightConnector1">
              <a:avLst/>
            </a:prstGeom>
            <a:noFill/>
            <a:ln cap="flat" cmpd="sng" w="9525">
              <a:solidFill>
                <a:srgbClr val="999999"/>
              </a:solidFill>
              <a:prstDash val="solid"/>
              <a:round/>
              <a:headEnd len="med" w="med" type="none"/>
              <a:tailEnd len="med" w="med" type="none"/>
            </a:ln>
          </p:spPr>
        </p:cxnSp>
      </p:grpSp>
      <p:sp>
        <p:nvSpPr>
          <p:cNvPr id="278" name="Google Shape;278;p34"/>
          <p:cNvSpPr txBox="1"/>
          <p:nvPr>
            <p:ph idx="4294967295" type="title"/>
          </p:nvPr>
        </p:nvSpPr>
        <p:spPr>
          <a:xfrm>
            <a:off x="423450" y="436300"/>
            <a:ext cx="8467200" cy="9111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2200">
                <a:latin typeface="Google Sans Medium"/>
                <a:ea typeface="Google Sans Medium"/>
                <a:cs typeface="Google Sans Medium"/>
                <a:sym typeface="Google Sans Medium"/>
              </a:rPr>
              <a:t>Sovereignty concerns originate from different concerns.</a:t>
            </a:r>
            <a:endParaRPr sz="2200">
              <a:latin typeface="Google Sans Medium"/>
              <a:ea typeface="Google Sans Medium"/>
              <a:cs typeface="Google Sans Medium"/>
              <a:sym typeface="Google Sans Medium"/>
            </a:endParaRPr>
          </a:p>
          <a:p>
            <a:pPr indent="0" lvl="0" marL="0" rtl="0" algn="l">
              <a:lnSpc>
                <a:spcPct val="100000"/>
              </a:lnSpc>
              <a:spcBef>
                <a:spcPts val="0"/>
              </a:spcBef>
              <a:spcAft>
                <a:spcPts val="0"/>
              </a:spcAft>
              <a:buNone/>
            </a:pPr>
            <a:r>
              <a:rPr lang="en" sz="1400">
                <a:latin typeface="Google Sans"/>
                <a:ea typeface="Google Sans"/>
                <a:cs typeface="Google Sans"/>
                <a:sym typeface="Google Sans"/>
              </a:rPr>
              <a:t>What do we engineer for today?</a:t>
            </a:r>
            <a:endParaRPr sz="1400">
              <a:latin typeface="Google Sans SemiBold"/>
              <a:ea typeface="Google Sans SemiBold"/>
              <a:cs typeface="Google Sans SemiBold"/>
              <a:sym typeface="Google Sans SemiBold"/>
            </a:endParaRPr>
          </a:p>
        </p:txBody>
      </p:sp>
      <p:pic>
        <p:nvPicPr>
          <p:cNvPr id="279" name="Google Shape;279;p34"/>
          <p:cNvPicPr preferRelativeResize="0"/>
          <p:nvPr/>
        </p:nvPicPr>
        <p:blipFill>
          <a:blip r:embed="rId4">
            <a:alphaModFix/>
          </a:blip>
          <a:stretch>
            <a:fillRect/>
          </a:stretch>
        </p:blipFill>
        <p:spPr>
          <a:xfrm>
            <a:off x="8272150" y="4836888"/>
            <a:ext cx="653450" cy="113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5"/>
          <p:cNvSpPr/>
          <p:nvPr/>
        </p:nvSpPr>
        <p:spPr>
          <a:xfrm flipH="1" rot="5400000">
            <a:off x="2095950" y="1959425"/>
            <a:ext cx="1088100" cy="5280000"/>
          </a:xfrm>
          <a:prstGeom prst="round2SameRect">
            <a:avLst>
              <a:gd fmla="val 50000" name="adj1"/>
              <a:gd fmla="val 0" name="adj2"/>
            </a:avLst>
          </a:prstGeom>
          <a:gradFill>
            <a:gsLst>
              <a:gs pos="0">
                <a:srgbClr val="FBBC04"/>
              </a:gs>
              <a:gs pos="0">
                <a:srgbClr val="FBBC04"/>
              </a:gs>
              <a:gs pos="0">
                <a:srgbClr val="FBBC04"/>
              </a:gs>
              <a:gs pos="100000">
                <a:srgbClr val="EA4335"/>
              </a:gs>
            </a:gsLst>
            <a:lin ang="7380843"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Google Sans"/>
              <a:ea typeface="Google Sans"/>
              <a:cs typeface="Google Sans"/>
              <a:sym typeface="Google Sans"/>
            </a:endParaRPr>
          </a:p>
        </p:txBody>
      </p:sp>
      <p:pic>
        <p:nvPicPr>
          <p:cNvPr id="285" name="Google Shape;285;p35" title="WarmToneGradientLayers_Organic_Primary-02_Regular_RGB.png"/>
          <p:cNvPicPr preferRelativeResize="0"/>
          <p:nvPr/>
        </p:nvPicPr>
        <p:blipFill rotWithShape="1">
          <a:blip r:embed="rId3">
            <a:alphaModFix/>
          </a:blip>
          <a:srcRect b="69252" l="21923" r="44379" t="-23751"/>
          <a:stretch/>
        </p:blipFill>
        <p:spPr>
          <a:xfrm flipH="1">
            <a:off x="-100" y="2422175"/>
            <a:ext cx="2243700" cy="2721300"/>
          </a:xfrm>
          <a:prstGeom prst="roundRect">
            <a:avLst>
              <a:gd fmla="val 0" name="adj"/>
            </a:avLst>
          </a:prstGeom>
          <a:noFill/>
          <a:ln>
            <a:noFill/>
          </a:ln>
        </p:spPr>
      </p:pic>
      <p:sp>
        <p:nvSpPr>
          <p:cNvPr id="286" name="Google Shape;286;p35"/>
          <p:cNvSpPr/>
          <p:nvPr/>
        </p:nvSpPr>
        <p:spPr>
          <a:xfrm>
            <a:off x="423450" y="1347250"/>
            <a:ext cx="8297100" cy="3234900"/>
          </a:xfrm>
          <a:prstGeom prst="roundRect">
            <a:avLst>
              <a:gd fmla="val 4343"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oogle Sans"/>
              <a:ea typeface="Google Sans"/>
              <a:cs typeface="Google Sans"/>
              <a:sym typeface="Google Sans"/>
            </a:endParaRPr>
          </a:p>
        </p:txBody>
      </p:sp>
      <p:grpSp>
        <p:nvGrpSpPr>
          <p:cNvPr id="287" name="Google Shape;287;p35"/>
          <p:cNvGrpSpPr/>
          <p:nvPr/>
        </p:nvGrpSpPr>
        <p:grpSpPr>
          <a:xfrm>
            <a:off x="6129426" y="3697417"/>
            <a:ext cx="434400" cy="433500"/>
            <a:chOff x="6129426" y="2311317"/>
            <a:chExt cx="434400" cy="433500"/>
          </a:xfrm>
        </p:grpSpPr>
        <p:sp>
          <p:nvSpPr>
            <p:cNvPr id="288" name="Google Shape;288;p35"/>
            <p:cNvSpPr/>
            <p:nvPr/>
          </p:nvSpPr>
          <p:spPr>
            <a:xfrm>
              <a:off x="6129426" y="2311317"/>
              <a:ext cx="434400" cy="433500"/>
            </a:xfrm>
            <a:prstGeom prst="roundRect">
              <a:avLst>
                <a:gd fmla="val 11683" name="adj"/>
              </a:avLst>
            </a:prstGeom>
            <a:gradFill>
              <a:gsLst>
                <a:gs pos="0">
                  <a:srgbClr val="FBBC04"/>
                </a:gs>
                <a:gs pos="0">
                  <a:srgbClr val="FBBC04"/>
                </a:gs>
                <a:gs pos="0">
                  <a:srgbClr val="FBBC04"/>
                </a:gs>
                <a:gs pos="100000">
                  <a:srgbClr val="EA4335"/>
                </a:gs>
              </a:gsLst>
              <a:lin ang="7380843" scaled="0"/>
            </a:gra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aseline="30000" sz="900">
                <a:solidFill>
                  <a:srgbClr val="000000"/>
                </a:solidFill>
                <a:latin typeface="Google Sans Medium"/>
                <a:ea typeface="Google Sans Medium"/>
                <a:cs typeface="Google Sans Medium"/>
                <a:sym typeface="Google Sans Medium"/>
              </a:endParaRPr>
            </a:p>
          </p:txBody>
        </p:sp>
        <p:sp>
          <p:nvSpPr>
            <p:cNvPr id="289" name="Google Shape;289;p35"/>
            <p:cNvSpPr/>
            <p:nvPr/>
          </p:nvSpPr>
          <p:spPr>
            <a:xfrm>
              <a:off x="6252752" y="2443581"/>
              <a:ext cx="187759" cy="168981"/>
            </a:xfrm>
            <a:custGeom>
              <a:rect b="b" l="l" r="r" t="t"/>
              <a:pathLst>
                <a:path extrusionOk="0" h="7127" w="7919">
                  <a:moveTo>
                    <a:pt x="1584" y="793"/>
                  </a:moveTo>
                  <a:lnTo>
                    <a:pt x="1584" y="1584"/>
                  </a:lnTo>
                  <a:lnTo>
                    <a:pt x="793" y="1584"/>
                  </a:lnTo>
                  <a:lnTo>
                    <a:pt x="793" y="793"/>
                  </a:lnTo>
                  <a:close/>
                  <a:moveTo>
                    <a:pt x="3168" y="793"/>
                  </a:moveTo>
                  <a:lnTo>
                    <a:pt x="3168" y="1584"/>
                  </a:lnTo>
                  <a:lnTo>
                    <a:pt x="2376" y="1584"/>
                  </a:lnTo>
                  <a:lnTo>
                    <a:pt x="2376" y="793"/>
                  </a:lnTo>
                  <a:close/>
                  <a:moveTo>
                    <a:pt x="1584" y="2376"/>
                  </a:moveTo>
                  <a:lnTo>
                    <a:pt x="1584" y="3168"/>
                  </a:lnTo>
                  <a:lnTo>
                    <a:pt x="793" y="3168"/>
                  </a:lnTo>
                  <a:lnTo>
                    <a:pt x="793" y="2376"/>
                  </a:lnTo>
                  <a:close/>
                  <a:moveTo>
                    <a:pt x="3168" y="2376"/>
                  </a:moveTo>
                  <a:lnTo>
                    <a:pt x="3168" y="3168"/>
                  </a:lnTo>
                  <a:lnTo>
                    <a:pt x="2376" y="3168"/>
                  </a:lnTo>
                  <a:lnTo>
                    <a:pt x="2376" y="2376"/>
                  </a:lnTo>
                  <a:close/>
                  <a:moveTo>
                    <a:pt x="5543" y="3168"/>
                  </a:moveTo>
                  <a:lnTo>
                    <a:pt x="5543" y="3960"/>
                  </a:lnTo>
                  <a:lnTo>
                    <a:pt x="6335" y="3960"/>
                  </a:lnTo>
                  <a:lnTo>
                    <a:pt x="6335" y="3168"/>
                  </a:lnTo>
                  <a:close/>
                  <a:moveTo>
                    <a:pt x="1584" y="3960"/>
                  </a:moveTo>
                  <a:lnTo>
                    <a:pt x="1584" y="4751"/>
                  </a:lnTo>
                  <a:lnTo>
                    <a:pt x="793" y="4751"/>
                  </a:lnTo>
                  <a:lnTo>
                    <a:pt x="793" y="3960"/>
                  </a:lnTo>
                  <a:close/>
                  <a:moveTo>
                    <a:pt x="3168" y="3960"/>
                  </a:moveTo>
                  <a:lnTo>
                    <a:pt x="3168" y="4751"/>
                  </a:lnTo>
                  <a:lnTo>
                    <a:pt x="2376" y="4751"/>
                  </a:lnTo>
                  <a:lnTo>
                    <a:pt x="2376" y="3960"/>
                  </a:lnTo>
                  <a:close/>
                  <a:moveTo>
                    <a:pt x="5543" y="4751"/>
                  </a:moveTo>
                  <a:lnTo>
                    <a:pt x="5543" y="5543"/>
                  </a:lnTo>
                  <a:lnTo>
                    <a:pt x="6335" y="5543"/>
                  </a:lnTo>
                  <a:lnTo>
                    <a:pt x="6335" y="4751"/>
                  </a:lnTo>
                  <a:close/>
                  <a:moveTo>
                    <a:pt x="1584" y="5543"/>
                  </a:moveTo>
                  <a:lnTo>
                    <a:pt x="1584" y="6335"/>
                  </a:lnTo>
                  <a:lnTo>
                    <a:pt x="793" y="6335"/>
                  </a:lnTo>
                  <a:lnTo>
                    <a:pt x="793" y="5543"/>
                  </a:lnTo>
                  <a:close/>
                  <a:moveTo>
                    <a:pt x="3168" y="5543"/>
                  </a:moveTo>
                  <a:lnTo>
                    <a:pt x="3168" y="6335"/>
                  </a:lnTo>
                  <a:lnTo>
                    <a:pt x="2376" y="6335"/>
                  </a:lnTo>
                  <a:lnTo>
                    <a:pt x="2376" y="5543"/>
                  </a:lnTo>
                  <a:close/>
                  <a:moveTo>
                    <a:pt x="7126" y="2376"/>
                  </a:moveTo>
                  <a:lnTo>
                    <a:pt x="7126" y="6335"/>
                  </a:lnTo>
                  <a:lnTo>
                    <a:pt x="3959" y="6335"/>
                  </a:lnTo>
                  <a:lnTo>
                    <a:pt x="3959" y="5543"/>
                  </a:lnTo>
                  <a:lnTo>
                    <a:pt x="4751" y="5543"/>
                  </a:lnTo>
                  <a:lnTo>
                    <a:pt x="4751" y="4751"/>
                  </a:lnTo>
                  <a:lnTo>
                    <a:pt x="3959" y="4751"/>
                  </a:lnTo>
                  <a:lnTo>
                    <a:pt x="3959" y="3960"/>
                  </a:lnTo>
                  <a:lnTo>
                    <a:pt x="4751" y="3960"/>
                  </a:lnTo>
                  <a:lnTo>
                    <a:pt x="4751" y="3168"/>
                  </a:lnTo>
                  <a:lnTo>
                    <a:pt x="3959" y="3168"/>
                  </a:lnTo>
                  <a:lnTo>
                    <a:pt x="3959" y="2376"/>
                  </a:lnTo>
                  <a:close/>
                  <a:moveTo>
                    <a:pt x="1" y="1"/>
                  </a:moveTo>
                  <a:lnTo>
                    <a:pt x="1" y="7126"/>
                  </a:lnTo>
                  <a:lnTo>
                    <a:pt x="7918" y="7126"/>
                  </a:lnTo>
                  <a:lnTo>
                    <a:pt x="7918" y="1584"/>
                  </a:lnTo>
                  <a:lnTo>
                    <a:pt x="3959" y="1584"/>
                  </a:lnTo>
                  <a:lnTo>
                    <a:pt x="395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0" name="Google Shape;290;p35"/>
          <p:cNvSpPr/>
          <p:nvPr/>
        </p:nvSpPr>
        <p:spPr>
          <a:xfrm>
            <a:off x="667500" y="2127621"/>
            <a:ext cx="2560200" cy="2181900"/>
          </a:xfrm>
          <a:prstGeom prst="roundRect">
            <a:avLst>
              <a:gd fmla="val 6431" name="adj"/>
            </a:avLst>
          </a:prstGeom>
          <a:solidFill>
            <a:srgbClr val="F8F9FA"/>
          </a:solidFill>
          <a:ln>
            <a:noFill/>
          </a:ln>
        </p:spPr>
        <p:txBody>
          <a:bodyPr anchorCtr="0" anchor="b" bIns="137150" lIns="137150" spcFirstLastPara="1" rIns="137150" wrap="square" tIns="182875">
            <a:noAutofit/>
          </a:bodyPr>
          <a:lstStyle/>
          <a:p>
            <a:pPr indent="0" lvl="0" marL="0" rtl="0" algn="l">
              <a:lnSpc>
                <a:spcPct val="100000"/>
              </a:lnSpc>
              <a:spcBef>
                <a:spcPts val="0"/>
              </a:spcBef>
              <a:spcAft>
                <a:spcPts val="0"/>
              </a:spcAft>
              <a:buNone/>
            </a:pPr>
            <a:r>
              <a:t/>
            </a:r>
            <a:endParaRPr sz="3600">
              <a:solidFill>
                <a:srgbClr val="202124"/>
              </a:solidFill>
              <a:latin typeface="Google Sans Medium"/>
              <a:ea typeface="Google Sans Medium"/>
              <a:cs typeface="Google Sans Medium"/>
              <a:sym typeface="Google Sans Medium"/>
            </a:endParaRPr>
          </a:p>
          <a:p>
            <a:pPr indent="0" lvl="0" marL="0" rtl="0" algn="l">
              <a:lnSpc>
                <a:spcPct val="100000"/>
              </a:lnSpc>
              <a:spcBef>
                <a:spcPts val="1000"/>
              </a:spcBef>
              <a:spcAft>
                <a:spcPts val="0"/>
              </a:spcAft>
              <a:buNone/>
            </a:pPr>
            <a:r>
              <a:rPr lang="en">
                <a:solidFill>
                  <a:srgbClr val="202124"/>
                </a:solidFill>
                <a:latin typeface="Google Sans Medium"/>
                <a:ea typeface="Google Sans Medium"/>
                <a:cs typeface="Google Sans Medium"/>
                <a:sym typeface="Google Sans Medium"/>
              </a:rPr>
              <a:t>Google Cloud </a:t>
            </a:r>
            <a:endParaRPr>
              <a:solidFill>
                <a:srgbClr val="202124"/>
              </a:solidFill>
              <a:latin typeface="Google Sans Medium"/>
              <a:ea typeface="Google Sans Medium"/>
              <a:cs typeface="Google Sans Medium"/>
              <a:sym typeface="Google Sans Medium"/>
            </a:endParaRPr>
          </a:p>
          <a:p>
            <a:pPr indent="0" lvl="0" marL="0" rtl="0" algn="l">
              <a:lnSpc>
                <a:spcPct val="100000"/>
              </a:lnSpc>
              <a:spcBef>
                <a:spcPts val="0"/>
              </a:spcBef>
              <a:spcAft>
                <a:spcPts val="0"/>
              </a:spcAft>
              <a:buNone/>
            </a:pPr>
            <a:r>
              <a:rPr lang="en">
                <a:solidFill>
                  <a:srgbClr val="202124"/>
                </a:solidFill>
                <a:latin typeface="Google Sans Medium"/>
                <a:ea typeface="Google Sans Medium"/>
                <a:cs typeface="Google Sans Medium"/>
                <a:sym typeface="Google Sans Medium"/>
              </a:rPr>
              <a:t>Data Boundary</a:t>
            </a:r>
            <a:endParaRPr>
              <a:solidFill>
                <a:srgbClr val="202124"/>
              </a:solidFill>
              <a:latin typeface="Google Sans Medium"/>
              <a:ea typeface="Google Sans Medium"/>
              <a:cs typeface="Google Sans Medium"/>
              <a:sym typeface="Google Sans Medium"/>
            </a:endParaRPr>
          </a:p>
        </p:txBody>
      </p:sp>
      <p:sp>
        <p:nvSpPr>
          <p:cNvPr id="291" name="Google Shape;291;p35"/>
          <p:cNvSpPr/>
          <p:nvPr/>
        </p:nvSpPr>
        <p:spPr>
          <a:xfrm>
            <a:off x="3310122" y="2127621"/>
            <a:ext cx="2560200" cy="2181900"/>
          </a:xfrm>
          <a:prstGeom prst="roundRect">
            <a:avLst>
              <a:gd fmla="val 6194" name="adj"/>
            </a:avLst>
          </a:prstGeom>
          <a:solidFill>
            <a:srgbClr val="F8F9FA"/>
          </a:solidFill>
          <a:ln>
            <a:noFill/>
          </a:ln>
        </p:spPr>
        <p:txBody>
          <a:bodyPr anchorCtr="0" anchor="b" bIns="137150" lIns="137150" spcFirstLastPara="1" rIns="137150" wrap="square" tIns="182875">
            <a:noAutofit/>
          </a:bodyPr>
          <a:lstStyle/>
          <a:p>
            <a:pPr indent="0" lvl="0" marL="0" rtl="0" algn="l">
              <a:lnSpc>
                <a:spcPct val="100000"/>
              </a:lnSpc>
              <a:spcBef>
                <a:spcPts val="0"/>
              </a:spcBef>
              <a:spcAft>
                <a:spcPts val="0"/>
              </a:spcAft>
              <a:buNone/>
            </a:pPr>
            <a:r>
              <a:rPr lang="en">
                <a:solidFill>
                  <a:srgbClr val="202124"/>
                </a:solidFill>
                <a:latin typeface="Google Sans Medium"/>
                <a:ea typeface="Google Sans Medium"/>
                <a:cs typeface="Google Sans Medium"/>
                <a:sym typeface="Google Sans Medium"/>
              </a:rPr>
              <a:t>Google Cloud</a:t>
            </a:r>
            <a:br>
              <a:rPr lang="en">
                <a:solidFill>
                  <a:srgbClr val="202124"/>
                </a:solidFill>
                <a:latin typeface="Google Sans Medium"/>
                <a:ea typeface="Google Sans Medium"/>
                <a:cs typeface="Google Sans Medium"/>
                <a:sym typeface="Google Sans Medium"/>
              </a:rPr>
            </a:br>
            <a:r>
              <a:rPr lang="en">
                <a:solidFill>
                  <a:srgbClr val="202124"/>
                </a:solidFill>
                <a:latin typeface="Google Sans Medium"/>
                <a:ea typeface="Google Sans Medium"/>
                <a:cs typeface="Google Sans Medium"/>
                <a:sym typeface="Google Sans Medium"/>
              </a:rPr>
              <a:t>Dedicated </a:t>
            </a:r>
            <a:endParaRPr>
              <a:solidFill>
                <a:srgbClr val="202124"/>
              </a:solidFill>
              <a:latin typeface="Google Sans Medium"/>
              <a:ea typeface="Google Sans Medium"/>
              <a:cs typeface="Google Sans Medium"/>
              <a:sym typeface="Google Sans Medium"/>
            </a:endParaRPr>
          </a:p>
        </p:txBody>
      </p:sp>
      <p:sp>
        <p:nvSpPr>
          <p:cNvPr id="292" name="Google Shape;292;p35"/>
          <p:cNvSpPr/>
          <p:nvPr/>
        </p:nvSpPr>
        <p:spPr>
          <a:xfrm>
            <a:off x="5952744" y="2127621"/>
            <a:ext cx="2560200" cy="2181900"/>
          </a:xfrm>
          <a:prstGeom prst="roundRect">
            <a:avLst>
              <a:gd fmla="val 6235" name="adj"/>
            </a:avLst>
          </a:prstGeom>
          <a:solidFill>
            <a:srgbClr val="F8F9FA"/>
          </a:solidFill>
          <a:ln>
            <a:noFill/>
          </a:ln>
        </p:spPr>
        <p:txBody>
          <a:bodyPr anchorCtr="0" anchor="b" bIns="137150" lIns="137150" spcFirstLastPara="1" rIns="137150" wrap="square" tIns="182875">
            <a:noAutofit/>
          </a:bodyPr>
          <a:lstStyle/>
          <a:p>
            <a:pPr indent="0" lvl="0" marL="0" rtl="0" algn="l">
              <a:lnSpc>
                <a:spcPct val="100000"/>
              </a:lnSpc>
              <a:spcBef>
                <a:spcPts val="0"/>
              </a:spcBef>
              <a:spcAft>
                <a:spcPts val="0"/>
              </a:spcAft>
              <a:buNone/>
            </a:pPr>
            <a:r>
              <a:t/>
            </a:r>
            <a:endParaRPr sz="3600">
              <a:solidFill>
                <a:srgbClr val="202124"/>
              </a:solidFill>
              <a:latin typeface="Google Sans Medium"/>
              <a:ea typeface="Google Sans Medium"/>
              <a:cs typeface="Google Sans Medium"/>
              <a:sym typeface="Google Sans Medium"/>
            </a:endParaRPr>
          </a:p>
          <a:p>
            <a:pPr indent="0" lvl="0" marL="0" rtl="0" algn="l">
              <a:lnSpc>
                <a:spcPct val="100000"/>
              </a:lnSpc>
              <a:spcBef>
                <a:spcPts val="1000"/>
              </a:spcBef>
              <a:spcAft>
                <a:spcPts val="0"/>
              </a:spcAft>
              <a:buNone/>
            </a:pPr>
            <a:r>
              <a:rPr lang="en">
                <a:solidFill>
                  <a:srgbClr val="202124"/>
                </a:solidFill>
                <a:latin typeface="Google Sans Medium"/>
                <a:ea typeface="Google Sans Medium"/>
                <a:cs typeface="Google Sans Medium"/>
                <a:sym typeface="Google Sans Medium"/>
              </a:rPr>
              <a:t>Google Distributed</a:t>
            </a:r>
            <a:br>
              <a:rPr lang="en">
                <a:solidFill>
                  <a:srgbClr val="202124"/>
                </a:solidFill>
                <a:latin typeface="Google Sans Medium"/>
                <a:ea typeface="Google Sans Medium"/>
                <a:cs typeface="Google Sans Medium"/>
                <a:sym typeface="Google Sans Medium"/>
              </a:rPr>
            </a:br>
            <a:r>
              <a:rPr lang="en">
                <a:solidFill>
                  <a:srgbClr val="202124"/>
                </a:solidFill>
                <a:latin typeface="Google Sans Medium"/>
                <a:ea typeface="Google Sans Medium"/>
                <a:cs typeface="Google Sans Medium"/>
                <a:sym typeface="Google Sans Medium"/>
              </a:rPr>
              <a:t>Cloud</a:t>
            </a:r>
            <a:endParaRPr>
              <a:solidFill>
                <a:srgbClr val="202124"/>
              </a:solidFill>
              <a:latin typeface="Google Sans Medium"/>
              <a:ea typeface="Google Sans Medium"/>
              <a:cs typeface="Google Sans Medium"/>
              <a:sym typeface="Google Sans Medium"/>
            </a:endParaRPr>
          </a:p>
        </p:txBody>
      </p:sp>
      <p:sp>
        <p:nvSpPr>
          <p:cNvPr id="293" name="Google Shape;293;p35"/>
          <p:cNvSpPr txBox="1"/>
          <p:nvPr/>
        </p:nvSpPr>
        <p:spPr>
          <a:xfrm>
            <a:off x="731925" y="2243325"/>
            <a:ext cx="2439900" cy="9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202124"/>
                </a:solidFill>
                <a:latin typeface="Google Sans"/>
                <a:ea typeface="Google Sans"/>
                <a:cs typeface="Google Sans"/>
                <a:sym typeface="Google Sans"/>
              </a:rPr>
              <a:t>Suplementary software controls over </a:t>
            </a:r>
            <a:r>
              <a:rPr b="1" lang="en" sz="1100">
                <a:solidFill>
                  <a:srgbClr val="4285F4"/>
                </a:solidFill>
                <a:latin typeface="Google Sans"/>
                <a:ea typeface="Google Sans"/>
                <a:cs typeface="Google Sans"/>
                <a:sym typeface="Google Sans"/>
              </a:rPr>
              <a:t>Public Cloud</a:t>
            </a:r>
            <a:r>
              <a:rPr b="1" lang="en" sz="1100">
                <a:solidFill>
                  <a:srgbClr val="202124"/>
                </a:solidFill>
                <a:latin typeface="Google Sans"/>
                <a:ea typeface="Google Sans"/>
                <a:cs typeface="Google Sans"/>
                <a:sym typeface="Google Sans"/>
              </a:rPr>
              <a:t> </a:t>
            </a:r>
            <a:r>
              <a:rPr lang="en" sz="1100">
                <a:solidFill>
                  <a:srgbClr val="202124"/>
                </a:solidFill>
                <a:latin typeface="Google Sans"/>
                <a:ea typeface="Google Sans"/>
                <a:cs typeface="Google Sans"/>
                <a:sym typeface="Google Sans"/>
              </a:rPr>
              <a:t>regions to assure for residency, transparency &amp; access control.</a:t>
            </a:r>
            <a:endParaRPr sz="1100">
              <a:solidFill>
                <a:srgbClr val="202124"/>
              </a:solidFill>
              <a:latin typeface="Google Sans"/>
              <a:ea typeface="Google Sans"/>
              <a:cs typeface="Google Sans"/>
              <a:sym typeface="Google Sans"/>
            </a:endParaRPr>
          </a:p>
        </p:txBody>
      </p:sp>
      <p:sp>
        <p:nvSpPr>
          <p:cNvPr id="294" name="Google Shape;294;p35"/>
          <p:cNvSpPr txBox="1"/>
          <p:nvPr/>
        </p:nvSpPr>
        <p:spPr>
          <a:xfrm>
            <a:off x="3370275" y="2243325"/>
            <a:ext cx="2439900" cy="9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4285F4"/>
                </a:solidFill>
                <a:latin typeface="Google Sans"/>
                <a:ea typeface="Google Sans"/>
                <a:cs typeface="Google Sans"/>
                <a:sym typeface="Google Sans"/>
              </a:rPr>
              <a:t>Twin universe of Google Cloud</a:t>
            </a:r>
            <a:r>
              <a:rPr b="1" lang="en" sz="1100">
                <a:solidFill>
                  <a:srgbClr val="202124"/>
                </a:solidFill>
                <a:latin typeface="Google Sans"/>
                <a:ea typeface="Google Sans"/>
                <a:cs typeface="Google Sans"/>
                <a:sym typeface="Google Sans"/>
              </a:rPr>
              <a:t> </a:t>
            </a:r>
            <a:r>
              <a:rPr lang="en" sz="1100">
                <a:solidFill>
                  <a:srgbClr val="202124"/>
                </a:solidFill>
                <a:latin typeface="Google Sans"/>
                <a:ea typeface="Google Sans"/>
                <a:cs typeface="Google Sans"/>
                <a:sym typeface="Google Sans"/>
              </a:rPr>
              <a:t>handed over to independent domestic cloud service provider. </a:t>
            </a:r>
            <a:endParaRPr sz="1100">
              <a:solidFill>
                <a:srgbClr val="202124"/>
              </a:solidFill>
              <a:latin typeface="Google Sans"/>
              <a:ea typeface="Google Sans"/>
              <a:cs typeface="Google Sans"/>
              <a:sym typeface="Google Sans"/>
            </a:endParaRPr>
          </a:p>
        </p:txBody>
      </p:sp>
      <p:sp>
        <p:nvSpPr>
          <p:cNvPr id="295" name="Google Shape;295;p35"/>
          <p:cNvSpPr txBox="1"/>
          <p:nvPr/>
        </p:nvSpPr>
        <p:spPr>
          <a:xfrm>
            <a:off x="6008625" y="2243325"/>
            <a:ext cx="2439900" cy="9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4285F4"/>
                </a:solidFill>
                <a:latin typeface="Google Sans"/>
                <a:ea typeface="Google Sans"/>
                <a:cs typeface="Google Sans"/>
                <a:sym typeface="Google Sans"/>
              </a:rPr>
              <a:t>On-premises deployment:</a:t>
            </a:r>
            <a:r>
              <a:rPr lang="en" sz="1100">
                <a:solidFill>
                  <a:srgbClr val="4285F4"/>
                </a:solidFill>
                <a:latin typeface="Google Sans"/>
                <a:ea typeface="Google Sans"/>
                <a:cs typeface="Google Sans"/>
                <a:sym typeface="Google Sans"/>
              </a:rPr>
              <a:t> </a:t>
            </a:r>
            <a:r>
              <a:rPr lang="en" sz="1100">
                <a:solidFill>
                  <a:srgbClr val="202124"/>
                </a:solidFill>
                <a:latin typeface="Google Sans"/>
                <a:ea typeface="Google Sans"/>
                <a:cs typeface="Google Sans"/>
                <a:sym typeface="Google Sans"/>
              </a:rPr>
              <a:t> </a:t>
            </a:r>
            <a:r>
              <a:rPr b="1" lang="en" sz="1100">
                <a:solidFill>
                  <a:srgbClr val="202124"/>
                </a:solidFill>
                <a:latin typeface="Google Sans"/>
                <a:ea typeface="Google Sans"/>
                <a:cs typeface="Google Sans"/>
                <a:sym typeface="Google Sans"/>
              </a:rPr>
              <a:t>Connected or Air-gapped. </a:t>
            </a:r>
            <a:r>
              <a:rPr lang="en" sz="1100">
                <a:solidFill>
                  <a:srgbClr val="202124"/>
                </a:solidFill>
                <a:latin typeface="Google Sans"/>
                <a:ea typeface="Google Sans"/>
                <a:cs typeface="Google Sans"/>
                <a:sym typeface="Google Sans"/>
              </a:rPr>
              <a:t>Advanced infra, built for AI, state of the art security, Open Ecosystem.</a:t>
            </a:r>
            <a:endParaRPr sz="1100">
              <a:solidFill>
                <a:srgbClr val="202124"/>
              </a:solidFill>
              <a:latin typeface="Google Sans"/>
              <a:ea typeface="Google Sans"/>
              <a:cs typeface="Google Sans"/>
              <a:sym typeface="Google Sans"/>
            </a:endParaRPr>
          </a:p>
        </p:txBody>
      </p:sp>
      <p:grpSp>
        <p:nvGrpSpPr>
          <p:cNvPr id="296" name="Google Shape;296;p35"/>
          <p:cNvGrpSpPr/>
          <p:nvPr/>
        </p:nvGrpSpPr>
        <p:grpSpPr>
          <a:xfrm>
            <a:off x="824765" y="3147577"/>
            <a:ext cx="434400" cy="433500"/>
            <a:chOff x="824765" y="2311327"/>
            <a:chExt cx="434400" cy="433500"/>
          </a:xfrm>
        </p:grpSpPr>
        <p:sp>
          <p:nvSpPr>
            <p:cNvPr id="297" name="Google Shape;297;p35"/>
            <p:cNvSpPr/>
            <p:nvPr/>
          </p:nvSpPr>
          <p:spPr>
            <a:xfrm>
              <a:off x="824765" y="2311327"/>
              <a:ext cx="434400" cy="433500"/>
            </a:xfrm>
            <a:prstGeom prst="roundRect">
              <a:avLst>
                <a:gd fmla="val 11683" name="adj"/>
              </a:avLst>
            </a:prstGeom>
            <a:gradFill>
              <a:gsLst>
                <a:gs pos="0">
                  <a:srgbClr val="4285F4"/>
                </a:gs>
                <a:gs pos="50000">
                  <a:srgbClr val="465BEB"/>
                </a:gs>
                <a:gs pos="100000">
                  <a:srgbClr val="4B31E3"/>
                </a:gs>
              </a:gsLst>
              <a:lin ang="5400700" scaled="0"/>
            </a:gra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aseline="30000" sz="900">
                <a:solidFill>
                  <a:srgbClr val="000000"/>
                </a:solidFill>
                <a:latin typeface="Google Sans Medium"/>
                <a:ea typeface="Google Sans Medium"/>
                <a:cs typeface="Google Sans Medium"/>
                <a:sym typeface="Google Sans Medium"/>
              </a:endParaRPr>
            </a:p>
          </p:txBody>
        </p:sp>
        <p:sp>
          <p:nvSpPr>
            <p:cNvPr id="298" name="Google Shape;298;p35"/>
            <p:cNvSpPr/>
            <p:nvPr/>
          </p:nvSpPr>
          <p:spPr>
            <a:xfrm>
              <a:off x="927113" y="2413236"/>
              <a:ext cx="229701" cy="229721"/>
            </a:xfrm>
            <a:custGeom>
              <a:rect b="b" l="l" r="r" t="t"/>
              <a:pathLst>
                <a:path extrusionOk="0" h="7918" w="7918">
                  <a:moveTo>
                    <a:pt x="5162" y="1014"/>
                  </a:moveTo>
                  <a:cubicBezTo>
                    <a:pt x="6302" y="1489"/>
                    <a:pt x="7126" y="2629"/>
                    <a:pt x="7126" y="3959"/>
                  </a:cubicBezTo>
                  <a:cubicBezTo>
                    <a:pt x="7126" y="4782"/>
                    <a:pt x="6809" y="5543"/>
                    <a:pt x="6302" y="6081"/>
                  </a:cubicBezTo>
                  <a:cubicBezTo>
                    <a:pt x="6175" y="5764"/>
                    <a:pt x="5922" y="5543"/>
                    <a:pt x="5542" y="5543"/>
                  </a:cubicBezTo>
                  <a:lnTo>
                    <a:pt x="5162" y="5543"/>
                  </a:lnTo>
                  <a:lnTo>
                    <a:pt x="5162" y="4339"/>
                  </a:lnTo>
                  <a:cubicBezTo>
                    <a:pt x="5162" y="4117"/>
                    <a:pt x="4972" y="3959"/>
                    <a:pt x="4750" y="3959"/>
                  </a:cubicBezTo>
                  <a:lnTo>
                    <a:pt x="2375" y="3959"/>
                  </a:lnTo>
                  <a:lnTo>
                    <a:pt x="2375" y="3167"/>
                  </a:lnTo>
                  <a:lnTo>
                    <a:pt x="3167" y="3167"/>
                  </a:lnTo>
                  <a:cubicBezTo>
                    <a:pt x="3389" y="3167"/>
                    <a:pt x="3579" y="2946"/>
                    <a:pt x="3579" y="2756"/>
                  </a:cubicBezTo>
                  <a:lnTo>
                    <a:pt x="3579" y="1964"/>
                  </a:lnTo>
                  <a:lnTo>
                    <a:pt x="4370" y="1964"/>
                  </a:lnTo>
                  <a:cubicBezTo>
                    <a:pt x="4814" y="1964"/>
                    <a:pt x="5162" y="1616"/>
                    <a:pt x="5162" y="1172"/>
                  </a:cubicBezTo>
                  <a:lnTo>
                    <a:pt x="5162" y="1014"/>
                  </a:lnTo>
                  <a:close/>
                  <a:moveTo>
                    <a:pt x="887" y="3231"/>
                  </a:moveTo>
                  <a:lnTo>
                    <a:pt x="2787" y="5131"/>
                  </a:lnTo>
                  <a:lnTo>
                    <a:pt x="2787" y="5543"/>
                  </a:lnTo>
                  <a:cubicBezTo>
                    <a:pt x="2787" y="5954"/>
                    <a:pt x="3135" y="6334"/>
                    <a:pt x="3579" y="6334"/>
                  </a:cubicBezTo>
                  <a:lnTo>
                    <a:pt x="3579" y="7063"/>
                  </a:lnTo>
                  <a:cubicBezTo>
                    <a:pt x="2027" y="6873"/>
                    <a:pt x="792" y="5574"/>
                    <a:pt x="792" y="3959"/>
                  </a:cubicBezTo>
                  <a:cubicBezTo>
                    <a:pt x="792" y="3706"/>
                    <a:pt x="855" y="3452"/>
                    <a:pt x="887" y="3231"/>
                  </a:cubicBezTo>
                  <a:close/>
                  <a:moveTo>
                    <a:pt x="3959" y="0"/>
                  </a:moveTo>
                  <a:cubicBezTo>
                    <a:pt x="1805" y="0"/>
                    <a:pt x="0" y="1774"/>
                    <a:pt x="0" y="3959"/>
                  </a:cubicBezTo>
                  <a:cubicBezTo>
                    <a:pt x="0" y="6113"/>
                    <a:pt x="1805" y="7918"/>
                    <a:pt x="3959" y="7918"/>
                  </a:cubicBezTo>
                  <a:cubicBezTo>
                    <a:pt x="6144" y="7918"/>
                    <a:pt x="7917" y="6113"/>
                    <a:pt x="7917" y="3959"/>
                  </a:cubicBezTo>
                  <a:cubicBezTo>
                    <a:pt x="7917" y="1774"/>
                    <a:pt x="6144" y="0"/>
                    <a:pt x="395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 name="Google Shape;299;p35"/>
          <p:cNvGrpSpPr/>
          <p:nvPr/>
        </p:nvGrpSpPr>
        <p:grpSpPr>
          <a:xfrm>
            <a:off x="3490570" y="3147574"/>
            <a:ext cx="434400" cy="433500"/>
            <a:chOff x="3490570" y="2311324"/>
            <a:chExt cx="434400" cy="433500"/>
          </a:xfrm>
        </p:grpSpPr>
        <p:sp>
          <p:nvSpPr>
            <p:cNvPr id="300" name="Google Shape;300;p35"/>
            <p:cNvSpPr/>
            <p:nvPr/>
          </p:nvSpPr>
          <p:spPr>
            <a:xfrm>
              <a:off x="3490570" y="2311324"/>
              <a:ext cx="434400" cy="433500"/>
            </a:xfrm>
            <a:prstGeom prst="roundRect">
              <a:avLst>
                <a:gd fmla="val 11683" name="adj"/>
              </a:avLst>
            </a:prstGeom>
            <a:gradFill>
              <a:gsLst>
                <a:gs pos="0">
                  <a:srgbClr val="4285F4"/>
                </a:gs>
                <a:gs pos="50000">
                  <a:srgbClr val="3B96A3"/>
                </a:gs>
                <a:gs pos="100000">
                  <a:srgbClr val="34A853"/>
                </a:gs>
              </a:gsLst>
              <a:lin ang="7404907" scaled="0"/>
            </a:gra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aseline="30000" sz="900">
                <a:solidFill>
                  <a:srgbClr val="000000"/>
                </a:solidFill>
                <a:latin typeface="Google Sans Medium"/>
                <a:ea typeface="Google Sans Medium"/>
                <a:cs typeface="Google Sans Medium"/>
                <a:sym typeface="Google Sans Medium"/>
              </a:endParaRPr>
            </a:p>
          </p:txBody>
        </p:sp>
        <p:sp>
          <p:nvSpPr>
            <p:cNvPr id="301" name="Google Shape;301;p35"/>
            <p:cNvSpPr/>
            <p:nvPr/>
          </p:nvSpPr>
          <p:spPr>
            <a:xfrm>
              <a:off x="3582003" y="2402305"/>
              <a:ext cx="251533" cy="251533"/>
            </a:xfrm>
            <a:custGeom>
              <a:rect b="b" l="l" r="r" t="t"/>
              <a:pathLst>
                <a:path extrusionOk="0" h="6524" w="6524">
                  <a:moveTo>
                    <a:pt x="3250" y="2064"/>
                  </a:moveTo>
                  <a:cubicBezTo>
                    <a:pt x="2586" y="2064"/>
                    <a:pt x="2064" y="2610"/>
                    <a:pt x="2064" y="3250"/>
                  </a:cubicBezTo>
                  <a:cubicBezTo>
                    <a:pt x="2064" y="3914"/>
                    <a:pt x="2586" y="4436"/>
                    <a:pt x="3250" y="4436"/>
                  </a:cubicBezTo>
                  <a:cubicBezTo>
                    <a:pt x="3914" y="4436"/>
                    <a:pt x="4436" y="3914"/>
                    <a:pt x="4436" y="3250"/>
                  </a:cubicBezTo>
                  <a:cubicBezTo>
                    <a:pt x="4436" y="2610"/>
                    <a:pt x="3914" y="2064"/>
                    <a:pt x="3250" y="2064"/>
                  </a:cubicBezTo>
                  <a:close/>
                  <a:moveTo>
                    <a:pt x="3250" y="1186"/>
                  </a:moveTo>
                  <a:cubicBezTo>
                    <a:pt x="4412" y="1186"/>
                    <a:pt x="5337" y="2112"/>
                    <a:pt x="5337" y="3250"/>
                  </a:cubicBezTo>
                  <a:cubicBezTo>
                    <a:pt x="5337" y="4412"/>
                    <a:pt x="4412" y="5337"/>
                    <a:pt x="3250" y="5337"/>
                  </a:cubicBezTo>
                  <a:cubicBezTo>
                    <a:pt x="2087" y="5337"/>
                    <a:pt x="1186" y="4412"/>
                    <a:pt x="1186" y="3250"/>
                  </a:cubicBezTo>
                  <a:cubicBezTo>
                    <a:pt x="1186" y="2112"/>
                    <a:pt x="2087" y="1186"/>
                    <a:pt x="3250" y="1186"/>
                  </a:cubicBezTo>
                  <a:close/>
                  <a:moveTo>
                    <a:pt x="2989" y="1"/>
                  </a:moveTo>
                  <a:lnTo>
                    <a:pt x="2989" y="617"/>
                  </a:lnTo>
                  <a:cubicBezTo>
                    <a:pt x="1732" y="760"/>
                    <a:pt x="759" y="1756"/>
                    <a:pt x="641" y="2965"/>
                  </a:cubicBezTo>
                  <a:lnTo>
                    <a:pt x="0" y="2965"/>
                  </a:lnTo>
                  <a:lnTo>
                    <a:pt x="0" y="3558"/>
                  </a:lnTo>
                  <a:lnTo>
                    <a:pt x="617" y="3558"/>
                  </a:lnTo>
                  <a:cubicBezTo>
                    <a:pt x="759" y="4792"/>
                    <a:pt x="1732" y="5788"/>
                    <a:pt x="2965" y="5907"/>
                  </a:cubicBezTo>
                  <a:lnTo>
                    <a:pt x="2965" y="6523"/>
                  </a:lnTo>
                  <a:lnTo>
                    <a:pt x="3558" y="6523"/>
                  </a:lnTo>
                  <a:lnTo>
                    <a:pt x="3558" y="5907"/>
                  </a:lnTo>
                  <a:cubicBezTo>
                    <a:pt x="4792" y="5741"/>
                    <a:pt x="5764" y="4768"/>
                    <a:pt x="5883" y="3558"/>
                  </a:cubicBezTo>
                  <a:lnTo>
                    <a:pt x="6523" y="3558"/>
                  </a:lnTo>
                  <a:lnTo>
                    <a:pt x="6523" y="2965"/>
                  </a:lnTo>
                  <a:lnTo>
                    <a:pt x="5930" y="2965"/>
                  </a:lnTo>
                  <a:cubicBezTo>
                    <a:pt x="5764" y="1708"/>
                    <a:pt x="4792" y="736"/>
                    <a:pt x="3582" y="617"/>
                  </a:cubicBezTo>
                  <a:lnTo>
                    <a:pt x="358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2" name="Google Shape;302;p35"/>
          <p:cNvSpPr txBox="1"/>
          <p:nvPr/>
        </p:nvSpPr>
        <p:spPr>
          <a:xfrm>
            <a:off x="659550" y="1555745"/>
            <a:ext cx="7845300" cy="2463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en" sz="1600">
                <a:solidFill>
                  <a:schemeClr val="dk1"/>
                </a:solidFill>
                <a:latin typeface="Google Sans SemiBold"/>
                <a:ea typeface="Google Sans SemiBold"/>
                <a:cs typeface="Google Sans SemiBold"/>
                <a:sym typeface="Google Sans SemiBold"/>
              </a:rPr>
              <a:t>Sovereign Cloud from Google</a:t>
            </a:r>
            <a:endParaRPr sz="1600">
              <a:solidFill>
                <a:srgbClr val="202124"/>
              </a:solidFill>
              <a:latin typeface="Google Sans Medium"/>
              <a:ea typeface="Google Sans Medium"/>
              <a:cs typeface="Google Sans Medium"/>
              <a:sym typeface="Google Sans Medium"/>
            </a:endParaRPr>
          </a:p>
        </p:txBody>
      </p:sp>
      <p:grpSp>
        <p:nvGrpSpPr>
          <p:cNvPr id="303" name="Google Shape;303;p35"/>
          <p:cNvGrpSpPr/>
          <p:nvPr/>
        </p:nvGrpSpPr>
        <p:grpSpPr>
          <a:xfrm>
            <a:off x="655700" y="1885565"/>
            <a:ext cx="7852500" cy="217800"/>
            <a:chOff x="655700" y="1885565"/>
            <a:chExt cx="7852500" cy="217800"/>
          </a:xfrm>
        </p:grpSpPr>
        <p:cxnSp>
          <p:nvCxnSpPr>
            <p:cNvPr id="304" name="Google Shape;304;p35"/>
            <p:cNvCxnSpPr/>
            <p:nvPr/>
          </p:nvCxnSpPr>
          <p:spPr>
            <a:xfrm>
              <a:off x="655700" y="1998093"/>
              <a:ext cx="7852500" cy="0"/>
            </a:xfrm>
            <a:prstGeom prst="straightConnector1">
              <a:avLst/>
            </a:prstGeom>
            <a:noFill/>
            <a:ln cap="flat" cmpd="sng" w="9525">
              <a:solidFill>
                <a:srgbClr val="999999"/>
              </a:solidFill>
              <a:prstDash val="solid"/>
              <a:round/>
              <a:headEnd len="med" w="med" type="none"/>
              <a:tailEnd len="med" w="med" type="none"/>
            </a:ln>
          </p:spPr>
        </p:cxnSp>
        <p:cxnSp>
          <p:nvCxnSpPr>
            <p:cNvPr id="305" name="Google Shape;305;p35"/>
            <p:cNvCxnSpPr/>
            <p:nvPr/>
          </p:nvCxnSpPr>
          <p:spPr>
            <a:xfrm rot="10800000">
              <a:off x="4608600" y="1885565"/>
              <a:ext cx="0" cy="108900"/>
            </a:xfrm>
            <a:prstGeom prst="straightConnector1">
              <a:avLst/>
            </a:prstGeom>
            <a:noFill/>
            <a:ln cap="flat" cmpd="sng" w="9525">
              <a:solidFill>
                <a:srgbClr val="999999"/>
              </a:solidFill>
              <a:prstDash val="solid"/>
              <a:round/>
              <a:headEnd len="med" w="med" type="none"/>
              <a:tailEnd len="med" w="med" type="none"/>
            </a:ln>
          </p:spPr>
        </p:cxnSp>
        <p:cxnSp>
          <p:nvCxnSpPr>
            <p:cNvPr id="306" name="Google Shape;306;p35"/>
            <p:cNvCxnSpPr/>
            <p:nvPr/>
          </p:nvCxnSpPr>
          <p:spPr>
            <a:xfrm rot="10800000">
              <a:off x="655700" y="1994465"/>
              <a:ext cx="0" cy="108900"/>
            </a:xfrm>
            <a:prstGeom prst="straightConnector1">
              <a:avLst/>
            </a:prstGeom>
            <a:noFill/>
            <a:ln cap="flat" cmpd="sng" w="9525">
              <a:solidFill>
                <a:srgbClr val="999999"/>
              </a:solidFill>
              <a:prstDash val="solid"/>
              <a:round/>
              <a:headEnd len="med" w="med" type="none"/>
              <a:tailEnd len="med" w="med" type="none"/>
            </a:ln>
          </p:spPr>
        </p:cxnSp>
        <p:cxnSp>
          <p:nvCxnSpPr>
            <p:cNvPr id="307" name="Google Shape;307;p35"/>
            <p:cNvCxnSpPr/>
            <p:nvPr/>
          </p:nvCxnSpPr>
          <p:spPr>
            <a:xfrm rot="10800000">
              <a:off x="8504850" y="1994465"/>
              <a:ext cx="0" cy="108900"/>
            </a:xfrm>
            <a:prstGeom prst="straightConnector1">
              <a:avLst/>
            </a:prstGeom>
            <a:noFill/>
            <a:ln cap="flat" cmpd="sng" w="9525">
              <a:solidFill>
                <a:srgbClr val="999999"/>
              </a:solidFill>
              <a:prstDash val="solid"/>
              <a:round/>
              <a:headEnd len="med" w="med" type="none"/>
              <a:tailEnd len="med" w="med" type="none"/>
            </a:ln>
          </p:spPr>
        </p:cxnSp>
      </p:grpSp>
      <p:sp>
        <p:nvSpPr>
          <p:cNvPr id="308" name="Google Shape;308;p35"/>
          <p:cNvSpPr txBox="1"/>
          <p:nvPr>
            <p:ph idx="4294967295" type="title"/>
          </p:nvPr>
        </p:nvSpPr>
        <p:spPr>
          <a:xfrm>
            <a:off x="423450" y="436300"/>
            <a:ext cx="8467200" cy="9111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2200"/>
              <a:t>Sovereign Cloud from Google proposes the power of </a:t>
            </a:r>
            <a:r>
              <a:rPr lang="en" sz="2200">
                <a:solidFill>
                  <a:schemeClr val="accent1"/>
                </a:solidFill>
              </a:rPr>
              <a:t>choice</a:t>
            </a:r>
            <a:endParaRPr sz="2200"/>
          </a:p>
          <a:p>
            <a:pPr indent="0" lvl="0" marL="0" rtl="0" algn="l">
              <a:lnSpc>
                <a:spcPct val="100000"/>
              </a:lnSpc>
              <a:spcBef>
                <a:spcPts val="0"/>
              </a:spcBef>
              <a:spcAft>
                <a:spcPts val="0"/>
              </a:spcAft>
              <a:buNone/>
            </a:pPr>
            <a:r>
              <a:rPr lang="en" sz="1400">
                <a:latin typeface="Google Sans"/>
                <a:ea typeface="Google Sans"/>
                <a:cs typeface="Google Sans"/>
                <a:sym typeface="Google Sans"/>
              </a:rPr>
              <a:t>A continuum of options to address each local requirement now and in the future</a:t>
            </a:r>
            <a:endParaRPr sz="1400">
              <a:latin typeface="Google Sans"/>
              <a:ea typeface="Google Sans"/>
              <a:cs typeface="Google Sans"/>
              <a:sym typeface="Google Sans"/>
            </a:endParaRPr>
          </a:p>
        </p:txBody>
      </p:sp>
      <p:sp>
        <p:nvSpPr>
          <p:cNvPr id="309" name="Google Shape;309;p35"/>
          <p:cNvSpPr/>
          <p:nvPr/>
        </p:nvSpPr>
        <p:spPr>
          <a:xfrm>
            <a:off x="6129426" y="3147567"/>
            <a:ext cx="434400" cy="433500"/>
          </a:xfrm>
          <a:prstGeom prst="roundRect">
            <a:avLst>
              <a:gd fmla="val 11683" name="adj"/>
            </a:avLst>
          </a:prstGeom>
          <a:gradFill>
            <a:gsLst>
              <a:gs pos="0">
                <a:srgbClr val="FBBC04"/>
              </a:gs>
              <a:gs pos="0">
                <a:srgbClr val="FBBC04"/>
              </a:gs>
              <a:gs pos="0">
                <a:srgbClr val="FBBC04"/>
              </a:gs>
              <a:gs pos="100000">
                <a:srgbClr val="EA4335"/>
              </a:gs>
            </a:gsLst>
            <a:lin ang="7380843" scaled="0"/>
          </a:gra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aseline="30000" sz="900">
              <a:solidFill>
                <a:srgbClr val="000000"/>
              </a:solidFill>
              <a:latin typeface="Google Sans Medium"/>
              <a:ea typeface="Google Sans Medium"/>
              <a:cs typeface="Google Sans Medium"/>
              <a:sym typeface="Google Sans Medium"/>
            </a:endParaRPr>
          </a:p>
        </p:txBody>
      </p:sp>
      <p:sp>
        <p:nvSpPr>
          <p:cNvPr id="310" name="Google Shape;310;p35"/>
          <p:cNvSpPr/>
          <p:nvPr/>
        </p:nvSpPr>
        <p:spPr>
          <a:xfrm>
            <a:off x="6252752" y="3279831"/>
            <a:ext cx="187759" cy="168981"/>
          </a:xfrm>
          <a:custGeom>
            <a:rect b="b" l="l" r="r" t="t"/>
            <a:pathLst>
              <a:path extrusionOk="0" h="7127" w="7919">
                <a:moveTo>
                  <a:pt x="1584" y="793"/>
                </a:moveTo>
                <a:lnTo>
                  <a:pt x="1584" y="1584"/>
                </a:lnTo>
                <a:lnTo>
                  <a:pt x="793" y="1584"/>
                </a:lnTo>
                <a:lnTo>
                  <a:pt x="793" y="793"/>
                </a:lnTo>
                <a:close/>
                <a:moveTo>
                  <a:pt x="3168" y="793"/>
                </a:moveTo>
                <a:lnTo>
                  <a:pt x="3168" y="1584"/>
                </a:lnTo>
                <a:lnTo>
                  <a:pt x="2376" y="1584"/>
                </a:lnTo>
                <a:lnTo>
                  <a:pt x="2376" y="793"/>
                </a:lnTo>
                <a:close/>
                <a:moveTo>
                  <a:pt x="1584" y="2376"/>
                </a:moveTo>
                <a:lnTo>
                  <a:pt x="1584" y="3168"/>
                </a:lnTo>
                <a:lnTo>
                  <a:pt x="793" y="3168"/>
                </a:lnTo>
                <a:lnTo>
                  <a:pt x="793" y="2376"/>
                </a:lnTo>
                <a:close/>
                <a:moveTo>
                  <a:pt x="3168" y="2376"/>
                </a:moveTo>
                <a:lnTo>
                  <a:pt x="3168" y="3168"/>
                </a:lnTo>
                <a:lnTo>
                  <a:pt x="2376" y="3168"/>
                </a:lnTo>
                <a:lnTo>
                  <a:pt x="2376" y="2376"/>
                </a:lnTo>
                <a:close/>
                <a:moveTo>
                  <a:pt x="5543" y="3168"/>
                </a:moveTo>
                <a:lnTo>
                  <a:pt x="5543" y="3960"/>
                </a:lnTo>
                <a:lnTo>
                  <a:pt x="6335" y="3960"/>
                </a:lnTo>
                <a:lnTo>
                  <a:pt x="6335" y="3168"/>
                </a:lnTo>
                <a:close/>
                <a:moveTo>
                  <a:pt x="1584" y="3960"/>
                </a:moveTo>
                <a:lnTo>
                  <a:pt x="1584" y="4751"/>
                </a:lnTo>
                <a:lnTo>
                  <a:pt x="793" y="4751"/>
                </a:lnTo>
                <a:lnTo>
                  <a:pt x="793" y="3960"/>
                </a:lnTo>
                <a:close/>
                <a:moveTo>
                  <a:pt x="3168" y="3960"/>
                </a:moveTo>
                <a:lnTo>
                  <a:pt x="3168" y="4751"/>
                </a:lnTo>
                <a:lnTo>
                  <a:pt x="2376" y="4751"/>
                </a:lnTo>
                <a:lnTo>
                  <a:pt x="2376" y="3960"/>
                </a:lnTo>
                <a:close/>
                <a:moveTo>
                  <a:pt x="5543" y="4751"/>
                </a:moveTo>
                <a:lnTo>
                  <a:pt x="5543" y="5543"/>
                </a:lnTo>
                <a:lnTo>
                  <a:pt x="6335" y="5543"/>
                </a:lnTo>
                <a:lnTo>
                  <a:pt x="6335" y="4751"/>
                </a:lnTo>
                <a:close/>
                <a:moveTo>
                  <a:pt x="1584" y="5543"/>
                </a:moveTo>
                <a:lnTo>
                  <a:pt x="1584" y="6335"/>
                </a:lnTo>
                <a:lnTo>
                  <a:pt x="793" y="6335"/>
                </a:lnTo>
                <a:lnTo>
                  <a:pt x="793" y="5543"/>
                </a:lnTo>
                <a:close/>
                <a:moveTo>
                  <a:pt x="3168" y="5543"/>
                </a:moveTo>
                <a:lnTo>
                  <a:pt x="3168" y="6335"/>
                </a:lnTo>
                <a:lnTo>
                  <a:pt x="2376" y="6335"/>
                </a:lnTo>
                <a:lnTo>
                  <a:pt x="2376" y="5543"/>
                </a:lnTo>
                <a:close/>
                <a:moveTo>
                  <a:pt x="7126" y="2376"/>
                </a:moveTo>
                <a:lnTo>
                  <a:pt x="7126" y="6335"/>
                </a:lnTo>
                <a:lnTo>
                  <a:pt x="3959" y="6335"/>
                </a:lnTo>
                <a:lnTo>
                  <a:pt x="3959" y="5543"/>
                </a:lnTo>
                <a:lnTo>
                  <a:pt x="4751" y="5543"/>
                </a:lnTo>
                <a:lnTo>
                  <a:pt x="4751" y="4751"/>
                </a:lnTo>
                <a:lnTo>
                  <a:pt x="3959" y="4751"/>
                </a:lnTo>
                <a:lnTo>
                  <a:pt x="3959" y="3960"/>
                </a:lnTo>
                <a:lnTo>
                  <a:pt x="4751" y="3960"/>
                </a:lnTo>
                <a:lnTo>
                  <a:pt x="4751" y="3168"/>
                </a:lnTo>
                <a:lnTo>
                  <a:pt x="3959" y="3168"/>
                </a:lnTo>
                <a:lnTo>
                  <a:pt x="3959" y="2376"/>
                </a:lnTo>
                <a:close/>
                <a:moveTo>
                  <a:pt x="1" y="1"/>
                </a:moveTo>
                <a:lnTo>
                  <a:pt x="1" y="7126"/>
                </a:lnTo>
                <a:lnTo>
                  <a:pt x="7918" y="7126"/>
                </a:lnTo>
                <a:lnTo>
                  <a:pt x="7918" y="1584"/>
                </a:lnTo>
                <a:lnTo>
                  <a:pt x="3959" y="1584"/>
                </a:lnTo>
                <a:lnTo>
                  <a:pt x="395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1" name="Google Shape;311;p35" title="S3NS.jpg"/>
          <p:cNvPicPr preferRelativeResize="0"/>
          <p:nvPr/>
        </p:nvPicPr>
        <p:blipFill rotWithShape="1">
          <a:blip r:embed="rId4">
            <a:alphaModFix/>
          </a:blip>
          <a:srcRect b="120" l="23448" r="22585" t="120"/>
          <a:stretch/>
        </p:blipFill>
        <p:spPr>
          <a:xfrm>
            <a:off x="5314787" y="3147563"/>
            <a:ext cx="434400" cy="277200"/>
          </a:xfrm>
          <a:prstGeom prst="rect">
            <a:avLst/>
          </a:prstGeom>
          <a:noFill/>
          <a:ln>
            <a:noFill/>
          </a:ln>
        </p:spPr>
      </p:pic>
      <p:pic>
        <p:nvPicPr>
          <p:cNvPr id="312" name="Google Shape;312;p35" title="Thales-Logo.jpg"/>
          <p:cNvPicPr preferRelativeResize="0"/>
          <p:nvPr/>
        </p:nvPicPr>
        <p:blipFill rotWithShape="1">
          <a:blip r:embed="rId5">
            <a:alphaModFix/>
          </a:blip>
          <a:srcRect b="26502" l="0" r="0" t="26856"/>
          <a:stretch/>
        </p:blipFill>
        <p:spPr>
          <a:xfrm>
            <a:off x="4243728" y="3147574"/>
            <a:ext cx="950860" cy="277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6"/>
          <p:cNvSpPr/>
          <p:nvPr/>
        </p:nvSpPr>
        <p:spPr>
          <a:xfrm flipH="1" rot="5400000">
            <a:off x="5848801" y="1862475"/>
            <a:ext cx="1178100" cy="5412300"/>
          </a:xfrm>
          <a:prstGeom prst="round2SameRect">
            <a:avLst>
              <a:gd fmla="val 0" name="adj1"/>
              <a:gd fmla="val 50000" name="adj2"/>
            </a:avLst>
          </a:prstGeom>
          <a:gradFill>
            <a:gsLst>
              <a:gs pos="0">
                <a:srgbClr val="4B31E3"/>
              </a:gs>
              <a:gs pos="50000">
                <a:srgbClr val="9A3A8C"/>
              </a:gs>
              <a:gs pos="100000">
                <a:srgbClr val="EA4335"/>
              </a:gs>
            </a:gsLst>
            <a:lin ang="7315525" scaled="0"/>
          </a:gradFill>
          <a:ln>
            <a:noFill/>
          </a:ln>
        </p:spPr>
        <p:txBody>
          <a:bodyPr anchorCtr="0" anchor="ctr" bIns="109250" lIns="109250" spcFirstLastPara="1" rIns="109250" wrap="square" tIns="109250">
            <a:noAutofit/>
          </a:bodyPr>
          <a:lstStyle/>
          <a:p>
            <a:pPr indent="0" lvl="0" marL="0" rtl="0" algn="ctr">
              <a:spcBef>
                <a:spcPts val="0"/>
              </a:spcBef>
              <a:spcAft>
                <a:spcPts val="0"/>
              </a:spcAft>
              <a:buNone/>
            </a:pPr>
            <a:r>
              <a:t/>
            </a:r>
            <a:endParaRPr sz="1673"/>
          </a:p>
        </p:txBody>
      </p:sp>
      <p:pic>
        <p:nvPicPr>
          <p:cNvPr id="318" name="Google Shape;318;p36" title="Gen_16x9_20_NO BG_Small_RGB.png"/>
          <p:cNvPicPr preferRelativeResize="0"/>
          <p:nvPr/>
        </p:nvPicPr>
        <p:blipFill rotWithShape="1">
          <a:blip r:embed="rId3">
            <a:alphaModFix/>
          </a:blip>
          <a:srcRect b="39251" l="0" r="38222" t="260"/>
          <a:stretch/>
        </p:blipFill>
        <p:spPr>
          <a:xfrm>
            <a:off x="6123700" y="2708300"/>
            <a:ext cx="3020299" cy="2449375"/>
          </a:xfrm>
          <a:prstGeom prst="rect">
            <a:avLst/>
          </a:prstGeom>
          <a:noFill/>
          <a:ln>
            <a:noFill/>
          </a:ln>
        </p:spPr>
      </p:pic>
      <p:sp>
        <p:nvSpPr>
          <p:cNvPr id="319" name="Google Shape;319;p36"/>
          <p:cNvSpPr/>
          <p:nvPr/>
        </p:nvSpPr>
        <p:spPr>
          <a:xfrm>
            <a:off x="423450" y="1347250"/>
            <a:ext cx="8297100" cy="3234900"/>
          </a:xfrm>
          <a:prstGeom prst="roundRect">
            <a:avLst>
              <a:gd fmla="val 4343"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oogle Sans"/>
              <a:ea typeface="Google Sans"/>
              <a:cs typeface="Google Sans"/>
              <a:sym typeface="Google Sans"/>
            </a:endParaRPr>
          </a:p>
        </p:txBody>
      </p:sp>
      <p:sp>
        <p:nvSpPr>
          <p:cNvPr id="320" name="Google Shape;320;p36"/>
          <p:cNvSpPr/>
          <p:nvPr/>
        </p:nvSpPr>
        <p:spPr>
          <a:xfrm>
            <a:off x="667500" y="2127621"/>
            <a:ext cx="2560200" cy="2181900"/>
          </a:xfrm>
          <a:prstGeom prst="roundRect">
            <a:avLst>
              <a:gd fmla="val 6431" name="adj"/>
            </a:avLst>
          </a:prstGeom>
          <a:solidFill>
            <a:srgbClr val="F8F9FA"/>
          </a:solidFill>
          <a:ln>
            <a:noFill/>
          </a:ln>
        </p:spPr>
        <p:txBody>
          <a:bodyPr anchorCtr="0" anchor="b" bIns="137150" lIns="137150" spcFirstLastPara="1" rIns="137150" wrap="square" tIns="182875">
            <a:noAutofit/>
          </a:bodyPr>
          <a:lstStyle/>
          <a:p>
            <a:pPr indent="0" lvl="0" marL="0" rtl="0" algn="l">
              <a:lnSpc>
                <a:spcPct val="100000"/>
              </a:lnSpc>
              <a:spcBef>
                <a:spcPts val="0"/>
              </a:spcBef>
              <a:spcAft>
                <a:spcPts val="0"/>
              </a:spcAft>
              <a:buNone/>
            </a:pPr>
            <a:r>
              <a:t/>
            </a:r>
            <a:endParaRPr>
              <a:solidFill>
                <a:srgbClr val="202124"/>
              </a:solidFill>
              <a:latin typeface="Google Sans"/>
              <a:ea typeface="Google Sans"/>
              <a:cs typeface="Google Sans"/>
              <a:sym typeface="Google Sans"/>
            </a:endParaRPr>
          </a:p>
        </p:txBody>
      </p:sp>
      <p:sp>
        <p:nvSpPr>
          <p:cNvPr id="321" name="Google Shape;321;p36"/>
          <p:cNvSpPr/>
          <p:nvPr/>
        </p:nvSpPr>
        <p:spPr>
          <a:xfrm>
            <a:off x="3310122" y="2127621"/>
            <a:ext cx="2560200" cy="2181900"/>
          </a:xfrm>
          <a:prstGeom prst="roundRect">
            <a:avLst>
              <a:gd fmla="val 6194" name="adj"/>
            </a:avLst>
          </a:prstGeom>
          <a:solidFill>
            <a:srgbClr val="F8F9FA"/>
          </a:solidFill>
          <a:ln>
            <a:noFill/>
          </a:ln>
        </p:spPr>
        <p:txBody>
          <a:bodyPr anchorCtr="0" anchor="b" bIns="137150" lIns="137150" spcFirstLastPara="1" rIns="137150" wrap="square" tIns="182875">
            <a:noAutofit/>
          </a:bodyPr>
          <a:lstStyle/>
          <a:p>
            <a:pPr indent="0" lvl="0" marL="0" rtl="0" algn="l">
              <a:lnSpc>
                <a:spcPct val="100000"/>
              </a:lnSpc>
              <a:spcBef>
                <a:spcPts val="0"/>
              </a:spcBef>
              <a:spcAft>
                <a:spcPts val="0"/>
              </a:spcAft>
              <a:buNone/>
            </a:pPr>
            <a:r>
              <a:t/>
            </a:r>
            <a:endParaRPr>
              <a:solidFill>
                <a:srgbClr val="202124"/>
              </a:solidFill>
              <a:latin typeface="Google Sans Medium"/>
              <a:ea typeface="Google Sans Medium"/>
              <a:cs typeface="Google Sans Medium"/>
              <a:sym typeface="Google Sans Medium"/>
            </a:endParaRPr>
          </a:p>
        </p:txBody>
      </p:sp>
      <p:sp>
        <p:nvSpPr>
          <p:cNvPr id="322" name="Google Shape;322;p36"/>
          <p:cNvSpPr/>
          <p:nvPr/>
        </p:nvSpPr>
        <p:spPr>
          <a:xfrm>
            <a:off x="5952744" y="2127621"/>
            <a:ext cx="2560200" cy="2181900"/>
          </a:xfrm>
          <a:prstGeom prst="roundRect">
            <a:avLst>
              <a:gd fmla="val 6235" name="adj"/>
            </a:avLst>
          </a:prstGeom>
          <a:solidFill>
            <a:srgbClr val="F8F9FA"/>
          </a:solidFill>
          <a:ln>
            <a:noFill/>
          </a:ln>
        </p:spPr>
        <p:txBody>
          <a:bodyPr anchorCtr="0" anchor="b" bIns="137150" lIns="137150" spcFirstLastPara="1" rIns="137150" wrap="square" tIns="182875">
            <a:noAutofit/>
          </a:bodyPr>
          <a:lstStyle/>
          <a:p>
            <a:pPr indent="0" lvl="0" marL="0" rtl="0" algn="l">
              <a:lnSpc>
                <a:spcPct val="100000"/>
              </a:lnSpc>
              <a:spcBef>
                <a:spcPts val="0"/>
              </a:spcBef>
              <a:spcAft>
                <a:spcPts val="0"/>
              </a:spcAft>
              <a:buNone/>
            </a:pPr>
            <a:r>
              <a:t/>
            </a:r>
            <a:endParaRPr>
              <a:solidFill>
                <a:srgbClr val="202124"/>
              </a:solidFill>
              <a:latin typeface="Google Sans Medium"/>
              <a:ea typeface="Google Sans Medium"/>
              <a:cs typeface="Google Sans Medium"/>
              <a:sym typeface="Google Sans Medium"/>
            </a:endParaRPr>
          </a:p>
        </p:txBody>
      </p:sp>
      <p:sp>
        <p:nvSpPr>
          <p:cNvPr id="323" name="Google Shape;323;p36"/>
          <p:cNvSpPr/>
          <p:nvPr/>
        </p:nvSpPr>
        <p:spPr>
          <a:xfrm>
            <a:off x="6129426" y="2311317"/>
            <a:ext cx="434400" cy="433500"/>
          </a:xfrm>
          <a:prstGeom prst="roundRect">
            <a:avLst>
              <a:gd fmla="val 11683" name="adj"/>
            </a:avLst>
          </a:prstGeom>
          <a:gradFill>
            <a:gsLst>
              <a:gs pos="0">
                <a:srgbClr val="FBBC04"/>
              </a:gs>
              <a:gs pos="0">
                <a:srgbClr val="FBBC04"/>
              </a:gs>
              <a:gs pos="0">
                <a:srgbClr val="FBBC04"/>
              </a:gs>
              <a:gs pos="100000">
                <a:srgbClr val="EA4335"/>
              </a:gs>
            </a:gsLst>
            <a:lin ang="7380843" scaled="0"/>
          </a:gra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aseline="30000" sz="900">
              <a:solidFill>
                <a:srgbClr val="000000"/>
              </a:solidFill>
              <a:latin typeface="Google Sans Medium"/>
              <a:ea typeface="Google Sans Medium"/>
              <a:cs typeface="Google Sans Medium"/>
              <a:sym typeface="Google Sans Medium"/>
            </a:endParaRPr>
          </a:p>
        </p:txBody>
      </p:sp>
      <p:sp>
        <p:nvSpPr>
          <p:cNvPr id="324" name="Google Shape;324;p36"/>
          <p:cNvSpPr/>
          <p:nvPr/>
        </p:nvSpPr>
        <p:spPr>
          <a:xfrm>
            <a:off x="6252752" y="2443581"/>
            <a:ext cx="187759" cy="168981"/>
          </a:xfrm>
          <a:custGeom>
            <a:rect b="b" l="l" r="r" t="t"/>
            <a:pathLst>
              <a:path extrusionOk="0" h="7127" w="7919">
                <a:moveTo>
                  <a:pt x="1584" y="793"/>
                </a:moveTo>
                <a:lnTo>
                  <a:pt x="1584" y="1584"/>
                </a:lnTo>
                <a:lnTo>
                  <a:pt x="793" y="1584"/>
                </a:lnTo>
                <a:lnTo>
                  <a:pt x="793" y="793"/>
                </a:lnTo>
                <a:close/>
                <a:moveTo>
                  <a:pt x="3168" y="793"/>
                </a:moveTo>
                <a:lnTo>
                  <a:pt x="3168" y="1584"/>
                </a:lnTo>
                <a:lnTo>
                  <a:pt x="2376" y="1584"/>
                </a:lnTo>
                <a:lnTo>
                  <a:pt x="2376" y="793"/>
                </a:lnTo>
                <a:close/>
                <a:moveTo>
                  <a:pt x="1584" y="2376"/>
                </a:moveTo>
                <a:lnTo>
                  <a:pt x="1584" y="3168"/>
                </a:lnTo>
                <a:lnTo>
                  <a:pt x="793" y="3168"/>
                </a:lnTo>
                <a:lnTo>
                  <a:pt x="793" y="2376"/>
                </a:lnTo>
                <a:close/>
                <a:moveTo>
                  <a:pt x="3168" y="2376"/>
                </a:moveTo>
                <a:lnTo>
                  <a:pt x="3168" y="3168"/>
                </a:lnTo>
                <a:lnTo>
                  <a:pt x="2376" y="3168"/>
                </a:lnTo>
                <a:lnTo>
                  <a:pt x="2376" y="2376"/>
                </a:lnTo>
                <a:close/>
                <a:moveTo>
                  <a:pt x="5543" y="3168"/>
                </a:moveTo>
                <a:lnTo>
                  <a:pt x="5543" y="3960"/>
                </a:lnTo>
                <a:lnTo>
                  <a:pt x="6335" y="3960"/>
                </a:lnTo>
                <a:lnTo>
                  <a:pt x="6335" y="3168"/>
                </a:lnTo>
                <a:close/>
                <a:moveTo>
                  <a:pt x="1584" y="3960"/>
                </a:moveTo>
                <a:lnTo>
                  <a:pt x="1584" y="4751"/>
                </a:lnTo>
                <a:lnTo>
                  <a:pt x="793" y="4751"/>
                </a:lnTo>
                <a:lnTo>
                  <a:pt x="793" y="3960"/>
                </a:lnTo>
                <a:close/>
                <a:moveTo>
                  <a:pt x="3168" y="3960"/>
                </a:moveTo>
                <a:lnTo>
                  <a:pt x="3168" y="4751"/>
                </a:lnTo>
                <a:lnTo>
                  <a:pt x="2376" y="4751"/>
                </a:lnTo>
                <a:lnTo>
                  <a:pt x="2376" y="3960"/>
                </a:lnTo>
                <a:close/>
                <a:moveTo>
                  <a:pt x="5543" y="4751"/>
                </a:moveTo>
                <a:lnTo>
                  <a:pt x="5543" y="5543"/>
                </a:lnTo>
                <a:lnTo>
                  <a:pt x="6335" y="5543"/>
                </a:lnTo>
                <a:lnTo>
                  <a:pt x="6335" y="4751"/>
                </a:lnTo>
                <a:close/>
                <a:moveTo>
                  <a:pt x="1584" y="5543"/>
                </a:moveTo>
                <a:lnTo>
                  <a:pt x="1584" y="6335"/>
                </a:lnTo>
                <a:lnTo>
                  <a:pt x="793" y="6335"/>
                </a:lnTo>
                <a:lnTo>
                  <a:pt x="793" y="5543"/>
                </a:lnTo>
                <a:close/>
                <a:moveTo>
                  <a:pt x="3168" y="5543"/>
                </a:moveTo>
                <a:lnTo>
                  <a:pt x="3168" y="6335"/>
                </a:lnTo>
                <a:lnTo>
                  <a:pt x="2376" y="6335"/>
                </a:lnTo>
                <a:lnTo>
                  <a:pt x="2376" y="5543"/>
                </a:lnTo>
                <a:close/>
                <a:moveTo>
                  <a:pt x="7126" y="2376"/>
                </a:moveTo>
                <a:lnTo>
                  <a:pt x="7126" y="6335"/>
                </a:lnTo>
                <a:lnTo>
                  <a:pt x="3959" y="6335"/>
                </a:lnTo>
                <a:lnTo>
                  <a:pt x="3959" y="5543"/>
                </a:lnTo>
                <a:lnTo>
                  <a:pt x="4751" y="5543"/>
                </a:lnTo>
                <a:lnTo>
                  <a:pt x="4751" y="4751"/>
                </a:lnTo>
                <a:lnTo>
                  <a:pt x="3959" y="4751"/>
                </a:lnTo>
                <a:lnTo>
                  <a:pt x="3959" y="3960"/>
                </a:lnTo>
                <a:lnTo>
                  <a:pt x="4751" y="3960"/>
                </a:lnTo>
                <a:lnTo>
                  <a:pt x="4751" y="3168"/>
                </a:lnTo>
                <a:lnTo>
                  <a:pt x="3959" y="3168"/>
                </a:lnTo>
                <a:lnTo>
                  <a:pt x="3959" y="2376"/>
                </a:lnTo>
                <a:close/>
                <a:moveTo>
                  <a:pt x="1" y="1"/>
                </a:moveTo>
                <a:lnTo>
                  <a:pt x="1" y="7126"/>
                </a:lnTo>
                <a:lnTo>
                  <a:pt x="7918" y="7126"/>
                </a:lnTo>
                <a:lnTo>
                  <a:pt x="7918" y="1584"/>
                </a:lnTo>
                <a:lnTo>
                  <a:pt x="3959" y="1584"/>
                </a:lnTo>
                <a:lnTo>
                  <a:pt x="395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6"/>
          <p:cNvSpPr/>
          <p:nvPr/>
        </p:nvSpPr>
        <p:spPr>
          <a:xfrm>
            <a:off x="824765" y="2311327"/>
            <a:ext cx="434400" cy="433500"/>
          </a:xfrm>
          <a:prstGeom prst="roundRect">
            <a:avLst>
              <a:gd fmla="val 11683" name="adj"/>
            </a:avLst>
          </a:prstGeom>
          <a:gradFill>
            <a:gsLst>
              <a:gs pos="0">
                <a:srgbClr val="4285F4"/>
              </a:gs>
              <a:gs pos="50000">
                <a:srgbClr val="465BEB"/>
              </a:gs>
              <a:gs pos="100000">
                <a:srgbClr val="4B31E3"/>
              </a:gs>
            </a:gsLst>
            <a:lin ang="5400700" scaled="0"/>
          </a:gra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aseline="30000" sz="900">
              <a:solidFill>
                <a:srgbClr val="000000"/>
              </a:solidFill>
              <a:latin typeface="Google Sans Medium"/>
              <a:ea typeface="Google Sans Medium"/>
              <a:cs typeface="Google Sans Medium"/>
              <a:sym typeface="Google Sans Medium"/>
            </a:endParaRPr>
          </a:p>
        </p:txBody>
      </p:sp>
      <p:sp>
        <p:nvSpPr>
          <p:cNvPr id="326" name="Google Shape;326;p36"/>
          <p:cNvSpPr/>
          <p:nvPr/>
        </p:nvSpPr>
        <p:spPr>
          <a:xfrm>
            <a:off x="927113" y="2413236"/>
            <a:ext cx="229701" cy="229721"/>
          </a:xfrm>
          <a:custGeom>
            <a:rect b="b" l="l" r="r" t="t"/>
            <a:pathLst>
              <a:path extrusionOk="0" h="7918" w="7918">
                <a:moveTo>
                  <a:pt x="5162" y="1014"/>
                </a:moveTo>
                <a:cubicBezTo>
                  <a:pt x="6302" y="1489"/>
                  <a:pt x="7126" y="2629"/>
                  <a:pt x="7126" y="3959"/>
                </a:cubicBezTo>
                <a:cubicBezTo>
                  <a:pt x="7126" y="4782"/>
                  <a:pt x="6809" y="5543"/>
                  <a:pt x="6302" y="6081"/>
                </a:cubicBezTo>
                <a:cubicBezTo>
                  <a:pt x="6175" y="5764"/>
                  <a:pt x="5922" y="5543"/>
                  <a:pt x="5542" y="5543"/>
                </a:cubicBezTo>
                <a:lnTo>
                  <a:pt x="5162" y="5543"/>
                </a:lnTo>
                <a:lnTo>
                  <a:pt x="5162" y="4339"/>
                </a:lnTo>
                <a:cubicBezTo>
                  <a:pt x="5162" y="4117"/>
                  <a:pt x="4972" y="3959"/>
                  <a:pt x="4750" y="3959"/>
                </a:cubicBezTo>
                <a:lnTo>
                  <a:pt x="2375" y="3959"/>
                </a:lnTo>
                <a:lnTo>
                  <a:pt x="2375" y="3167"/>
                </a:lnTo>
                <a:lnTo>
                  <a:pt x="3167" y="3167"/>
                </a:lnTo>
                <a:cubicBezTo>
                  <a:pt x="3389" y="3167"/>
                  <a:pt x="3579" y="2946"/>
                  <a:pt x="3579" y="2756"/>
                </a:cubicBezTo>
                <a:lnTo>
                  <a:pt x="3579" y="1964"/>
                </a:lnTo>
                <a:lnTo>
                  <a:pt x="4370" y="1964"/>
                </a:lnTo>
                <a:cubicBezTo>
                  <a:pt x="4814" y="1964"/>
                  <a:pt x="5162" y="1616"/>
                  <a:pt x="5162" y="1172"/>
                </a:cubicBezTo>
                <a:lnTo>
                  <a:pt x="5162" y="1014"/>
                </a:lnTo>
                <a:close/>
                <a:moveTo>
                  <a:pt x="887" y="3231"/>
                </a:moveTo>
                <a:lnTo>
                  <a:pt x="2787" y="5131"/>
                </a:lnTo>
                <a:lnTo>
                  <a:pt x="2787" y="5543"/>
                </a:lnTo>
                <a:cubicBezTo>
                  <a:pt x="2787" y="5954"/>
                  <a:pt x="3135" y="6334"/>
                  <a:pt x="3579" y="6334"/>
                </a:cubicBezTo>
                <a:lnTo>
                  <a:pt x="3579" y="7063"/>
                </a:lnTo>
                <a:cubicBezTo>
                  <a:pt x="2027" y="6873"/>
                  <a:pt x="792" y="5574"/>
                  <a:pt x="792" y="3959"/>
                </a:cubicBezTo>
                <a:cubicBezTo>
                  <a:pt x="792" y="3706"/>
                  <a:pt x="855" y="3452"/>
                  <a:pt x="887" y="3231"/>
                </a:cubicBezTo>
                <a:close/>
                <a:moveTo>
                  <a:pt x="3959" y="0"/>
                </a:moveTo>
                <a:cubicBezTo>
                  <a:pt x="1805" y="0"/>
                  <a:pt x="0" y="1774"/>
                  <a:pt x="0" y="3959"/>
                </a:cubicBezTo>
                <a:cubicBezTo>
                  <a:pt x="0" y="6113"/>
                  <a:pt x="1805" y="7918"/>
                  <a:pt x="3959" y="7918"/>
                </a:cubicBezTo>
                <a:cubicBezTo>
                  <a:pt x="6144" y="7918"/>
                  <a:pt x="7917" y="6113"/>
                  <a:pt x="7917" y="3959"/>
                </a:cubicBezTo>
                <a:cubicBezTo>
                  <a:pt x="7917" y="1774"/>
                  <a:pt x="6144" y="0"/>
                  <a:pt x="395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6"/>
          <p:cNvSpPr/>
          <p:nvPr/>
        </p:nvSpPr>
        <p:spPr>
          <a:xfrm>
            <a:off x="3490570" y="2311324"/>
            <a:ext cx="434400" cy="433500"/>
          </a:xfrm>
          <a:prstGeom prst="roundRect">
            <a:avLst>
              <a:gd fmla="val 11683" name="adj"/>
            </a:avLst>
          </a:prstGeom>
          <a:gradFill>
            <a:gsLst>
              <a:gs pos="0">
                <a:srgbClr val="4285F4"/>
              </a:gs>
              <a:gs pos="50000">
                <a:srgbClr val="3B96A3"/>
              </a:gs>
              <a:gs pos="100000">
                <a:srgbClr val="34A853"/>
              </a:gs>
            </a:gsLst>
            <a:lin ang="7404907" scaled="0"/>
          </a:gradFill>
          <a:ln>
            <a:noFill/>
          </a:ln>
        </p:spPr>
        <p:txBody>
          <a:bodyPr anchorCtr="0" anchor="ctr" bIns="45725" lIns="45725" spcFirstLastPara="1" rIns="45725" wrap="square" tIns="45725">
            <a:noAutofit/>
          </a:bodyPr>
          <a:lstStyle/>
          <a:p>
            <a:pPr indent="0" lvl="0" marL="0" rtl="0" algn="ctr">
              <a:spcBef>
                <a:spcPts val="0"/>
              </a:spcBef>
              <a:spcAft>
                <a:spcPts val="0"/>
              </a:spcAft>
              <a:buNone/>
            </a:pPr>
            <a:r>
              <a:t/>
            </a:r>
            <a:endParaRPr baseline="30000" sz="900">
              <a:solidFill>
                <a:srgbClr val="000000"/>
              </a:solidFill>
              <a:latin typeface="Google Sans Medium"/>
              <a:ea typeface="Google Sans Medium"/>
              <a:cs typeface="Google Sans Medium"/>
              <a:sym typeface="Google Sans Medium"/>
            </a:endParaRPr>
          </a:p>
        </p:txBody>
      </p:sp>
      <p:sp>
        <p:nvSpPr>
          <p:cNvPr id="328" name="Google Shape;328;p36"/>
          <p:cNvSpPr/>
          <p:nvPr/>
        </p:nvSpPr>
        <p:spPr>
          <a:xfrm>
            <a:off x="3582003" y="2402305"/>
            <a:ext cx="251533" cy="251533"/>
          </a:xfrm>
          <a:custGeom>
            <a:rect b="b" l="l" r="r" t="t"/>
            <a:pathLst>
              <a:path extrusionOk="0" h="6524" w="6524">
                <a:moveTo>
                  <a:pt x="3250" y="2064"/>
                </a:moveTo>
                <a:cubicBezTo>
                  <a:pt x="2586" y="2064"/>
                  <a:pt x="2064" y="2610"/>
                  <a:pt x="2064" y="3250"/>
                </a:cubicBezTo>
                <a:cubicBezTo>
                  <a:pt x="2064" y="3914"/>
                  <a:pt x="2586" y="4436"/>
                  <a:pt x="3250" y="4436"/>
                </a:cubicBezTo>
                <a:cubicBezTo>
                  <a:pt x="3914" y="4436"/>
                  <a:pt x="4436" y="3914"/>
                  <a:pt x="4436" y="3250"/>
                </a:cubicBezTo>
                <a:cubicBezTo>
                  <a:pt x="4436" y="2610"/>
                  <a:pt x="3914" y="2064"/>
                  <a:pt x="3250" y="2064"/>
                </a:cubicBezTo>
                <a:close/>
                <a:moveTo>
                  <a:pt x="3250" y="1186"/>
                </a:moveTo>
                <a:cubicBezTo>
                  <a:pt x="4412" y="1186"/>
                  <a:pt x="5337" y="2112"/>
                  <a:pt x="5337" y="3250"/>
                </a:cubicBezTo>
                <a:cubicBezTo>
                  <a:pt x="5337" y="4412"/>
                  <a:pt x="4412" y="5337"/>
                  <a:pt x="3250" y="5337"/>
                </a:cubicBezTo>
                <a:cubicBezTo>
                  <a:pt x="2087" y="5337"/>
                  <a:pt x="1186" y="4412"/>
                  <a:pt x="1186" y="3250"/>
                </a:cubicBezTo>
                <a:cubicBezTo>
                  <a:pt x="1186" y="2112"/>
                  <a:pt x="2087" y="1186"/>
                  <a:pt x="3250" y="1186"/>
                </a:cubicBezTo>
                <a:close/>
                <a:moveTo>
                  <a:pt x="2989" y="1"/>
                </a:moveTo>
                <a:lnTo>
                  <a:pt x="2989" y="617"/>
                </a:lnTo>
                <a:cubicBezTo>
                  <a:pt x="1732" y="760"/>
                  <a:pt x="759" y="1756"/>
                  <a:pt x="641" y="2965"/>
                </a:cubicBezTo>
                <a:lnTo>
                  <a:pt x="0" y="2965"/>
                </a:lnTo>
                <a:lnTo>
                  <a:pt x="0" y="3558"/>
                </a:lnTo>
                <a:lnTo>
                  <a:pt x="617" y="3558"/>
                </a:lnTo>
                <a:cubicBezTo>
                  <a:pt x="759" y="4792"/>
                  <a:pt x="1732" y="5788"/>
                  <a:pt x="2965" y="5907"/>
                </a:cubicBezTo>
                <a:lnTo>
                  <a:pt x="2965" y="6523"/>
                </a:lnTo>
                <a:lnTo>
                  <a:pt x="3558" y="6523"/>
                </a:lnTo>
                <a:lnTo>
                  <a:pt x="3558" y="5907"/>
                </a:lnTo>
                <a:cubicBezTo>
                  <a:pt x="4792" y="5741"/>
                  <a:pt x="5764" y="4768"/>
                  <a:pt x="5883" y="3558"/>
                </a:cubicBezTo>
                <a:lnTo>
                  <a:pt x="6523" y="3558"/>
                </a:lnTo>
                <a:lnTo>
                  <a:pt x="6523" y="2965"/>
                </a:lnTo>
                <a:lnTo>
                  <a:pt x="5930" y="2965"/>
                </a:lnTo>
                <a:cubicBezTo>
                  <a:pt x="5764" y="1708"/>
                  <a:pt x="4792" y="736"/>
                  <a:pt x="3582" y="617"/>
                </a:cubicBezTo>
                <a:lnTo>
                  <a:pt x="358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6"/>
          <p:cNvSpPr txBox="1"/>
          <p:nvPr/>
        </p:nvSpPr>
        <p:spPr>
          <a:xfrm>
            <a:off x="659550" y="1555745"/>
            <a:ext cx="7845300" cy="2463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en" sz="1600">
                <a:solidFill>
                  <a:srgbClr val="202124"/>
                </a:solidFill>
                <a:latin typeface="Google Sans Medium"/>
                <a:ea typeface="Google Sans Medium"/>
                <a:cs typeface="Google Sans Medium"/>
                <a:sym typeface="Google Sans Medium"/>
              </a:rPr>
              <a:t>Root causes of increasing digital sovereignty requirements</a:t>
            </a:r>
            <a:endParaRPr sz="1600">
              <a:solidFill>
                <a:srgbClr val="202124"/>
              </a:solidFill>
              <a:latin typeface="Google Sans Medium"/>
              <a:ea typeface="Google Sans Medium"/>
              <a:cs typeface="Google Sans Medium"/>
              <a:sym typeface="Google Sans Medium"/>
            </a:endParaRPr>
          </a:p>
        </p:txBody>
      </p:sp>
      <p:grpSp>
        <p:nvGrpSpPr>
          <p:cNvPr id="330" name="Google Shape;330;p36"/>
          <p:cNvGrpSpPr/>
          <p:nvPr/>
        </p:nvGrpSpPr>
        <p:grpSpPr>
          <a:xfrm>
            <a:off x="655700" y="1885565"/>
            <a:ext cx="7852500" cy="217800"/>
            <a:chOff x="655700" y="1885565"/>
            <a:chExt cx="7852500" cy="217800"/>
          </a:xfrm>
        </p:grpSpPr>
        <p:cxnSp>
          <p:nvCxnSpPr>
            <p:cNvPr id="331" name="Google Shape;331;p36"/>
            <p:cNvCxnSpPr/>
            <p:nvPr/>
          </p:nvCxnSpPr>
          <p:spPr>
            <a:xfrm>
              <a:off x="655700" y="1998093"/>
              <a:ext cx="7852500" cy="0"/>
            </a:xfrm>
            <a:prstGeom prst="straightConnector1">
              <a:avLst/>
            </a:prstGeom>
            <a:noFill/>
            <a:ln cap="flat" cmpd="sng" w="9525">
              <a:solidFill>
                <a:srgbClr val="999999"/>
              </a:solidFill>
              <a:prstDash val="solid"/>
              <a:round/>
              <a:headEnd len="med" w="med" type="none"/>
              <a:tailEnd len="med" w="med" type="none"/>
            </a:ln>
          </p:spPr>
        </p:cxnSp>
        <p:cxnSp>
          <p:nvCxnSpPr>
            <p:cNvPr id="332" name="Google Shape;332;p36"/>
            <p:cNvCxnSpPr/>
            <p:nvPr/>
          </p:nvCxnSpPr>
          <p:spPr>
            <a:xfrm rot="10800000">
              <a:off x="4608600" y="1885565"/>
              <a:ext cx="0" cy="108900"/>
            </a:xfrm>
            <a:prstGeom prst="straightConnector1">
              <a:avLst/>
            </a:prstGeom>
            <a:noFill/>
            <a:ln cap="flat" cmpd="sng" w="9525">
              <a:solidFill>
                <a:srgbClr val="999999"/>
              </a:solidFill>
              <a:prstDash val="solid"/>
              <a:round/>
              <a:headEnd len="med" w="med" type="none"/>
              <a:tailEnd len="med" w="med" type="none"/>
            </a:ln>
          </p:spPr>
        </p:cxnSp>
        <p:cxnSp>
          <p:nvCxnSpPr>
            <p:cNvPr id="333" name="Google Shape;333;p36"/>
            <p:cNvCxnSpPr/>
            <p:nvPr/>
          </p:nvCxnSpPr>
          <p:spPr>
            <a:xfrm rot="10800000">
              <a:off x="655700" y="1994465"/>
              <a:ext cx="0" cy="108900"/>
            </a:xfrm>
            <a:prstGeom prst="straightConnector1">
              <a:avLst/>
            </a:prstGeom>
            <a:noFill/>
            <a:ln cap="flat" cmpd="sng" w="9525">
              <a:solidFill>
                <a:srgbClr val="999999"/>
              </a:solidFill>
              <a:prstDash val="solid"/>
              <a:round/>
              <a:headEnd len="med" w="med" type="none"/>
              <a:tailEnd len="med" w="med" type="none"/>
            </a:ln>
          </p:spPr>
        </p:cxnSp>
        <p:cxnSp>
          <p:nvCxnSpPr>
            <p:cNvPr id="334" name="Google Shape;334;p36"/>
            <p:cNvCxnSpPr/>
            <p:nvPr/>
          </p:nvCxnSpPr>
          <p:spPr>
            <a:xfrm rot="10800000">
              <a:off x="8504850" y="1994465"/>
              <a:ext cx="0" cy="108900"/>
            </a:xfrm>
            <a:prstGeom prst="straightConnector1">
              <a:avLst/>
            </a:prstGeom>
            <a:noFill/>
            <a:ln cap="flat" cmpd="sng" w="9525">
              <a:solidFill>
                <a:srgbClr val="999999"/>
              </a:solidFill>
              <a:prstDash val="solid"/>
              <a:round/>
              <a:headEnd len="med" w="med" type="none"/>
              <a:tailEnd len="med" w="med" type="none"/>
            </a:ln>
          </p:spPr>
        </p:cxnSp>
      </p:grpSp>
      <p:sp>
        <p:nvSpPr>
          <p:cNvPr id="335" name="Google Shape;335;p36"/>
          <p:cNvSpPr txBox="1"/>
          <p:nvPr>
            <p:ph idx="4294967295" type="title"/>
          </p:nvPr>
        </p:nvSpPr>
        <p:spPr>
          <a:xfrm>
            <a:off x="423450" y="436300"/>
            <a:ext cx="8467200" cy="9111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2200"/>
              <a:t>Sovereignty of choice</a:t>
            </a:r>
            <a:endParaRPr sz="2200"/>
          </a:p>
          <a:p>
            <a:pPr indent="0" lvl="0" marL="0" rtl="0" algn="l">
              <a:lnSpc>
                <a:spcPct val="100000"/>
              </a:lnSpc>
              <a:spcBef>
                <a:spcPts val="0"/>
              </a:spcBef>
              <a:spcAft>
                <a:spcPts val="0"/>
              </a:spcAft>
              <a:buNone/>
            </a:pPr>
            <a:r>
              <a:rPr lang="en" sz="1400">
                <a:latin typeface="Google Sans"/>
                <a:ea typeface="Google Sans"/>
                <a:cs typeface="Google Sans"/>
                <a:sym typeface="Google Sans"/>
              </a:rPr>
              <a:t>Building “with” Europe, not “for” Europe</a:t>
            </a:r>
            <a:endParaRPr sz="1400">
              <a:latin typeface="Google Sans"/>
              <a:ea typeface="Google Sans"/>
              <a:cs typeface="Google Sans"/>
              <a:sym typeface="Google Sans"/>
            </a:endParaRPr>
          </a:p>
        </p:txBody>
      </p:sp>
      <p:pic>
        <p:nvPicPr>
          <p:cNvPr id="336" name="Google Shape;336;p36"/>
          <p:cNvPicPr preferRelativeResize="0"/>
          <p:nvPr/>
        </p:nvPicPr>
        <p:blipFill>
          <a:blip r:embed="rId4">
            <a:alphaModFix/>
          </a:blip>
          <a:stretch>
            <a:fillRect/>
          </a:stretch>
        </p:blipFill>
        <p:spPr>
          <a:xfrm>
            <a:off x="8272150" y="4836888"/>
            <a:ext cx="653450" cy="113250"/>
          </a:xfrm>
          <a:prstGeom prst="rect">
            <a:avLst/>
          </a:prstGeom>
          <a:noFill/>
          <a:ln>
            <a:noFill/>
          </a:ln>
        </p:spPr>
      </p:pic>
      <p:sp>
        <p:nvSpPr>
          <p:cNvPr id="337" name="Google Shape;337;p36"/>
          <p:cNvSpPr txBox="1"/>
          <p:nvPr/>
        </p:nvSpPr>
        <p:spPr>
          <a:xfrm>
            <a:off x="4608500" y="2212924"/>
            <a:ext cx="947400" cy="246300"/>
          </a:xfrm>
          <a:prstGeom prst="rect">
            <a:avLst/>
          </a:prstGeom>
          <a:noFill/>
          <a:ln>
            <a:noFill/>
          </a:ln>
        </p:spPr>
        <p:txBody>
          <a:bodyPr anchorCtr="0" anchor="t" bIns="77725" lIns="77725" spcFirstLastPara="1" rIns="77725" wrap="square" tIns="77725">
            <a:noAutofit/>
          </a:bodyPr>
          <a:lstStyle/>
          <a:p>
            <a:pPr indent="0" lvl="0" marL="0" marR="0" rtl="0" algn="ctr">
              <a:lnSpc>
                <a:spcPct val="100000"/>
              </a:lnSpc>
              <a:spcBef>
                <a:spcPts val="0"/>
              </a:spcBef>
              <a:spcAft>
                <a:spcPts val="0"/>
              </a:spcAft>
              <a:buNone/>
            </a:pPr>
            <a:r>
              <a:rPr lang="en" sz="700">
                <a:latin typeface="Google Sans Medium"/>
                <a:ea typeface="Google Sans Medium"/>
                <a:cs typeface="Google Sans Medium"/>
                <a:sym typeface="Google Sans Medium"/>
              </a:rPr>
              <a:t>France</a:t>
            </a:r>
            <a:endParaRPr sz="700">
              <a:latin typeface="Google Sans Medium"/>
              <a:ea typeface="Google Sans Medium"/>
              <a:cs typeface="Google Sans Medium"/>
              <a:sym typeface="Google Sans Medium"/>
            </a:endParaRPr>
          </a:p>
        </p:txBody>
      </p:sp>
      <p:grpSp>
        <p:nvGrpSpPr>
          <p:cNvPr id="338" name="Google Shape;338;p36"/>
          <p:cNvGrpSpPr/>
          <p:nvPr/>
        </p:nvGrpSpPr>
        <p:grpSpPr>
          <a:xfrm>
            <a:off x="4622059" y="2860499"/>
            <a:ext cx="947293" cy="588548"/>
            <a:chOff x="6790925" y="2382364"/>
            <a:chExt cx="1114200" cy="786198"/>
          </a:xfrm>
        </p:grpSpPr>
        <p:sp>
          <p:nvSpPr>
            <p:cNvPr id="339" name="Google Shape;339;p36"/>
            <p:cNvSpPr txBox="1"/>
            <p:nvPr/>
          </p:nvSpPr>
          <p:spPr>
            <a:xfrm>
              <a:off x="6790925" y="2382364"/>
              <a:ext cx="1114200" cy="233100"/>
            </a:xfrm>
            <a:prstGeom prst="rect">
              <a:avLst/>
            </a:prstGeom>
            <a:noFill/>
            <a:ln>
              <a:noFill/>
            </a:ln>
          </p:spPr>
          <p:txBody>
            <a:bodyPr anchorCtr="0" anchor="t" bIns="77725" lIns="77725" spcFirstLastPara="1" rIns="77725" wrap="square" tIns="77725">
              <a:noAutofit/>
            </a:bodyPr>
            <a:lstStyle/>
            <a:p>
              <a:pPr indent="0" lvl="0" marL="0" marR="0" rtl="0" algn="ctr">
                <a:lnSpc>
                  <a:spcPct val="100000"/>
                </a:lnSpc>
                <a:spcBef>
                  <a:spcPts val="0"/>
                </a:spcBef>
                <a:spcAft>
                  <a:spcPts val="0"/>
                </a:spcAft>
                <a:buNone/>
              </a:pPr>
              <a:r>
                <a:rPr lang="en" sz="700">
                  <a:latin typeface="Google Sans Medium"/>
                  <a:ea typeface="Google Sans Medium"/>
                  <a:cs typeface="Google Sans Medium"/>
                  <a:sym typeface="Google Sans Medium"/>
                </a:rPr>
                <a:t>Germany</a:t>
              </a:r>
              <a:endParaRPr sz="700">
                <a:latin typeface="Google Sans Medium"/>
                <a:ea typeface="Google Sans Medium"/>
                <a:cs typeface="Google Sans Medium"/>
                <a:sym typeface="Google Sans Medium"/>
              </a:endParaRPr>
            </a:p>
          </p:txBody>
        </p:sp>
        <p:sp>
          <p:nvSpPr>
            <p:cNvPr id="340" name="Google Shape;340;p36"/>
            <p:cNvSpPr/>
            <p:nvPr/>
          </p:nvSpPr>
          <p:spPr>
            <a:xfrm>
              <a:off x="6868014" y="2683762"/>
              <a:ext cx="960000" cy="484800"/>
            </a:xfrm>
            <a:prstGeom prst="roundRect">
              <a:avLst>
                <a:gd fmla="val 8186" name="adj"/>
              </a:avLst>
            </a:prstGeom>
            <a:solidFill>
              <a:srgbClr val="FFFFFF"/>
            </a:solidFill>
            <a:ln cap="flat" cmpd="sng" w="2550">
              <a:solidFill>
                <a:srgbClr val="999999"/>
              </a:solidFill>
              <a:prstDash val="solid"/>
              <a:round/>
              <a:headEnd len="sm" w="sm" type="none"/>
              <a:tailEnd len="sm" w="sm" type="none"/>
            </a:ln>
          </p:spPr>
          <p:txBody>
            <a:bodyPr anchorCtr="0" anchor="ctr" bIns="24400" lIns="24400" spcFirstLastPara="1" rIns="24400" wrap="square" tIns="24400">
              <a:noAutofit/>
            </a:bodyPr>
            <a:lstStyle/>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p:txBody>
        </p:sp>
      </p:grpSp>
      <p:pic>
        <p:nvPicPr>
          <p:cNvPr descr="a circle with a red yellow and black flag inside of it (Provided by Tenor)" id="341" name="Google Shape;341;p36"/>
          <p:cNvPicPr preferRelativeResize="0"/>
          <p:nvPr/>
        </p:nvPicPr>
        <p:blipFill>
          <a:blip r:embed="rId5">
            <a:alphaModFix/>
          </a:blip>
          <a:stretch>
            <a:fillRect/>
          </a:stretch>
        </p:blipFill>
        <p:spPr>
          <a:xfrm>
            <a:off x="4969203" y="3152121"/>
            <a:ext cx="226000" cy="226000"/>
          </a:xfrm>
          <a:prstGeom prst="rect">
            <a:avLst/>
          </a:prstGeom>
          <a:noFill/>
          <a:ln>
            <a:noFill/>
          </a:ln>
        </p:spPr>
      </p:pic>
      <p:grpSp>
        <p:nvGrpSpPr>
          <p:cNvPr id="342" name="Google Shape;342;p36"/>
          <p:cNvGrpSpPr/>
          <p:nvPr/>
        </p:nvGrpSpPr>
        <p:grpSpPr>
          <a:xfrm>
            <a:off x="6703441" y="2930584"/>
            <a:ext cx="793346" cy="623754"/>
            <a:chOff x="598533" y="1591303"/>
            <a:chExt cx="960003" cy="713188"/>
          </a:xfrm>
        </p:grpSpPr>
        <p:sp>
          <p:nvSpPr>
            <p:cNvPr id="343" name="Google Shape;343;p36"/>
            <p:cNvSpPr/>
            <p:nvPr/>
          </p:nvSpPr>
          <p:spPr>
            <a:xfrm>
              <a:off x="598533" y="1822691"/>
              <a:ext cx="960000" cy="481800"/>
            </a:xfrm>
            <a:prstGeom prst="roundRect">
              <a:avLst>
                <a:gd fmla="val 8186" name="adj"/>
              </a:avLst>
            </a:prstGeom>
            <a:solidFill>
              <a:srgbClr val="FFFFFF"/>
            </a:solidFill>
            <a:ln cap="flat" cmpd="sng" w="2475">
              <a:solidFill>
                <a:srgbClr val="999999"/>
              </a:solidFill>
              <a:prstDash val="solid"/>
              <a:round/>
              <a:headEnd len="sm" w="sm" type="none"/>
              <a:tailEnd len="sm" w="sm" type="none"/>
            </a:ln>
          </p:spPr>
          <p:txBody>
            <a:bodyPr anchorCtr="0" anchor="ctr" bIns="23725" lIns="23725" spcFirstLastPara="1" rIns="23725" wrap="square" tIns="23725">
              <a:noAutofit/>
            </a:bodyPr>
            <a:lstStyle/>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p:txBody>
        </p:sp>
        <p:sp>
          <p:nvSpPr>
            <p:cNvPr id="344" name="Google Shape;344;p36"/>
            <p:cNvSpPr txBox="1"/>
            <p:nvPr/>
          </p:nvSpPr>
          <p:spPr>
            <a:xfrm>
              <a:off x="598535" y="1591303"/>
              <a:ext cx="960000" cy="233100"/>
            </a:xfrm>
            <a:prstGeom prst="rect">
              <a:avLst/>
            </a:prstGeom>
            <a:noFill/>
            <a:ln>
              <a:noFill/>
            </a:ln>
          </p:spPr>
          <p:txBody>
            <a:bodyPr anchorCtr="0" anchor="t" bIns="75550" lIns="75550" spcFirstLastPara="1" rIns="75550" wrap="square" tIns="75550">
              <a:noAutofit/>
            </a:bodyPr>
            <a:lstStyle/>
            <a:p>
              <a:pPr indent="0" lvl="0" marL="0" marR="0" rtl="0" algn="ctr">
                <a:lnSpc>
                  <a:spcPct val="100000"/>
                </a:lnSpc>
                <a:spcBef>
                  <a:spcPts val="0"/>
                </a:spcBef>
                <a:spcAft>
                  <a:spcPts val="0"/>
                </a:spcAft>
                <a:buNone/>
              </a:pPr>
              <a:r>
                <a:rPr lang="en" sz="681">
                  <a:latin typeface="Google Sans Medium"/>
                  <a:ea typeface="Google Sans Medium"/>
                  <a:cs typeface="Google Sans Medium"/>
                  <a:sym typeface="Google Sans Medium"/>
                </a:rPr>
                <a:t>NATO</a:t>
              </a:r>
              <a:endParaRPr sz="681">
                <a:latin typeface="Google Sans Medium"/>
                <a:ea typeface="Google Sans Medium"/>
                <a:cs typeface="Google Sans Medium"/>
                <a:sym typeface="Google Sans Medium"/>
              </a:endParaRPr>
            </a:p>
          </p:txBody>
        </p:sp>
      </p:grpSp>
      <p:grpSp>
        <p:nvGrpSpPr>
          <p:cNvPr id="345" name="Google Shape;345;p36"/>
          <p:cNvGrpSpPr/>
          <p:nvPr/>
        </p:nvGrpSpPr>
        <p:grpSpPr>
          <a:xfrm>
            <a:off x="7615460" y="2204423"/>
            <a:ext cx="793354" cy="638632"/>
            <a:chOff x="4254763" y="1531787"/>
            <a:chExt cx="960013" cy="772788"/>
          </a:xfrm>
        </p:grpSpPr>
        <p:grpSp>
          <p:nvGrpSpPr>
            <p:cNvPr id="346" name="Google Shape;346;p36"/>
            <p:cNvGrpSpPr/>
            <p:nvPr/>
          </p:nvGrpSpPr>
          <p:grpSpPr>
            <a:xfrm>
              <a:off x="4254763" y="1531787"/>
              <a:ext cx="960013" cy="772788"/>
              <a:chOff x="598538" y="1531787"/>
              <a:chExt cx="960013" cy="772788"/>
            </a:xfrm>
          </p:grpSpPr>
          <p:sp>
            <p:nvSpPr>
              <p:cNvPr id="347" name="Google Shape;347;p36"/>
              <p:cNvSpPr/>
              <p:nvPr/>
            </p:nvSpPr>
            <p:spPr>
              <a:xfrm>
                <a:off x="598538" y="1791875"/>
                <a:ext cx="960000" cy="512700"/>
              </a:xfrm>
              <a:prstGeom prst="roundRect">
                <a:avLst>
                  <a:gd fmla="val 8186" name="adj"/>
                </a:avLst>
              </a:prstGeom>
              <a:solidFill>
                <a:srgbClr val="FFFFFF"/>
              </a:solidFill>
              <a:ln cap="flat" cmpd="sng" w="2475">
                <a:solidFill>
                  <a:srgbClr val="999999"/>
                </a:solidFill>
                <a:prstDash val="solid"/>
                <a:round/>
                <a:headEnd len="sm" w="sm" type="none"/>
                <a:tailEnd len="sm" w="sm" type="none"/>
              </a:ln>
            </p:spPr>
            <p:txBody>
              <a:bodyPr anchorCtr="0" anchor="ctr" bIns="23725" lIns="23725" spcFirstLastPara="1" rIns="23725" wrap="square" tIns="23725">
                <a:noAutofit/>
              </a:bodyPr>
              <a:lstStyle/>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p:txBody>
          </p:sp>
          <p:sp>
            <p:nvSpPr>
              <p:cNvPr id="348" name="Google Shape;348;p36"/>
              <p:cNvSpPr txBox="1"/>
              <p:nvPr/>
            </p:nvSpPr>
            <p:spPr>
              <a:xfrm>
                <a:off x="598550" y="1531787"/>
                <a:ext cx="960000" cy="233100"/>
              </a:xfrm>
              <a:prstGeom prst="rect">
                <a:avLst/>
              </a:prstGeom>
              <a:noFill/>
              <a:ln>
                <a:noFill/>
              </a:ln>
            </p:spPr>
            <p:txBody>
              <a:bodyPr anchorCtr="0" anchor="t" bIns="75550" lIns="75550" spcFirstLastPara="1" rIns="75550" wrap="square" tIns="75550">
                <a:noAutofit/>
              </a:bodyPr>
              <a:lstStyle/>
              <a:p>
                <a:pPr indent="0" lvl="0" marL="0" marR="0" rtl="0" algn="ctr">
                  <a:lnSpc>
                    <a:spcPct val="100000"/>
                  </a:lnSpc>
                  <a:spcBef>
                    <a:spcPts val="0"/>
                  </a:spcBef>
                  <a:spcAft>
                    <a:spcPts val="0"/>
                  </a:spcAft>
                  <a:buNone/>
                </a:pPr>
                <a:r>
                  <a:rPr lang="en" sz="681">
                    <a:latin typeface="Google Sans Medium"/>
                    <a:ea typeface="Google Sans Medium"/>
                    <a:cs typeface="Google Sans Medium"/>
                    <a:sym typeface="Google Sans Medium"/>
                  </a:rPr>
                  <a:t>Luxembourg</a:t>
                </a:r>
                <a:endParaRPr sz="681">
                  <a:latin typeface="Google Sans Medium"/>
                  <a:ea typeface="Google Sans Medium"/>
                  <a:cs typeface="Google Sans Medium"/>
                  <a:sym typeface="Google Sans Medium"/>
                </a:endParaRPr>
              </a:p>
            </p:txBody>
          </p:sp>
        </p:grpSp>
        <p:pic>
          <p:nvPicPr>
            <p:cNvPr id="349" name="Google Shape;349;p36" title="clarence.jpeg"/>
            <p:cNvPicPr preferRelativeResize="0"/>
            <p:nvPr/>
          </p:nvPicPr>
          <p:blipFill>
            <a:blip r:embed="rId6">
              <a:alphaModFix/>
            </a:blip>
            <a:stretch>
              <a:fillRect/>
            </a:stretch>
          </p:blipFill>
          <p:spPr>
            <a:xfrm>
              <a:off x="4475432" y="1928137"/>
              <a:ext cx="518700" cy="307333"/>
            </a:xfrm>
            <a:prstGeom prst="rect">
              <a:avLst/>
            </a:prstGeom>
            <a:noFill/>
            <a:ln>
              <a:noFill/>
            </a:ln>
          </p:spPr>
        </p:pic>
      </p:grpSp>
      <p:grpSp>
        <p:nvGrpSpPr>
          <p:cNvPr id="350" name="Google Shape;350;p36"/>
          <p:cNvGrpSpPr/>
          <p:nvPr/>
        </p:nvGrpSpPr>
        <p:grpSpPr>
          <a:xfrm>
            <a:off x="7639276" y="2907236"/>
            <a:ext cx="793354" cy="646886"/>
            <a:chOff x="598538" y="1521800"/>
            <a:chExt cx="960013" cy="782775"/>
          </a:xfrm>
        </p:grpSpPr>
        <p:sp>
          <p:nvSpPr>
            <p:cNvPr id="351" name="Google Shape;351;p36"/>
            <p:cNvSpPr/>
            <p:nvPr/>
          </p:nvSpPr>
          <p:spPr>
            <a:xfrm>
              <a:off x="598538" y="1791875"/>
              <a:ext cx="960000" cy="512700"/>
            </a:xfrm>
            <a:prstGeom prst="roundRect">
              <a:avLst>
                <a:gd fmla="val 8186" name="adj"/>
              </a:avLst>
            </a:prstGeom>
            <a:solidFill>
              <a:srgbClr val="FFFFFF"/>
            </a:solidFill>
            <a:ln cap="flat" cmpd="sng" w="2475">
              <a:solidFill>
                <a:srgbClr val="999999"/>
              </a:solidFill>
              <a:prstDash val="solid"/>
              <a:round/>
              <a:headEnd len="sm" w="sm" type="none"/>
              <a:tailEnd len="sm" w="sm" type="none"/>
            </a:ln>
          </p:spPr>
          <p:txBody>
            <a:bodyPr anchorCtr="0" anchor="ctr" bIns="23725" lIns="23725" spcFirstLastPara="1" rIns="23725" wrap="square" tIns="23725">
              <a:noAutofit/>
            </a:bodyPr>
            <a:lstStyle/>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p:txBody>
        </p:sp>
        <p:sp>
          <p:nvSpPr>
            <p:cNvPr id="352" name="Google Shape;352;p36"/>
            <p:cNvSpPr txBox="1"/>
            <p:nvPr/>
          </p:nvSpPr>
          <p:spPr>
            <a:xfrm>
              <a:off x="598550" y="1521800"/>
              <a:ext cx="960000" cy="233100"/>
            </a:xfrm>
            <a:prstGeom prst="rect">
              <a:avLst/>
            </a:prstGeom>
            <a:noFill/>
            <a:ln>
              <a:noFill/>
            </a:ln>
          </p:spPr>
          <p:txBody>
            <a:bodyPr anchorCtr="0" anchor="t" bIns="75550" lIns="75550" spcFirstLastPara="1" rIns="75550" wrap="square" tIns="75550">
              <a:noAutofit/>
            </a:bodyPr>
            <a:lstStyle/>
            <a:p>
              <a:pPr indent="0" lvl="0" marL="0" marR="0" rtl="0" algn="ctr">
                <a:lnSpc>
                  <a:spcPct val="100000"/>
                </a:lnSpc>
                <a:spcBef>
                  <a:spcPts val="0"/>
                </a:spcBef>
                <a:spcAft>
                  <a:spcPts val="0"/>
                </a:spcAft>
                <a:buNone/>
              </a:pPr>
              <a:r>
                <a:rPr lang="en" sz="681">
                  <a:latin typeface="Google Sans Medium"/>
                  <a:ea typeface="Google Sans Medium"/>
                  <a:cs typeface="Google Sans Medium"/>
                  <a:sym typeface="Google Sans Medium"/>
                </a:rPr>
                <a:t>Germany</a:t>
              </a:r>
              <a:endParaRPr sz="681">
                <a:latin typeface="Google Sans Medium"/>
                <a:ea typeface="Google Sans Medium"/>
                <a:cs typeface="Google Sans Medium"/>
                <a:sym typeface="Google Sans Medium"/>
              </a:endParaRPr>
            </a:p>
          </p:txBody>
        </p:sp>
      </p:grpSp>
      <p:pic>
        <p:nvPicPr>
          <p:cNvPr id="353" name="Google Shape;353;p36" title="BWI.png"/>
          <p:cNvPicPr preferRelativeResize="0"/>
          <p:nvPr/>
        </p:nvPicPr>
        <p:blipFill rotWithShape="1">
          <a:blip r:embed="rId7">
            <a:alphaModFix/>
          </a:blip>
          <a:srcRect b="30320" l="0" r="0" t="30457"/>
          <a:stretch/>
        </p:blipFill>
        <p:spPr>
          <a:xfrm>
            <a:off x="7685810" y="3223512"/>
            <a:ext cx="700362" cy="274712"/>
          </a:xfrm>
          <a:prstGeom prst="rect">
            <a:avLst/>
          </a:prstGeom>
          <a:noFill/>
          <a:ln>
            <a:noFill/>
          </a:ln>
        </p:spPr>
      </p:pic>
      <p:grpSp>
        <p:nvGrpSpPr>
          <p:cNvPr id="354" name="Google Shape;354;p36"/>
          <p:cNvGrpSpPr/>
          <p:nvPr/>
        </p:nvGrpSpPr>
        <p:grpSpPr>
          <a:xfrm>
            <a:off x="6703444" y="2200296"/>
            <a:ext cx="793353" cy="646879"/>
            <a:chOff x="598538" y="1521807"/>
            <a:chExt cx="960011" cy="782768"/>
          </a:xfrm>
        </p:grpSpPr>
        <p:sp>
          <p:nvSpPr>
            <p:cNvPr id="355" name="Google Shape;355;p36"/>
            <p:cNvSpPr/>
            <p:nvPr/>
          </p:nvSpPr>
          <p:spPr>
            <a:xfrm>
              <a:off x="598538" y="1791875"/>
              <a:ext cx="960000" cy="512700"/>
            </a:xfrm>
            <a:prstGeom prst="roundRect">
              <a:avLst>
                <a:gd fmla="val 8186" name="adj"/>
              </a:avLst>
            </a:prstGeom>
            <a:solidFill>
              <a:srgbClr val="FFFFFF"/>
            </a:solidFill>
            <a:ln cap="flat" cmpd="sng" w="2475">
              <a:solidFill>
                <a:srgbClr val="999999"/>
              </a:solidFill>
              <a:prstDash val="solid"/>
              <a:round/>
              <a:headEnd len="sm" w="sm" type="none"/>
              <a:tailEnd len="sm" w="sm" type="none"/>
            </a:ln>
          </p:spPr>
          <p:txBody>
            <a:bodyPr anchorCtr="0" anchor="ctr" bIns="23725" lIns="23725" spcFirstLastPara="1" rIns="23725" wrap="square" tIns="23725">
              <a:noAutofit/>
            </a:bodyPr>
            <a:lstStyle/>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92"/>
                <a:buFont typeface="Arial"/>
                <a:buNone/>
              </a:pPr>
              <a:r>
                <a:t/>
              </a:r>
              <a:endParaRPr sz="486">
                <a:solidFill>
                  <a:srgbClr val="434343"/>
                </a:solidFill>
                <a:latin typeface="Google Sans"/>
                <a:ea typeface="Google Sans"/>
                <a:cs typeface="Google Sans"/>
                <a:sym typeface="Google Sans"/>
              </a:endParaRPr>
            </a:p>
          </p:txBody>
        </p:sp>
        <p:sp>
          <p:nvSpPr>
            <p:cNvPr id="356" name="Google Shape;356;p36"/>
            <p:cNvSpPr txBox="1"/>
            <p:nvPr/>
          </p:nvSpPr>
          <p:spPr>
            <a:xfrm>
              <a:off x="598548" y="1521807"/>
              <a:ext cx="960000" cy="265800"/>
            </a:xfrm>
            <a:prstGeom prst="rect">
              <a:avLst/>
            </a:prstGeom>
            <a:noFill/>
            <a:ln>
              <a:noFill/>
            </a:ln>
          </p:spPr>
          <p:txBody>
            <a:bodyPr anchorCtr="0" anchor="t" bIns="75550" lIns="75550" spcFirstLastPara="1" rIns="75550" wrap="square" tIns="75550">
              <a:noAutofit/>
            </a:bodyPr>
            <a:lstStyle/>
            <a:p>
              <a:pPr indent="0" lvl="0" marL="0" marR="0" rtl="0" algn="ctr">
                <a:lnSpc>
                  <a:spcPct val="100000"/>
                </a:lnSpc>
                <a:spcBef>
                  <a:spcPts val="0"/>
                </a:spcBef>
                <a:spcAft>
                  <a:spcPts val="0"/>
                </a:spcAft>
                <a:buNone/>
              </a:pPr>
              <a:r>
                <a:rPr lang="en" sz="681">
                  <a:latin typeface="Google Sans Medium"/>
                  <a:ea typeface="Google Sans Medium"/>
                  <a:cs typeface="Google Sans Medium"/>
                  <a:sym typeface="Google Sans Medium"/>
                </a:rPr>
                <a:t>UK</a:t>
              </a:r>
              <a:endParaRPr sz="681">
                <a:latin typeface="Google Sans Medium"/>
                <a:ea typeface="Google Sans Medium"/>
                <a:cs typeface="Google Sans Medium"/>
                <a:sym typeface="Google Sans Medium"/>
              </a:endParaRPr>
            </a:p>
          </p:txBody>
        </p:sp>
      </p:grpSp>
      <p:pic>
        <p:nvPicPr>
          <p:cNvPr id="357" name="Google Shape;357;p36" title="Screenshot 2025-09-25 10.10.46.png"/>
          <p:cNvPicPr preferRelativeResize="0"/>
          <p:nvPr/>
        </p:nvPicPr>
        <p:blipFill>
          <a:blip r:embed="rId8">
            <a:alphaModFix/>
          </a:blip>
          <a:stretch>
            <a:fillRect/>
          </a:stretch>
        </p:blipFill>
        <p:spPr>
          <a:xfrm>
            <a:off x="6749927" y="2612917"/>
            <a:ext cx="700372" cy="183375"/>
          </a:xfrm>
          <a:prstGeom prst="rect">
            <a:avLst/>
          </a:prstGeom>
          <a:noFill/>
          <a:ln>
            <a:noFill/>
          </a:ln>
        </p:spPr>
      </p:pic>
      <p:sp>
        <p:nvSpPr>
          <p:cNvPr id="358" name="Google Shape;358;p36"/>
          <p:cNvSpPr txBox="1"/>
          <p:nvPr/>
        </p:nvSpPr>
        <p:spPr>
          <a:xfrm>
            <a:off x="6703512" y="2401665"/>
            <a:ext cx="793200" cy="183300"/>
          </a:xfrm>
          <a:prstGeom prst="rect">
            <a:avLst/>
          </a:prstGeom>
          <a:noFill/>
          <a:ln>
            <a:noFill/>
          </a:ln>
        </p:spPr>
        <p:txBody>
          <a:bodyPr anchorCtr="0" anchor="t" bIns="75550" lIns="75550" spcFirstLastPara="1" rIns="75550" wrap="square" tIns="75550">
            <a:noAutofit/>
          </a:bodyPr>
          <a:lstStyle/>
          <a:p>
            <a:pPr indent="0" lvl="0" marL="0" marR="0" rtl="0" algn="ctr">
              <a:lnSpc>
                <a:spcPct val="100000"/>
              </a:lnSpc>
              <a:spcBef>
                <a:spcPts val="0"/>
              </a:spcBef>
              <a:spcAft>
                <a:spcPts val="0"/>
              </a:spcAft>
              <a:buNone/>
            </a:pPr>
            <a:r>
              <a:rPr lang="en" sz="681">
                <a:solidFill>
                  <a:schemeClr val="dk2"/>
                </a:solidFill>
                <a:latin typeface="Google Sans Medium"/>
                <a:ea typeface="Google Sans Medium"/>
                <a:cs typeface="Google Sans Medium"/>
                <a:sym typeface="Google Sans Medium"/>
              </a:rPr>
              <a:t>Armed Forces</a:t>
            </a:r>
            <a:endParaRPr sz="681">
              <a:solidFill>
                <a:schemeClr val="dk2"/>
              </a:solidFill>
              <a:latin typeface="Google Sans Medium"/>
              <a:ea typeface="Google Sans Medium"/>
              <a:cs typeface="Google Sans Medium"/>
              <a:sym typeface="Google Sans Medium"/>
            </a:endParaRPr>
          </a:p>
        </p:txBody>
      </p:sp>
      <p:pic>
        <p:nvPicPr>
          <p:cNvPr id="359" name="Google Shape;359;p36"/>
          <p:cNvPicPr preferRelativeResize="0"/>
          <p:nvPr/>
        </p:nvPicPr>
        <p:blipFill>
          <a:blip r:embed="rId9">
            <a:alphaModFix/>
          </a:blip>
          <a:stretch>
            <a:fillRect/>
          </a:stretch>
        </p:blipFill>
        <p:spPr>
          <a:xfrm>
            <a:off x="6767782" y="3186462"/>
            <a:ext cx="664668" cy="332886"/>
          </a:xfrm>
          <a:prstGeom prst="rect">
            <a:avLst/>
          </a:prstGeom>
          <a:noFill/>
          <a:ln>
            <a:noFill/>
          </a:ln>
        </p:spPr>
      </p:pic>
      <p:sp>
        <p:nvSpPr>
          <p:cNvPr id="360" name="Google Shape;360;p36"/>
          <p:cNvSpPr/>
          <p:nvPr/>
        </p:nvSpPr>
        <p:spPr>
          <a:xfrm>
            <a:off x="2307825" y="3738650"/>
            <a:ext cx="816300" cy="362700"/>
          </a:xfrm>
          <a:prstGeom prst="roundRect">
            <a:avLst>
              <a:gd fmla="val 8186" name="adj"/>
            </a:avLst>
          </a:prstGeom>
          <a:solidFill>
            <a:srgbClr val="FFFFFF"/>
          </a:solidFill>
          <a:ln cap="flat" cmpd="sng" w="2550">
            <a:solidFill>
              <a:srgbClr val="999999"/>
            </a:solidFill>
            <a:prstDash val="solid"/>
            <a:round/>
            <a:headEnd len="sm" w="sm" type="none"/>
            <a:tailEnd len="sm" w="sm" type="none"/>
          </a:ln>
        </p:spPr>
        <p:txBody>
          <a:bodyPr anchorCtr="0" anchor="ctr" bIns="24400" lIns="24400" spcFirstLastPara="1" rIns="24400" wrap="square" tIns="24400">
            <a:noAutofit/>
          </a:bodyPr>
          <a:lstStyle/>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p:txBody>
      </p:sp>
      <p:pic>
        <p:nvPicPr>
          <p:cNvPr id="361" name="Google Shape;361;p36" title="CNTXT.jpg"/>
          <p:cNvPicPr preferRelativeResize="0"/>
          <p:nvPr/>
        </p:nvPicPr>
        <p:blipFill rotWithShape="1">
          <a:blip r:embed="rId10">
            <a:alphaModFix/>
          </a:blip>
          <a:srcRect b="120" l="0" r="0" t="120"/>
          <a:stretch/>
        </p:blipFill>
        <p:spPr>
          <a:xfrm>
            <a:off x="2355665" y="3784693"/>
            <a:ext cx="720424" cy="246332"/>
          </a:xfrm>
          <a:prstGeom prst="rect">
            <a:avLst/>
          </a:prstGeom>
          <a:noFill/>
          <a:ln>
            <a:noFill/>
          </a:ln>
        </p:spPr>
      </p:pic>
      <p:sp>
        <p:nvSpPr>
          <p:cNvPr id="362" name="Google Shape;362;p36"/>
          <p:cNvSpPr txBox="1"/>
          <p:nvPr/>
        </p:nvSpPr>
        <p:spPr>
          <a:xfrm>
            <a:off x="2307822" y="3509073"/>
            <a:ext cx="816300" cy="165000"/>
          </a:xfrm>
          <a:prstGeom prst="rect">
            <a:avLst/>
          </a:prstGeom>
          <a:noFill/>
          <a:ln>
            <a:noFill/>
          </a:ln>
        </p:spPr>
        <p:txBody>
          <a:bodyPr anchorCtr="0" anchor="t" bIns="77725" lIns="77725" spcFirstLastPara="1" rIns="77725" wrap="square" tIns="77725">
            <a:noAutofit/>
          </a:bodyPr>
          <a:lstStyle/>
          <a:p>
            <a:pPr indent="0" lvl="0" marL="0" marR="0" rtl="0" algn="ctr">
              <a:lnSpc>
                <a:spcPct val="100000"/>
              </a:lnSpc>
              <a:spcBef>
                <a:spcPts val="0"/>
              </a:spcBef>
              <a:spcAft>
                <a:spcPts val="0"/>
              </a:spcAft>
              <a:buNone/>
            </a:pPr>
            <a:r>
              <a:rPr lang="en" sz="700">
                <a:latin typeface="Google Sans Medium"/>
                <a:ea typeface="Google Sans Medium"/>
                <a:cs typeface="Google Sans Medium"/>
                <a:sym typeface="Google Sans Medium"/>
              </a:rPr>
              <a:t>Saudi Arabia</a:t>
            </a:r>
            <a:endParaRPr sz="700">
              <a:latin typeface="Google Sans Medium"/>
              <a:ea typeface="Google Sans Medium"/>
              <a:cs typeface="Google Sans Medium"/>
              <a:sym typeface="Google Sans Medium"/>
            </a:endParaRPr>
          </a:p>
        </p:txBody>
      </p:sp>
      <p:sp>
        <p:nvSpPr>
          <p:cNvPr id="363" name="Google Shape;363;p36"/>
          <p:cNvSpPr txBox="1"/>
          <p:nvPr/>
        </p:nvSpPr>
        <p:spPr>
          <a:xfrm>
            <a:off x="2307900" y="2853575"/>
            <a:ext cx="816300" cy="229800"/>
          </a:xfrm>
          <a:prstGeom prst="rect">
            <a:avLst/>
          </a:prstGeom>
          <a:noFill/>
          <a:ln>
            <a:noFill/>
          </a:ln>
        </p:spPr>
        <p:txBody>
          <a:bodyPr anchorCtr="0" anchor="t" bIns="77725" lIns="77725" spcFirstLastPara="1" rIns="77725" wrap="square" tIns="77725">
            <a:noAutofit/>
          </a:bodyPr>
          <a:lstStyle/>
          <a:p>
            <a:pPr indent="0" lvl="0" marL="0" marR="0" rtl="0" algn="ctr">
              <a:lnSpc>
                <a:spcPct val="100000"/>
              </a:lnSpc>
              <a:spcBef>
                <a:spcPts val="0"/>
              </a:spcBef>
              <a:spcAft>
                <a:spcPts val="0"/>
              </a:spcAft>
              <a:buNone/>
            </a:pPr>
            <a:r>
              <a:rPr lang="en" sz="700">
                <a:latin typeface="Google Sans Medium"/>
                <a:ea typeface="Google Sans Medium"/>
                <a:cs typeface="Google Sans Medium"/>
                <a:sym typeface="Google Sans Medium"/>
              </a:rPr>
              <a:t>Spain</a:t>
            </a:r>
            <a:endParaRPr sz="700">
              <a:latin typeface="Google Sans Medium"/>
              <a:ea typeface="Google Sans Medium"/>
              <a:cs typeface="Google Sans Medium"/>
              <a:sym typeface="Google Sans Medium"/>
            </a:endParaRPr>
          </a:p>
        </p:txBody>
      </p:sp>
      <p:sp>
        <p:nvSpPr>
          <p:cNvPr id="364" name="Google Shape;364;p36"/>
          <p:cNvSpPr/>
          <p:nvPr/>
        </p:nvSpPr>
        <p:spPr>
          <a:xfrm>
            <a:off x="2307891" y="3084398"/>
            <a:ext cx="816300" cy="362700"/>
          </a:xfrm>
          <a:prstGeom prst="roundRect">
            <a:avLst>
              <a:gd fmla="val 8186" name="adj"/>
            </a:avLst>
          </a:prstGeom>
          <a:solidFill>
            <a:srgbClr val="FFFFFF"/>
          </a:solidFill>
          <a:ln cap="flat" cmpd="sng" w="2550">
            <a:solidFill>
              <a:srgbClr val="999999"/>
            </a:solidFill>
            <a:prstDash val="solid"/>
            <a:round/>
            <a:headEnd len="sm" w="sm" type="none"/>
            <a:tailEnd len="sm" w="sm" type="none"/>
          </a:ln>
        </p:spPr>
        <p:txBody>
          <a:bodyPr anchorCtr="0" anchor="ctr" bIns="24400" lIns="24400" spcFirstLastPara="1" rIns="24400" wrap="square" tIns="24400">
            <a:noAutofit/>
          </a:bodyPr>
          <a:lstStyle/>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p:txBody>
      </p:sp>
      <p:sp>
        <p:nvSpPr>
          <p:cNvPr id="365" name="Google Shape;365;p36"/>
          <p:cNvSpPr txBox="1"/>
          <p:nvPr/>
        </p:nvSpPr>
        <p:spPr>
          <a:xfrm>
            <a:off x="1367580" y="3512577"/>
            <a:ext cx="816300" cy="165000"/>
          </a:xfrm>
          <a:prstGeom prst="rect">
            <a:avLst/>
          </a:prstGeom>
          <a:noFill/>
          <a:ln>
            <a:noFill/>
          </a:ln>
        </p:spPr>
        <p:txBody>
          <a:bodyPr anchorCtr="0" anchor="t" bIns="77725" lIns="77725" spcFirstLastPara="1" rIns="77725" wrap="square" tIns="77725">
            <a:noAutofit/>
          </a:bodyPr>
          <a:lstStyle/>
          <a:p>
            <a:pPr indent="0" lvl="0" marL="0" marR="0" rtl="0" algn="ctr">
              <a:lnSpc>
                <a:spcPct val="100000"/>
              </a:lnSpc>
              <a:spcBef>
                <a:spcPts val="0"/>
              </a:spcBef>
              <a:spcAft>
                <a:spcPts val="0"/>
              </a:spcAft>
              <a:buNone/>
            </a:pPr>
            <a:r>
              <a:rPr lang="en" sz="700">
                <a:latin typeface="Google Sans Medium"/>
                <a:ea typeface="Google Sans Medium"/>
                <a:cs typeface="Google Sans Medium"/>
                <a:sym typeface="Google Sans Medium"/>
              </a:rPr>
              <a:t>Italy</a:t>
            </a:r>
            <a:endParaRPr sz="700">
              <a:latin typeface="Google Sans Medium"/>
              <a:ea typeface="Google Sans Medium"/>
              <a:cs typeface="Google Sans Medium"/>
              <a:sym typeface="Google Sans Medium"/>
            </a:endParaRPr>
          </a:p>
        </p:txBody>
      </p:sp>
      <p:sp>
        <p:nvSpPr>
          <p:cNvPr id="366" name="Google Shape;366;p36"/>
          <p:cNvSpPr/>
          <p:nvPr/>
        </p:nvSpPr>
        <p:spPr>
          <a:xfrm>
            <a:off x="1373564" y="3740806"/>
            <a:ext cx="816300" cy="362700"/>
          </a:xfrm>
          <a:prstGeom prst="roundRect">
            <a:avLst>
              <a:gd fmla="val 8186" name="adj"/>
            </a:avLst>
          </a:prstGeom>
          <a:solidFill>
            <a:srgbClr val="FFFFFF"/>
          </a:solidFill>
          <a:ln cap="flat" cmpd="sng" w="2550">
            <a:solidFill>
              <a:srgbClr val="999999"/>
            </a:solidFill>
            <a:prstDash val="solid"/>
            <a:round/>
            <a:headEnd len="sm" w="sm" type="none"/>
            <a:tailEnd len="sm" w="sm" type="none"/>
          </a:ln>
        </p:spPr>
        <p:txBody>
          <a:bodyPr anchorCtr="0" anchor="ctr" bIns="24400" lIns="24400" spcFirstLastPara="1" rIns="24400" wrap="square" tIns="24400">
            <a:noAutofit/>
          </a:bodyPr>
          <a:lstStyle/>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p:txBody>
      </p:sp>
      <p:pic>
        <p:nvPicPr>
          <p:cNvPr id="367" name="Google Shape;367;p36" title="TIM.jpg"/>
          <p:cNvPicPr preferRelativeResize="0"/>
          <p:nvPr/>
        </p:nvPicPr>
        <p:blipFill rotWithShape="1">
          <a:blip r:embed="rId11">
            <a:alphaModFix/>
          </a:blip>
          <a:srcRect b="-1576" l="0" r="0" t="1816"/>
          <a:stretch/>
        </p:blipFill>
        <p:spPr>
          <a:xfrm>
            <a:off x="1499762" y="3817275"/>
            <a:ext cx="551929" cy="226000"/>
          </a:xfrm>
          <a:prstGeom prst="rect">
            <a:avLst/>
          </a:prstGeom>
          <a:noFill/>
          <a:ln>
            <a:noFill/>
          </a:ln>
        </p:spPr>
      </p:pic>
      <p:grpSp>
        <p:nvGrpSpPr>
          <p:cNvPr id="368" name="Google Shape;368;p36"/>
          <p:cNvGrpSpPr/>
          <p:nvPr/>
        </p:nvGrpSpPr>
        <p:grpSpPr>
          <a:xfrm>
            <a:off x="1367624" y="3086110"/>
            <a:ext cx="816192" cy="362838"/>
            <a:chOff x="6868013" y="3312404"/>
            <a:chExt cx="960000" cy="512700"/>
          </a:xfrm>
        </p:grpSpPr>
        <p:sp>
          <p:nvSpPr>
            <p:cNvPr id="369" name="Google Shape;369;p36"/>
            <p:cNvSpPr/>
            <p:nvPr/>
          </p:nvSpPr>
          <p:spPr>
            <a:xfrm>
              <a:off x="6868013" y="3312404"/>
              <a:ext cx="960000" cy="512700"/>
            </a:xfrm>
            <a:prstGeom prst="roundRect">
              <a:avLst>
                <a:gd fmla="val 8186" name="adj"/>
              </a:avLst>
            </a:prstGeom>
            <a:solidFill>
              <a:srgbClr val="FFFFFF"/>
            </a:solidFill>
            <a:ln cap="flat" cmpd="sng" w="2550">
              <a:solidFill>
                <a:srgbClr val="999999"/>
              </a:solidFill>
              <a:prstDash val="solid"/>
              <a:round/>
              <a:headEnd len="sm" w="sm" type="none"/>
              <a:tailEnd len="sm" w="sm" type="none"/>
            </a:ln>
          </p:spPr>
          <p:txBody>
            <a:bodyPr anchorCtr="0" anchor="ctr" bIns="24400" lIns="24400" spcFirstLastPara="1" rIns="24400" wrap="square" tIns="24400">
              <a:noAutofit/>
            </a:bodyPr>
            <a:lstStyle/>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p:txBody>
        </p:sp>
        <p:pic>
          <p:nvPicPr>
            <p:cNvPr id="370" name="Google Shape;370;p36" title="S3NS.jpg"/>
            <p:cNvPicPr preferRelativeResize="0"/>
            <p:nvPr/>
          </p:nvPicPr>
          <p:blipFill rotWithShape="1">
            <a:blip r:embed="rId12">
              <a:alphaModFix/>
            </a:blip>
            <a:srcRect b="120" l="0" r="0" t="120"/>
            <a:stretch/>
          </p:blipFill>
          <p:spPr>
            <a:xfrm>
              <a:off x="6951127" y="3388003"/>
              <a:ext cx="804163" cy="361475"/>
            </a:xfrm>
            <a:prstGeom prst="rect">
              <a:avLst/>
            </a:prstGeom>
            <a:noFill/>
            <a:ln>
              <a:noFill/>
            </a:ln>
          </p:spPr>
        </p:pic>
      </p:grpSp>
      <p:sp>
        <p:nvSpPr>
          <p:cNvPr id="371" name="Google Shape;371;p36"/>
          <p:cNvSpPr/>
          <p:nvPr/>
        </p:nvSpPr>
        <p:spPr>
          <a:xfrm>
            <a:off x="1374944" y="2464742"/>
            <a:ext cx="816300" cy="362700"/>
          </a:xfrm>
          <a:prstGeom prst="roundRect">
            <a:avLst>
              <a:gd fmla="val 8186" name="adj"/>
            </a:avLst>
          </a:prstGeom>
          <a:solidFill>
            <a:srgbClr val="FFFFFF"/>
          </a:solidFill>
          <a:ln cap="flat" cmpd="sng" w="2550">
            <a:solidFill>
              <a:srgbClr val="999999"/>
            </a:solidFill>
            <a:prstDash val="solid"/>
            <a:round/>
            <a:headEnd len="sm" w="sm" type="none"/>
            <a:tailEnd len="sm" w="sm" type="none"/>
          </a:ln>
        </p:spPr>
        <p:txBody>
          <a:bodyPr anchorCtr="0" anchor="ctr" bIns="24400" lIns="24400" spcFirstLastPara="1" rIns="24400" wrap="square" tIns="24400">
            <a:noAutofit/>
          </a:bodyPr>
          <a:lstStyle/>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p:txBody>
      </p:sp>
      <p:sp>
        <p:nvSpPr>
          <p:cNvPr id="372" name="Google Shape;372;p36"/>
          <p:cNvSpPr txBox="1"/>
          <p:nvPr/>
        </p:nvSpPr>
        <p:spPr>
          <a:xfrm>
            <a:off x="1829975" y="2212103"/>
            <a:ext cx="816300" cy="251700"/>
          </a:xfrm>
          <a:prstGeom prst="rect">
            <a:avLst/>
          </a:prstGeom>
          <a:noFill/>
          <a:ln>
            <a:noFill/>
          </a:ln>
        </p:spPr>
        <p:txBody>
          <a:bodyPr anchorCtr="0" anchor="t" bIns="77725" lIns="77725" spcFirstLastPara="1" rIns="77725" wrap="square" tIns="77725">
            <a:noAutofit/>
          </a:bodyPr>
          <a:lstStyle/>
          <a:p>
            <a:pPr indent="0" lvl="0" marL="0" marR="0" rtl="0" algn="ctr">
              <a:lnSpc>
                <a:spcPct val="100000"/>
              </a:lnSpc>
              <a:spcBef>
                <a:spcPts val="0"/>
              </a:spcBef>
              <a:spcAft>
                <a:spcPts val="0"/>
              </a:spcAft>
              <a:buNone/>
            </a:pPr>
            <a:r>
              <a:rPr lang="en" sz="700">
                <a:latin typeface="Google Sans Medium"/>
                <a:ea typeface="Google Sans Medium"/>
                <a:cs typeface="Google Sans Medium"/>
                <a:sym typeface="Google Sans Medium"/>
              </a:rPr>
              <a:t>Germany</a:t>
            </a:r>
            <a:endParaRPr sz="700">
              <a:latin typeface="Google Sans Medium"/>
              <a:ea typeface="Google Sans Medium"/>
              <a:cs typeface="Google Sans Medium"/>
              <a:sym typeface="Google Sans Medium"/>
            </a:endParaRPr>
          </a:p>
        </p:txBody>
      </p:sp>
      <p:sp>
        <p:nvSpPr>
          <p:cNvPr id="373" name="Google Shape;373;p36"/>
          <p:cNvSpPr/>
          <p:nvPr/>
        </p:nvSpPr>
        <p:spPr>
          <a:xfrm>
            <a:off x="2275694" y="2464742"/>
            <a:ext cx="816300" cy="362700"/>
          </a:xfrm>
          <a:prstGeom prst="roundRect">
            <a:avLst>
              <a:gd fmla="val 8186" name="adj"/>
            </a:avLst>
          </a:prstGeom>
          <a:solidFill>
            <a:srgbClr val="FFFFFF"/>
          </a:solidFill>
          <a:ln cap="flat" cmpd="sng" w="2550">
            <a:solidFill>
              <a:srgbClr val="999999"/>
            </a:solidFill>
            <a:prstDash val="solid"/>
            <a:round/>
            <a:headEnd len="sm" w="sm" type="none"/>
            <a:tailEnd len="sm" w="sm" type="none"/>
          </a:ln>
        </p:spPr>
        <p:txBody>
          <a:bodyPr anchorCtr="0" anchor="ctr" bIns="24400" lIns="24400" spcFirstLastPara="1" rIns="24400" wrap="square" tIns="24400">
            <a:noAutofit/>
          </a:bodyPr>
          <a:lstStyle/>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p:txBody>
      </p:sp>
      <p:pic>
        <p:nvPicPr>
          <p:cNvPr id="374" name="Google Shape;374;p36" title="STACKIT_Logo_RGB_Regular_Navyblue-MZ_ohne_Schutzraum.png"/>
          <p:cNvPicPr preferRelativeResize="0"/>
          <p:nvPr/>
        </p:nvPicPr>
        <p:blipFill rotWithShape="1">
          <a:blip r:embed="rId13">
            <a:alphaModFix/>
          </a:blip>
          <a:srcRect b="0" l="0" r="0" t="0"/>
          <a:stretch/>
        </p:blipFill>
        <p:spPr>
          <a:xfrm>
            <a:off x="2362175" y="2566301"/>
            <a:ext cx="653450" cy="156975"/>
          </a:xfrm>
          <a:prstGeom prst="rect">
            <a:avLst/>
          </a:prstGeom>
          <a:noFill/>
          <a:ln>
            <a:noFill/>
          </a:ln>
        </p:spPr>
      </p:pic>
      <p:pic>
        <p:nvPicPr>
          <p:cNvPr id="375" name="Google Shape;375;p36"/>
          <p:cNvPicPr preferRelativeResize="0"/>
          <p:nvPr/>
        </p:nvPicPr>
        <p:blipFill rotWithShape="1">
          <a:blip r:embed="rId14">
            <a:alphaModFix/>
          </a:blip>
          <a:srcRect b="0" l="0" r="0" t="0"/>
          <a:stretch/>
        </p:blipFill>
        <p:spPr>
          <a:xfrm>
            <a:off x="2603038" y="3152128"/>
            <a:ext cx="226001" cy="226001"/>
          </a:xfrm>
          <a:prstGeom prst="rect">
            <a:avLst/>
          </a:prstGeom>
          <a:noFill/>
          <a:ln>
            <a:noFill/>
          </a:ln>
        </p:spPr>
      </p:pic>
      <p:pic>
        <p:nvPicPr>
          <p:cNvPr id="376" name="Google Shape;376;p36"/>
          <p:cNvPicPr preferRelativeResize="0"/>
          <p:nvPr/>
        </p:nvPicPr>
        <p:blipFill>
          <a:blip r:embed="rId15">
            <a:alphaModFix/>
          </a:blip>
          <a:stretch>
            <a:fillRect/>
          </a:stretch>
        </p:blipFill>
        <p:spPr>
          <a:xfrm>
            <a:off x="1515546" y="2597845"/>
            <a:ext cx="552141" cy="113225"/>
          </a:xfrm>
          <a:prstGeom prst="rect">
            <a:avLst/>
          </a:prstGeom>
          <a:noFill/>
          <a:ln>
            <a:noFill/>
          </a:ln>
        </p:spPr>
      </p:pic>
      <p:sp>
        <p:nvSpPr>
          <p:cNvPr id="377" name="Google Shape;377;p36"/>
          <p:cNvSpPr txBox="1"/>
          <p:nvPr/>
        </p:nvSpPr>
        <p:spPr>
          <a:xfrm>
            <a:off x="1370400" y="2853575"/>
            <a:ext cx="816300" cy="229800"/>
          </a:xfrm>
          <a:prstGeom prst="rect">
            <a:avLst/>
          </a:prstGeom>
          <a:noFill/>
          <a:ln>
            <a:noFill/>
          </a:ln>
        </p:spPr>
        <p:txBody>
          <a:bodyPr anchorCtr="0" anchor="t" bIns="77725" lIns="77725" spcFirstLastPara="1" rIns="77725" wrap="square" tIns="77725">
            <a:noAutofit/>
          </a:bodyPr>
          <a:lstStyle/>
          <a:p>
            <a:pPr indent="0" lvl="0" marL="0" marR="0" rtl="0" algn="ctr">
              <a:lnSpc>
                <a:spcPct val="100000"/>
              </a:lnSpc>
              <a:spcBef>
                <a:spcPts val="0"/>
              </a:spcBef>
              <a:spcAft>
                <a:spcPts val="0"/>
              </a:spcAft>
              <a:buNone/>
            </a:pPr>
            <a:r>
              <a:rPr lang="en" sz="700">
                <a:latin typeface="Google Sans Medium"/>
                <a:ea typeface="Google Sans Medium"/>
                <a:cs typeface="Google Sans Medium"/>
                <a:sym typeface="Google Sans Medium"/>
              </a:rPr>
              <a:t>France</a:t>
            </a:r>
            <a:endParaRPr sz="700">
              <a:latin typeface="Google Sans Medium"/>
              <a:ea typeface="Google Sans Medium"/>
              <a:cs typeface="Google Sans Medium"/>
              <a:sym typeface="Google Sans Medium"/>
            </a:endParaRPr>
          </a:p>
        </p:txBody>
      </p:sp>
      <p:grpSp>
        <p:nvGrpSpPr>
          <p:cNvPr id="378" name="Google Shape;378;p36"/>
          <p:cNvGrpSpPr/>
          <p:nvPr/>
        </p:nvGrpSpPr>
        <p:grpSpPr>
          <a:xfrm>
            <a:off x="4680761" y="2463372"/>
            <a:ext cx="816192" cy="362838"/>
            <a:chOff x="6868013" y="3312404"/>
            <a:chExt cx="960000" cy="512700"/>
          </a:xfrm>
        </p:grpSpPr>
        <p:sp>
          <p:nvSpPr>
            <p:cNvPr id="379" name="Google Shape;379;p36"/>
            <p:cNvSpPr/>
            <p:nvPr/>
          </p:nvSpPr>
          <p:spPr>
            <a:xfrm>
              <a:off x="6868013" y="3312404"/>
              <a:ext cx="960000" cy="512700"/>
            </a:xfrm>
            <a:prstGeom prst="roundRect">
              <a:avLst>
                <a:gd fmla="val 8186" name="adj"/>
              </a:avLst>
            </a:prstGeom>
            <a:solidFill>
              <a:srgbClr val="FFFFFF"/>
            </a:solidFill>
            <a:ln cap="flat" cmpd="sng" w="2550">
              <a:solidFill>
                <a:srgbClr val="999999"/>
              </a:solidFill>
              <a:prstDash val="solid"/>
              <a:round/>
              <a:headEnd len="sm" w="sm" type="none"/>
              <a:tailEnd len="sm" w="sm" type="none"/>
            </a:ln>
          </p:spPr>
          <p:txBody>
            <a:bodyPr anchorCtr="0" anchor="ctr" bIns="24400" lIns="24400" spcFirstLastPara="1" rIns="24400" wrap="square" tIns="24400">
              <a:noAutofit/>
            </a:bodyPr>
            <a:lstStyle/>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300"/>
                <a:buFont typeface="Arial"/>
                <a:buNone/>
              </a:pPr>
              <a:r>
                <a:t/>
              </a:r>
              <a:endParaRPr sz="500">
                <a:solidFill>
                  <a:srgbClr val="434343"/>
                </a:solidFill>
                <a:latin typeface="Google Sans"/>
                <a:ea typeface="Google Sans"/>
                <a:cs typeface="Google Sans"/>
                <a:sym typeface="Google Sans"/>
              </a:endParaRPr>
            </a:p>
          </p:txBody>
        </p:sp>
        <p:pic>
          <p:nvPicPr>
            <p:cNvPr id="380" name="Google Shape;380;p36" title="S3NS.jpg"/>
            <p:cNvPicPr preferRelativeResize="0"/>
            <p:nvPr/>
          </p:nvPicPr>
          <p:blipFill rotWithShape="1">
            <a:blip r:embed="rId12">
              <a:alphaModFix/>
            </a:blip>
            <a:srcRect b="120" l="0" r="0" t="120"/>
            <a:stretch/>
          </p:blipFill>
          <p:spPr>
            <a:xfrm>
              <a:off x="6951127" y="3388003"/>
              <a:ext cx="804163" cy="361475"/>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F1F"/>
        </a:solidFill>
      </p:bgPr>
    </p:bg>
    <p:spTree>
      <p:nvGrpSpPr>
        <p:cNvPr id="73" name="Shape 73"/>
        <p:cNvGrpSpPr/>
        <p:nvPr/>
      </p:nvGrpSpPr>
      <p:grpSpPr>
        <a:xfrm>
          <a:off x="0" y="0"/>
          <a:ext cx="0" cy="0"/>
          <a:chOff x="0" y="0"/>
          <a:chExt cx="0" cy="0"/>
        </a:xfrm>
      </p:grpSpPr>
      <p:sp>
        <p:nvSpPr>
          <p:cNvPr id="74" name="Google Shape;74;p21"/>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5" name="Google Shape;75;p21"/>
          <p:cNvSpPr txBox="1"/>
          <p:nvPr/>
        </p:nvSpPr>
        <p:spPr>
          <a:xfrm>
            <a:off x="4906075" y="673100"/>
            <a:ext cx="26520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76" name="Google Shape;76;p21" title="General_16x9_15_NO BG.png"/>
          <p:cNvPicPr preferRelativeResize="0"/>
          <p:nvPr/>
        </p:nvPicPr>
        <p:blipFill rotWithShape="1">
          <a:blip r:embed="rId3">
            <a:alphaModFix/>
          </a:blip>
          <a:srcRect b="37851" l="23465" r="37922" t="10163"/>
          <a:stretch/>
        </p:blipFill>
        <p:spPr>
          <a:xfrm>
            <a:off x="3241850" y="673100"/>
            <a:ext cx="5902152" cy="4470399"/>
          </a:xfrm>
          <a:prstGeom prst="rect">
            <a:avLst/>
          </a:prstGeom>
          <a:noFill/>
          <a:ln>
            <a:noFill/>
          </a:ln>
        </p:spPr>
      </p:pic>
      <p:sp>
        <p:nvSpPr>
          <p:cNvPr id="77" name="Google Shape;77;p21"/>
          <p:cNvSpPr/>
          <p:nvPr/>
        </p:nvSpPr>
        <p:spPr>
          <a:xfrm>
            <a:off x="1313025" y="3386238"/>
            <a:ext cx="2515800" cy="381000"/>
          </a:xfrm>
          <a:prstGeom prst="rect">
            <a:avLst/>
          </a:prstGeom>
          <a:noFill/>
          <a:ln>
            <a:noFill/>
          </a:ln>
        </p:spPr>
        <p:txBody>
          <a:bodyPr anchorCtr="0" anchor="b" bIns="19050" lIns="19050" spcFirstLastPara="1" rIns="19050" wrap="square" tIns="19050">
            <a:noAutofit/>
          </a:bodyPr>
          <a:lstStyle/>
          <a:p>
            <a:pPr indent="0" lvl="0" marL="0" rtl="0" algn="ctr">
              <a:lnSpc>
                <a:spcPct val="100000"/>
              </a:lnSpc>
              <a:spcBef>
                <a:spcPts val="200"/>
              </a:spcBef>
              <a:spcAft>
                <a:spcPts val="0"/>
              </a:spcAft>
              <a:buNone/>
            </a:pPr>
            <a:r>
              <a:rPr b="1" lang="en" sz="2034">
                <a:solidFill>
                  <a:srgbClr val="519BF7"/>
                </a:solidFill>
                <a:latin typeface="Google Sans"/>
                <a:ea typeface="Google Sans"/>
                <a:cs typeface="Google Sans"/>
                <a:sym typeface="Google Sans"/>
              </a:rPr>
              <a:t>Kurt Rommens</a:t>
            </a:r>
            <a:endParaRPr b="1" sz="2034">
              <a:solidFill>
                <a:srgbClr val="519BF7"/>
              </a:solidFill>
              <a:latin typeface="Google Sans"/>
              <a:ea typeface="Google Sans"/>
              <a:cs typeface="Google Sans"/>
              <a:sym typeface="Google Sans"/>
            </a:endParaRPr>
          </a:p>
        </p:txBody>
      </p:sp>
      <p:pic>
        <p:nvPicPr>
          <p:cNvPr id="78" name="Google Shape;78;p21" title="IMG_7431.JPG"/>
          <p:cNvPicPr preferRelativeResize="0"/>
          <p:nvPr/>
        </p:nvPicPr>
        <p:blipFill rotWithShape="1">
          <a:blip r:embed="rId4">
            <a:alphaModFix/>
          </a:blip>
          <a:srcRect b="8926" l="1494" r="1504" t="10592"/>
          <a:stretch/>
        </p:blipFill>
        <p:spPr>
          <a:xfrm>
            <a:off x="1313050" y="760663"/>
            <a:ext cx="2515800" cy="2515800"/>
          </a:xfrm>
          <a:prstGeom prst="ellipse">
            <a:avLst/>
          </a:prstGeom>
          <a:noFill/>
          <a:ln>
            <a:noFill/>
          </a:ln>
        </p:spPr>
      </p:pic>
      <p:sp>
        <p:nvSpPr>
          <p:cNvPr id="79" name="Google Shape;79;p21"/>
          <p:cNvSpPr txBox="1"/>
          <p:nvPr/>
        </p:nvSpPr>
        <p:spPr>
          <a:xfrm>
            <a:off x="1070950" y="3767238"/>
            <a:ext cx="3000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Google Sans"/>
                <a:ea typeface="Google Sans"/>
                <a:cs typeface="Google Sans"/>
                <a:sym typeface="Google Sans"/>
              </a:rPr>
              <a:t>Head of Public Sector Benelux </a:t>
            </a:r>
            <a:br>
              <a:rPr lang="en">
                <a:solidFill>
                  <a:srgbClr val="FFFFFF"/>
                </a:solidFill>
                <a:latin typeface="Google Sans"/>
                <a:ea typeface="Google Sans"/>
                <a:cs typeface="Google Sans"/>
                <a:sym typeface="Google Sans"/>
              </a:rPr>
            </a:br>
            <a:r>
              <a:rPr lang="en">
                <a:solidFill>
                  <a:srgbClr val="FFFFFF"/>
                </a:solidFill>
                <a:latin typeface="Google Sans"/>
                <a:ea typeface="Google Sans"/>
                <a:cs typeface="Google Sans"/>
                <a:sym typeface="Google Sans"/>
              </a:rPr>
              <a:t>Google Cloud </a:t>
            </a:r>
            <a:endParaRPr>
              <a:solidFill>
                <a:srgbClr val="FFFFFF"/>
              </a:solidFill>
              <a:latin typeface="Google Sans"/>
              <a:ea typeface="Google Sans"/>
              <a:cs typeface="Google Sans"/>
              <a:sym typeface="Googl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pic>
        <p:nvPicPr>
          <p:cNvPr id="84" name="Google Shape;84;p22" title="noTEXT.gif"/>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85" name="Google Shape;85;p22"/>
          <p:cNvSpPr txBox="1"/>
          <p:nvPr/>
        </p:nvSpPr>
        <p:spPr>
          <a:xfrm>
            <a:off x="2875650" y="2078679"/>
            <a:ext cx="3392700" cy="1095000"/>
          </a:xfrm>
          <a:prstGeom prst="rect">
            <a:avLst/>
          </a:prstGeom>
          <a:noFill/>
          <a:ln>
            <a:noFill/>
          </a:ln>
        </p:spPr>
        <p:txBody>
          <a:bodyPr anchorCtr="0" anchor="t" bIns="84550" lIns="84550" spcFirstLastPara="1" rIns="84550" wrap="square" tIns="84550">
            <a:noAutofit/>
          </a:bodyPr>
          <a:lstStyle/>
          <a:p>
            <a:pPr indent="0" lvl="0" marL="0" rtl="0" algn="ctr">
              <a:lnSpc>
                <a:spcPct val="80000"/>
              </a:lnSpc>
              <a:spcBef>
                <a:spcPts val="0"/>
              </a:spcBef>
              <a:spcAft>
                <a:spcPts val="0"/>
              </a:spcAft>
              <a:buNone/>
            </a:pPr>
            <a:r>
              <a:rPr lang="en" sz="2000">
                <a:solidFill>
                  <a:srgbClr val="1F1F1F"/>
                </a:solidFill>
                <a:latin typeface="Google Sans Medium"/>
                <a:ea typeface="Google Sans Medium"/>
                <a:cs typeface="Google Sans Medium"/>
                <a:sym typeface="Google Sans Medium"/>
              </a:rPr>
              <a:t>We’ve been making the impossible </a:t>
            </a:r>
            <a:r>
              <a:rPr lang="en" sz="2000">
                <a:solidFill>
                  <a:schemeClr val="accent1"/>
                </a:solidFill>
                <a:latin typeface="Google Sans Medium"/>
                <a:ea typeface="Google Sans Medium"/>
                <a:cs typeface="Google Sans Medium"/>
                <a:sym typeface="Google Sans Medium"/>
              </a:rPr>
              <a:t>achievable</a:t>
            </a:r>
            <a:r>
              <a:rPr lang="en" sz="2000">
                <a:solidFill>
                  <a:srgbClr val="1F1F1F"/>
                </a:solidFill>
                <a:latin typeface="Google Sans Medium"/>
                <a:ea typeface="Google Sans Medium"/>
                <a:cs typeface="Google Sans Medium"/>
                <a:sym typeface="Google Sans Medium"/>
              </a:rPr>
              <a:t> for more than two decades</a:t>
            </a:r>
            <a:r>
              <a:rPr lang="en" sz="2000">
                <a:solidFill>
                  <a:srgbClr val="1F1F1F"/>
                </a:solidFill>
                <a:latin typeface="Google Sans Medium"/>
                <a:ea typeface="Google Sans Medium"/>
                <a:cs typeface="Google Sans Medium"/>
                <a:sym typeface="Google Sans Medium"/>
              </a:rPr>
              <a:t>.</a:t>
            </a:r>
            <a:endParaRPr sz="2000">
              <a:solidFill>
                <a:schemeClr val="accent1"/>
              </a:solidFill>
              <a:latin typeface="Google Sans Medium"/>
              <a:ea typeface="Google Sans Medium"/>
              <a:cs typeface="Google Sans Medium"/>
              <a:sym typeface="Google Sans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85">
                                            <p:txEl>
                                              <p:pRg end="0" st="0"/>
                                            </p:txEl>
                                          </p:spTgt>
                                        </p:tgtEl>
                                        <p:attrNameLst>
                                          <p:attrName>style.visibility</p:attrName>
                                        </p:attrNameLst>
                                      </p:cBhvr>
                                      <p:to>
                                        <p:strVal val="visible"/>
                                      </p:to>
                                    </p:set>
                                    <p:animEffect filter="fade" transition="in">
                                      <p:cBhvr>
                                        <p:cTn dur="1000"/>
                                        <p:tgtEl>
                                          <p:spTgt spid="8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9" name="Shape 89"/>
        <p:cNvGrpSpPr/>
        <p:nvPr/>
      </p:nvGrpSpPr>
      <p:grpSpPr>
        <a:xfrm>
          <a:off x="0" y="0"/>
          <a:ext cx="0" cy="0"/>
          <a:chOff x="0" y="0"/>
          <a:chExt cx="0" cy="0"/>
        </a:xfrm>
      </p:grpSpPr>
      <p:sp>
        <p:nvSpPr>
          <p:cNvPr id="90" name="Google Shape;90;p23"/>
          <p:cNvSpPr/>
          <p:nvPr/>
        </p:nvSpPr>
        <p:spPr>
          <a:xfrm>
            <a:off x="5806200" y="0"/>
            <a:ext cx="3337800" cy="5143500"/>
          </a:xfrm>
          <a:prstGeom prst="rect">
            <a:avLst/>
          </a:prstGeom>
          <a:solidFill>
            <a:srgbClr val="F9FBF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oogle Sans"/>
              <a:ea typeface="Google Sans"/>
              <a:cs typeface="Google Sans"/>
              <a:sym typeface="Google Sans"/>
            </a:endParaRPr>
          </a:p>
        </p:txBody>
      </p:sp>
      <p:sp>
        <p:nvSpPr>
          <p:cNvPr id="91" name="Google Shape;91;p23"/>
          <p:cNvSpPr/>
          <p:nvPr/>
        </p:nvSpPr>
        <p:spPr>
          <a:xfrm>
            <a:off x="7542885" y="1267538"/>
            <a:ext cx="1292400" cy="580800"/>
          </a:xfrm>
          <a:prstGeom prst="roundRect">
            <a:avLst>
              <a:gd fmla="val 16667" name="adj"/>
            </a:avLst>
          </a:pr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EFEFE"/>
                </a:solidFill>
                <a:latin typeface="Google Sans"/>
                <a:ea typeface="Google Sans"/>
                <a:cs typeface="Google Sans"/>
                <a:sym typeface="Google Sans"/>
              </a:rPr>
              <a:t>Invested</a:t>
            </a:r>
            <a:endParaRPr sz="1200">
              <a:solidFill>
                <a:srgbClr val="FEFEFE"/>
              </a:solidFill>
              <a:latin typeface="Google Sans"/>
              <a:ea typeface="Google Sans"/>
              <a:cs typeface="Google Sans"/>
              <a:sym typeface="Google Sans"/>
            </a:endParaRPr>
          </a:p>
          <a:p>
            <a:pPr indent="0" lvl="0" marL="0" rtl="0" algn="l">
              <a:spcBef>
                <a:spcPts val="0"/>
              </a:spcBef>
              <a:spcAft>
                <a:spcPts val="0"/>
              </a:spcAft>
              <a:buNone/>
            </a:pPr>
            <a:r>
              <a:rPr lang="en">
                <a:solidFill>
                  <a:srgbClr val="FEFEFE"/>
                </a:solidFill>
                <a:latin typeface="Google Sans SemiBold"/>
                <a:ea typeface="Google Sans SemiBold"/>
                <a:cs typeface="Google Sans SemiBold"/>
                <a:sym typeface="Google Sans SemiBold"/>
              </a:rPr>
              <a:t>€11 Billion</a:t>
            </a:r>
            <a:endParaRPr/>
          </a:p>
        </p:txBody>
      </p:sp>
      <p:sp>
        <p:nvSpPr>
          <p:cNvPr id="92" name="Google Shape;92;p23"/>
          <p:cNvSpPr/>
          <p:nvPr/>
        </p:nvSpPr>
        <p:spPr>
          <a:xfrm>
            <a:off x="7541091" y="1917225"/>
            <a:ext cx="1292400" cy="580800"/>
          </a:xfrm>
          <a:prstGeom prst="roundRect">
            <a:avLst>
              <a:gd fmla="val 16667" name="adj"/>
            </a:avLst>
          </a:pr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EFEFE"/>
                </a:solidFill>
                <a:latin typeface="Google Sans"/>
                <a:ea typeface="Google Sans"/>
                <a:cs typeface="Google Sans"/>
                <a:sym typeface="Google Sans"/>
              </a:rPr>
              <a:t>Employees</a:t>
            </a:r>
            <a:endParaRPr sz="1200">
              <a:solidFill>
                <a:srgbClr val="FEFEFE"/>
              </a:solidFill>
              <a:latin typeface="Google Sans"/>
              <a:ea typeface="Google Sans"/>
              <a:cs typeface="Google Sans"/>
              <a:sym typeface="Google Sans"/>
            </a:endParaRPr>
          </a:p>
          <a:p>
            <a:pPr indent="0" lvl="0" marL="0" rtl="0" algn="l">
              <a:spcBef>
                <a:spcPts val="0"/>
              </a:spcBef>
              <a:spcAft>
                <a:spcPts val="0"/>
              </a:spcAft>
              <a:buNone/>
            </a:pPr>
            <a:r>
              <a:rPr lang="en">
                <a:solidFill>
                  <a:srgbClr val="FEFEFE"/>
                </a:solidFill>
                <a:latin typeface="Google Sans SemiBold"/>
                <a:ea typeface="Google Sans SemiBold"/>
                <a:cs typeface="Google Sans SemiBold"/>
                <a:sym typeface="Google Sans SemiBold"/>
              </a:rPr>
              <a:t>+900 </a:t>
            </a:r>
            <a:r>
              <a:rPr lang="en" sz="1000">
                <a:solidFill>
                  <a:srgbClr val="FEFEFE"/>
                </a:solidFill>
                <a:latin typeface="Google Sans SemiBold"/>
                <a:ea typeface="Google Sans SemiBold"/>
                <a:cs typeface="Google Sans SemiBold"/>
                <a:sym typeface="Google Sans SemiBold"/>
              </a:rPr>
              <a:t>ppl</a:t>
            </a:r>
            <a:endParaRPr/>
          </a:p>
        </p:txBody>
      </p:sp>
      <p:sp>
        <p:nvSpPr>
          <p:cNvPr id="93" name="Google Shape;93;p23"/>
          <p:cNvSpPr/>
          <p:nvPr/>
        </p:nvSpPr>
        <p:spPr>
          <a:xfrm>
            <a:off x="7551206" y="2582432"/>
            <a:ext cx="1292400" cy="580800"/>
          </a:xfrm>
          <a:prstGeom prst="roundRect">
            <a:avLst>
              <a:gd fmla="val 16667" name="adj"/>
            </a:avLst>
          </a:pr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EFEFE"/>
                </a:solidFill>
                <a:latin typeface="Google Sans"/>
                <a:ea typeface="Google Sans"/>
                <a:cs typeface="Google Sans"/>
                <a:sym typeface="Google Sans"/>
              </a:rPr>
              <a:t>YouTube (‘20)</a:t>
            </a:r>
            <a:endParaRPr sz="1200">
              <a:solidFill>
                <a:srgbClr val="FEFEFE"/>
              </a:solidFill>
              <a:latin typeface="Google Sans"/>
              <a:ea typeface="Google Sans"/>
              <a:cs typeface="Google Sans"/>
              <a:sym typeface="Google Sans"/>
            </a:endParaRPr>
          </a:p>
          <a:p>
            <a:pPr indent="0" lvl="0" marL="0" rtl="0" algn="l">
              <a:spcBef>
                <a:spcPts val="0"/>
              </a:spcBef>
              <a:spcAft>
                <a:spcPts val="0"/>
              </a:spcAft>
              <a:buNone/>
            </a:pPr>
            <a:r>
              <a:rPr lang="en">
                <a:solidFill>
                  <a:srgbClr val="FEFEFE"/>
                </a:solidFill>
                <a:latin typeface="Google Sans SemiBold"/>
                <a:ea typeface="Google Sans SemiBold"/>
                <a:cs typeface="Google Sans SemiBold"/>
                <a:sym typeface="Google Sans SemiBold"/>
              </a:rPr>
              <a:t>GDP +€39</a:t>
            </a:r>
            <a:r>
              <a:rPr lang="en" sz="1000">
                <a:solidFill>
                  <a:srgbClr val="FEFEFE"/>
                </a:solidFill>
                <a:latin typeface="Google Sans SemiBold"/>
                <a:ea typeface="Google Sans SemiBold"/>
                <a:cs typeface="Google Sans SemiBold"/>
                <a:sym typeface="Google Sans SemiBold"/>
              </a:rPr>
              <a:t>m</a:t>
            </a:r>
            <a:r>
              <a:rPr lang="en">
                <a:solidFill>
                  <a:srgbClr val="FEFEFE"/>
                </a:solidFill>
                <a:latin typeface="Google Sans SemiBold"/>
                <a:ea typeface="Google Sans SemiBold"/>
                <a:cs typeface="Google Sans SemiBold"/>
                <a:sym typeface="Google Sans SemiBold"/>
              </a:rPr>
              <a:t> </a:t>
            </a:r>
            <a:endParaRPr/>
          </a:p>
        </p:txBody>
      </p:sp>
      <p:sp>
        <p:nvSpPr>
          <p:cNvPr id="94" name="Google Shape;94;p23"/>
          <p:cNvSpPr/>
          <p:nvPr/>
        </p:nvSpPr>
        <p:spPr>
          <a:xfrm>
            <a:off x="6157860" y="1917225"/>
            <a:ext cx="1292400" cy="5808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EFEFE"/>
                </a:solidFill>
                <a:latin typeface="Google Sans"/>
                <a:ea typeface="Google Sans"/>
                <a:cs typeface="Google Sans"/>
                <a:sym typeface="Google Sans"/>
              </a:rPr>
              <a:t>Skills Training</a:t>
            </a:r>
            <a:endParaRPr sz="1200">
              <a:solidFill>
                <a:srgbClr val="FEFEFE"/>
              </a:solidFill>
              <a:latin typeface="Google Sans"/>
              <a:ea typeface="Google Sans"/>
              <a:cs typeface="Google Sans"/>
              <a:sym typeface="Google Sans"/>
            </a:endParaRPr>
          </a:p>
          <a:p>
            <a:pPr indent="0" lvl="0" marL="0" rtl="0" algn="l">
              <a:spcBef>
                <a:spcPts val="0"/>
              </a:spcBef>
              <a:spcAft>
                <a:spcPts val="0"/>
              </a:spcAft>
              <a:buNone/>
            </a:pPr>
            <a:r>
              <a:rPr lang="en">
                <a:solidFill>
                  <a:srgbClr val="FEFEFE"/>
                </a:solidFill>
                <a:latin typeface="Google Sans SemiBold"/>
                <a:ea typeface="Google Sans SemiBold"/>
                <a:cs typeface="Google Sans SemiBold"/>
                <a:sym typeface="Google Sans SemiBold"/>
              </a:rPr>
              <a:t>+</a:t>
            </a:r>
            <a:r>
              <a:rPr b="1" lang="en">
                <a:solidFill>
                  <a:srgbClr val="FEFEFE"/>
                </a:solidFill>
                <a:latin typeface="Google Sans"/>
                <a:ea typeface="Google Sans"/>
                <a:cs typeface="Google Sans"/>
                <a:sym typeface="Google Sans"/>
              </a:rPr>
              <a:t>140.000 </a:t>
            </a:r>
            <a:r>
              <a:rPr lang="en" sz="900">
                <a:solidFill>
                  <a:srgbClr val="FEFEFE"/>
                </a:solidFill>
                <a:latin typeface="Google Sans SemiBold"/>
                <a:ea typeface="Google Sans SemiBold"/>
                <a:cs typeface="Google Sans SemiBold"/>
                <a:sym typeface="Google Sans SemiBold"/>
              </a:rPr>
              <a:t>ppl</a:t>
            </a:r>
            <a:endParaRPr sz="1300"/>
          </a:p>
        </p:txBody>
      </p:sp>
      <p:sp>
        <p:nvSpPr>
          <p:cNvPr id="95" name="Google Shape;95;p23"/>
          <p:cNvSpPr/>
          <p:nvPr/>
        </p:nvSpPr>
        <p:spPr>
          <a:xfrm>
            <a:off x="6157864" y="2582447"/>
            <a:ext cx="1292400" cy="580800"/>
          </a:xfrm>
          <a:prstGeom prst="roundRect">
            <a:avLst>
              <a:gd fmla="val 16667" name="adj"/>
            </a:avLst>
          </a:prstGeom>
          <a:solidFill>
            <a:srgbClr val="185A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EFEFE"/>
                </a:solidFill>
                <a:latin typeface="Google Sans"/>
                <a:ea typeface="Google Sans"/>
                <a:cs typeface="Google Sans"/>
                <a:sym typeface="Google Sans"/>
              </a:rPr>
              <a:t>Google Books</a:t>
            </a:r>
            <a:endParaRPr sz="1200">
              <a:solidFill>
                <a:srgbClr val="FEFEFE"/>
              </a:solidFill>
              <a:latin typeface="Google Sans"/>
              <a:ea typeface="Google Sans"/>
              <a:cs typeface="Google Sans"/>
              <a:sym typeface="Google Sans"/>
            </a:endParaRPr>
          </a:p>
          <a:p>
            <a:pPr indent="0" lvl="0" marL="0" rtl="0" algn="l">
              <a:spcBef>
                <a:spcPts val="0"/>
              </a:spcBef>
              <a:spcAft>
                <a:spcPts val="0"/>
              </a:spcAft>
              <a:buNone/>
            </a:pPr>
            <a:r>
              <a:rPr lang="en" sz="1200">
                <a:solidFill>
                  <a:srgbClr val="FEFEFE"/>
                </a:solidFill>
                <a:latin typeface="Google Sans SemiBold"/>
                <a:ea typeface="Google Sans SemiBold"/>
                <a:cs typeface="Google Sans SemiBold"/>
                <a:sym typeface="Google Sans SemiBold"/>
              </a:rPr>
              <a:t>4 Major Cities</a:t>
            </a:r>
            <a:endParaRPr sz="1300"/>
          </a:p>
        </p:txBody>
      </p:sp>
      <p:sp>
        <p:nvSpPr>
          <p:cNvPr id="96" name="Google Shape;96;p23"/>
          <p:cNvSpPr/>
          <p:nvPr/>
        </p:nvSpPr>
        <p:spPr>
          <a:xfrm>
            <a:off x="6157843" y="1267538"/>
            <a:ext cx="1292400" cy="580800"/>
          </a:xfrm>
          <a:prstGeom prst="roundRect">
            <a:avLst>
              <a:gd fmla="val 16667" name="adj"/>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EFEFE"/>
                </a:solidFill>
                <a:latin typeface="Google Sans"/>
                <a:ea typeface="Google Sans"/>
                <a:cs typeface="Google Sans"/>
                <a:sym typeface="Google Sans"/>
              </a:rPr>
              <a:t>7th</a:t>
            </a:r>
            <a:r>
              <a:rPr lang="en" sz="1200">
                <a:solidFill>
                  <a:srgbClr val="FEFEFE"/>
                </a:solidFill>
                <a:latin typeface="Google Sans"/>
                <a:ea typeface="Google Sans"/>
                <a:cs typeface="Google Sans"/>
                <a:sym typeface="Google Sans"/>
              </a:rPr>
              <a:t> datacenter</a:t>
            </a:r>
            <a:endParaRPr sz="1200">
              <a:solidFill>
                <a:srgbClr val="FEFEFE"/>
              </a:solidFill>
              <a:latin typeface="Google Sans"/>
              <a:ea typeface="Google Sans"/>
              <a:cs typeface="Google Sans"/>
              <a:sym typeface="Google Sans"/>
            </a:endParaRPr>
          </a:p>
          <a:p>
            <a:pPr indent="0" lvl="0" marL="0" rtl="0" algn="l">
              <a:spcBef>
                <a:spcPts val="0"/>
              </a:spcBef>
              <a:spcAft>
                <a:spcPts val="0"/>
              </a:spcAft>
              <a:buNone/>
            </a:pPr>
            <a:r>
              <a:rPr lang="en">
                <a:solidFill>
                  <a:srgbClr val="FEFEFE"/>
                </a:solidFill>
                <a:latin typeface="Google Sans SemiBold"/>
                <a:ea typeface="Google Sans SemiBold"/>
                <a:cs typeface="Google Sans SemiBold"/>
                <a:sym typeface="Google Sans SemiBold"/>
              </a:rPr>
              <a:t>Since 2007</a:t>
            </a:r>
            <a:endParaRPr/>
          </a:p>
        </p:txBody>
      </p:sp>
      <p:sp>
        <p:nvSpPr>
          <p:cNvPr id="97" name="Google Shape;97;p23"/>
          <p:cNvSpPr txBox="1"/>
          <p:nvPr/>
        </p:nvSpPr>
        <p:spPr>
          <a:xfrm>
            <a:off x="6106579" y="544975"/>
            <a:ext cx="2726100" cy="649200"/>
          </a:xfrm>
          <a:prstGeom prst="rect">
            <a:avLst/>
          </a:prstGeom>
          <a:solidFill>
            <a:srgbClr val="9E9E9E">
              <a:alpha val="0"/>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None/>
            </a:pPr>
            <a:r>
              <a:rPr lang="en">
                <a:latin typeface="Google Sans"/>
                <a:ea typeface="Google Sans"/>
                <a:cs typeface="Google Sans"/>
                <a:sym typeface="Google Sans"/>
              </a:rPr>
              <a:t>Google has invested strategically in Belgium:</a:t>
            </a:r>
            <a:endParaRPr>
              <a:latin typeface="Google Sans"/>
              <a:ea typeface="Google Sans"/>
              <a:cs typeface="Google Sans"/>
              <a:sym typeface="Google Sans"/>
            </a:endParaRPr>
          </a:p>
        </p:txBody>
      </p:sp>
      <p:sp>
        <p:nvSpPr>
          <p:cNvPr id="98" name="Google Shape;98;p23"/>
          <p:cNvSpPr txBox="1"/>
          <p:nvPr>
            <p:ph idx="4294967295" type="body"/>
          </p:nvPr>
        </p:nvSpPr>
        <p:spPr>
          <a:xfrm>
            <a:off x="193475" y="1066075"/>
            <a:ext cx="5407200" cy="3719700"/>
          </a:xfrm>
          <a:prstGeom prst="rect">
            <a:avLst/>
          </a:prstGeom>
          <a:ln>
            <a:noFill/>
          </a:ln>
        </p:spPr>
        <p:txBody>
          <a:bodyPr anchorCtr="0" anchor="t" bIns="91425" lIns="91425" spcFirstLastPara="1" rIns="91425" wrap="square" tIns="91425">
            <a:noAutofit/>
          </a:bodyPr>
          <a:lstStyle/>
          <a:p>
            <a:pPr indent="-184150" lvl="0" marL="342900" rtl="0" algn="l">
              <a:lnSpc>
                <a:spcPct val="105000"/>
              </a:lnSpc>
              <a:spcBef>
                <a:spcPts val="0"/>
              </a:spcBef>
              <a:spcAft>
                <a:spcPts val="0"/>
              </a:spcAft>
              <a:buClr>
                <a:srgbClr val="222222"/>
              </a:buClr>
              <a:buSzPts val="1100"/>
              <a:buFont typeface="Google Sans"/>
              <a:buChar char="●"/>
            </a:pPr>
            <a:r>
              <a:rPr lang="en" sz="1100">
                <a:solidFill>
                  <a:srgbClr val="222222"/>
                </a:solidFill>
                <a:latin typeface="Google Sans"/>
                <a:ea typeface="Google Sans"/>
                <a:cs typeface="Google Sans"/>
                <a:sym typeface="Google Sans"/>
              </a:rPr>
              <a:t>Overall</a:t>
            </a:r>
            <a:r>
              <a:rPr lang="en" sz="1100">
                <a:solidFill>
                  <a:srgbClr val="222222"/>
                </a:solidFill>
                <a:latin typeface="Google Sans"/>
                <a:ea typeface="Google Sans"/>
                <a:cs typeface="Google Sans"/>
                <a:sym typeface="Google Sans"/>
              </a:rPr>
              <a:t>, Google has already </a:t>
            </a:r>
            <a:r>
              <a:rPr b="1" lang="en" sz="1100">
                <a:solidFill>
                  <a:srgbClr val="222222"/>
                </a:solidFill>
                <a:latin typeface="Google Sans"/>
                <a:ea typeface="Google Sans"/>
                <a:cs typeface="Google Sans"/>
                <a:sym typeface="Google Sans"/>
              </a:rPr>
              <a:t>invested </a:t>
            </a:r>
            <a:r>
              <a:rPr b="1" lang="en" sz="1100">
                <a:solidFill>
                  <a:srgbClr val="222222"/>
                </a:solidFill>
              </a:rPr>
              <a:t>€</a:t>
            </a:r>
            <a:r>
              <a:rPr b="1" lang="en" sz="1100">
                <a:solidFill>
                  <a:srgbClr val="222222"/>
                </a:solidFill>
                <a:latin typeface="Google Sans"/>
                <a:ea typeface="Google Sans"/>
                <a:cs typeface="Google Sans"/>
                <a:sym typeface="Google Sans"/>
              </a:rPr>
              <a:t>11 Bn</a:t>
            </a:r>
            <a:r>
              <a:rPr lang="en" sz="1100">
                <a:solidFill>
                  <a:srgbClr val="222222"/>
                </a:solidFill>
                <a:latin typeface="Google Sans"/>
                <a:ea typeface="Google Sans"/>
                <a:cs typeface="Google Sans"/>
                <a:sym typeface="Google Sans"/>
              </a:rPr>
              <a:t> in Belgium</a:t>
            </a:r>
            <a:endParaRPr sz="1100">
              <a:solidFill>
                <a:srgbClr val="222222"/>
              </a:solidFill>
              <a:latin typeface="Google Sans"/>
              <a:ea typeface="Google Sans"/>
              <a:cs typeface="Google Sans"/>
              <a:sym typeface="Google Sans"/>
            </a:endParaRPr>
          </a:p>
          <a:p>
            <a:pPr indent="-184150" lvl="0" marL="342900" rtl="0" algn="l">
              <a:lnSpc>
                <a:spcPct val="105000"/>
              </a:lnSpc>
              <a:spcBef>
                <a:spcPts val="1000"/>
              </a:spcBef>
              <a:spcAft>
                <a:spcPts val="0"/>
              </a:spcAft>
              <a:buClr>
                <a:srgbClr val="222222"/>
              </a:buClr>
              <a:buSzPts val="1100"/>
              <a:buFont typeface="Google Sans"/>
              <a:buChar char="●"/>
            </a:pPr>
            <a:r>
              <a:rPr lang="en" sz="1100">
                <a:solidFill>
                  <a:srgbClr val="222222"/>
                </a:solidFill>
                <a:latin typeface="Google Sans"/>
                <a:ea typeface="Google Sans"/>
                <a:cs typeface="Google Sans"/>
                <a:sym typeface="Google Sans"/>
              </a:rPr>
              <a:t>We will have </a:t>
            </a:r>
            <a:r>
              <a:rPr b="1" lang="en" sz="1100">
                <a:solidFill>
                  <a:srgbClr val="222222"/>
                </a:solidFill>
                <a:latin typeface="Google Sans"/>
                <a:ea typeface="Google Sans"/>
                <a:cs typeface="Google Sans"/>
                <a:sym typeface="Google Sans"/>
              </a:rPr>
              <a:t>900 employees</a:t>
            </a:r>
            <a:r>
              <a:rPr lang="en" sz="1100">
                <a:solidFill>
                  <a:srgbClr val="222222"/>
                </a:solidFill>
                <a:latin typeface="Google Sans"/>
                <a:ea typeface="Google Sans"/>
                <a:cs typeface="Google Sans"/>
                <a:sym typeface="Google Sans"/>
              </a:rPr>
              <a:t> working in Belgium (data centers + offices),</a:t>
            </a:r>
            <a:endParaRPr sz="1100">
              <a:solidFill>
                <a:srgbClr val="222222"/>
              </a:solidFill>
              <a:latin typeface="Google Sans"/>
              <a:ea typeface="Google Sans"/>
              <a:cs typeface="Google Sans"/>
              <a:sym typeface="Google Sans"/>
            </a:endParaRPr>
          </a:p>
          <a:p>
            <a:pPr indent="-184150" lvl="0" marL="342900" rtl="0" algn="l">
              <a:lnSpc>
                <a:spcPct val="105000"/>
              </a:lnSpc>
              <a:spcBef>
                <a:spcPts val="1000"/>
              </a:spcBef>
              <a:spcAft>
                <a:spcPts val="0"/>
              </a:spcAft>
              <a:buClr>
                <a:srgbClr val="222222"/>
              </a:buClr>
              <a:buSzPts val="1100"/>
              <a:buFont typeface="Google Sans"/>
              <a:buChar char="●"/>
            </a:pPr>
            <a:r>
              <a:rPr b="1" lang="en" sz="1100">
                <a:solidFill>
                  <a:srgbClr val="222222"/>
                </a:solidFill>
                <a:latin typeface="Google Sans"/>
                <a:ea typeface="Google Sans"/>
                <a:cs typeface="Google Sans"/>
                <a:sym typeface="Google Sans"/>
              </a:rPr>
              <a:t>YouTube's creative ecosystem contributed €39 M</a:t>
            </a:r>
            <a:r>
              <a:rPr lang="en" sz="1100">
                <a:solidFill>
                  <a:srgbClr val="222222"/>
                </a:solidFill>
                <a:latin typeface="Google Sans"/>
                <a:ea typeface="Google Sans"/>
                <a:cs typeface="Google Sans"/>
                <a:sym typeface="Google Sans"/>
              </a:rPr>
              <a:t> to the Belgian Gross Domestic Product (2020 data) and  to the equivalent of </a:t>
            </a:r>
            <a:r>
              <a:rPr b="1" lang="en" sz="1100">
                <a:solidFill>
                  <a:srgbClr val="222222"/>
                </a:solidFill>
                <a:latin typeface="Google Sans"/>
                <a:ea typeface="Google Sans"/>
                <a:cs typeface="Google Sans"/>
                <a:sym typeface="Google Sans"/>
              </a:rPr>
              <a:t>2600 full time jobs</a:t>
            </a:r>
            <a:r>
              <a:rPr lang="en" sz="1100">
                <a:solidFill>
                  <a:srgbClr val="222222"/>
                </a:solidFill>
                <a:latin typeface="Google Sans"/>
                <a:ea typeface="Google Sans"/>
                <a:cs typeface="Google Sans"/>
                <a:sym typeface="Google Sans"/>
              </a:rPr>
              <a:t> in Belgium (2020 data)</a:t>
            </a:r>
            <a:endParaRPr sz="1100">
              <a:solidFill>
                <a:srgbClr val="222222"/>
              </a:solidFill>
              <a:latin typeface="Google Sans"/>
              <a:ea typeface="Google Sans"/>
              <a:cs typeface="Google Sans"/>
              <a:sym typeface="Google Sans"/>
            </a:endParaRPr>
          </a:p>
          <a:p>
            <a:pPr indent="-184150" lvl="0" marL="342900" rtl="0" algn="l">
              <a:lnSpc>
                <a:spcPct val="105000"/>
              </a:lnSpc>
              <a:spcBef>
                <a:spcPts val="1000"/>
              </a:spcBef>
              <a:spcAft>
                <a:spcPts val="0"/>
              </a:spcAft>
              <a:buClr>
                <a:srgbClr val="222222"/>
              </a:buClr>
              <a:buSzPts val="1100"/>
              <a:buFont typeface="Google Sans"/>
              <a:buChar char="●"/>
            </a:pPr>
            <a:r>
              <a:rPr lang="en" sz="1100">
                <a:solidFill>
                  <a:srgbClr val="222222"/>
                </a:solidFill>
                <a:latin typeface="Google Sans"/>
                <a:ea typeface="Google Sans"/>
                <a:cs typeface="Google Sans"/>
                <a:sym typeface="Google Sans"/>
              </a:rPr>
              <a:t>Google connects local Belgian SMEs to several billion potential customers</a:t>
            </a:r>
            <a:endParaRPr sz="1100">
              <a:solidFill>
                <a:srgbClr val="222222"/>
              </a:solidFill>
              <a:latin typeface="Google Sans"/>
              <a:ea typeface="Google Sans"/>
              <a:cs typeface="Google Sans"/>
              <a:sym typeface="Google Sans"/>
            </a:endParaRPr>
          </a:p>
          <a:p>
            <a:pPr indent="-184150" lvl="0" marL="342900" rtl="0" algn="l">
              <a:lnSpc>
                <a:spcPct val="105000"/>
              </a:lnSpc>
              <a:spcBef>
                <a:spcPts val="1000"/>
              </a:spcBef>
              <a:spcAft>
                <a:spcPts val="0"/>
              </a:spcAft>
              <a:buClr>
                <a:srgbClr val="222222"/>
              </a:buClr>
              <a:buSzPts val="1100"/>
              <a:buFont typeface="Google Sans"/>
              <a:buChar char="●"/>
            </a:pPr>
            <a:r>
              <a:rPr lang="en" sz="1100">
                <a:solidFill>
                  <a:srgbClr val="222222"/>
                </a:solidFill>
                <a:latin typeface="Google Sans"/>
                <a:ea typeface="Google Sans"/>
                <a:cs typeface="Google Sans"/>
                <a:sym typeface="Google Sans"/>
              </a:rPr>
              <a:t>Google has trained 140.000 professionals in the </a:t>
            </a:r>
            <a:r>
              <a:rPr b="1" lang="en" sz="1100">
                <a:solidFill>
                  <a:srgbClr val="222222"/>
                </a:solidFill>
                <a:latin typeface="Google Sans"/>
                <a:ea typeface="Google Sans"/>
                <a:cs typeface="Google Sans"/>
                <a:sym typeface="Google Sans"/>
              </a:rPr>
              <a:t>Digital Atelier</a:t>
            </a:r>
            <a:r>
              <a:rPr lang="en" sz="1100">
                <a:solidFill>
                  <a:srgbClr val="222222"/>
                </a:solidFill>
                <a:latin typeface="Google Sans"/>
                <a:ea typeface="Google Sans"/>
                <a:cs typeface="Google Sans"/>
                <a:sym typeface="Google Sans"/>
              </a:rPr>
              <a:t> in BeCentral, on top of Central station in Brussels</a:t>
            </a:r>
            <a:endParaRPr sz="1100">
              <a:solidFill>
                <a:srgbClr val="222222"/>
              </a:solidFill>
              <a:latin typeface="Google Sans"/>
              <a:ea typeface="Google Sans"/>
              <a:cs typeface="Google Sans"/>
              <a:sym typeface="Google Sans"/>
            </a:endParaRPr>
          </a:p>
          <a:p>
            <a:pPr indent="-184150" lvl="0" marL="342900" rtl="0" algn="l">
              <a:lnSpc>
                <a:spcPct val="105000"/>
              </a:lnSpc>
              <a:spcBef>
                <a:spcPts val="1000"/>
              </a:spcBef>
              <a:spcAft>
                <a:spcPts val="0"/>
              </a:spcAft>
              <a:buClr>
                <a:srgbClr val="222222"/>
              </a:buClr>
              <a:buSzPts val="1100"/>
              <a:buFont typeface="Google Sans"/>
              <a:buChar char="●"/>
            </a:pPr>
            <a:r>
              <a:rPr lang="en" sz="1100">
                <a:solidFill>
                  <a:srgbClr val="222222"/>
                </a:solidFill>
                <a:latin typeface="Google Sans"/>
                <a:ea typeface="Google Sans"/>
                <a:cs typeface="Google Sans"/>
                <a:sym typeface="Google Sans"/>
              </a:rPr>
              <a:t>With the programs of the </a:t>
            </a:r>
            <a:r>
              <a:rPr b="1" lang="en" sz="1100">
                <a:solidFill>
                  <a:srgbClr val="222222"/>
                </a:solidFill>
                <a:latin typeface="Google Sans"/>
                <a:ea typeface="Google Sans"/>
                <a:cs typeface="Google Sans"/>
                <a:sym typeface="Google Sans"/>
              </a:rPr>
              <a:t>Google Digital Atelier</a:t>
            </a:r>
            <a:r>
              <a:rPr lang="en" sz="1100">
                <a:solidFill>
                  <a:srgbClr val="222222"/>
                </a:solidFill>
                <a:latin typeface="Google Sans"/>
                <a:ea typeface="Google Sans"/>
                <a:cs typeface="Google Sans"/>
                <a:sym typeface="Google Sans"/>
              </a:rPr>
              <a:t>, we train Belgian jobseekers to find a job in digital marketing (through partnership with public employment agencies) and we support a diverse startup system in Belgium.</a:t>
            </a:r>
            <a:endParaRPr sz="1100">
              <a:solidFill>
                <a:srgbClr val="222222"/>
              </a:solidFill>
              <a:latin typeface="Google Sans"/>
              <a:ea typeface="Google Sans"/>
              <a:cs typeface="Google Sans"/>
              <a:sym typeface="Google Sans"/>
            </a:endParaRPr>
          </a:p>
          <a:p>
            <a:pPr indent="-184150" lvl="0" marL="342900" rtl="0" algn="l">
              <a:lnSpc>
                <a:spcPct val="105000"/>
              </a:lnSpc>
              <a:spcBef>
                <a:spcPts val="1000"/>
              </a:spcBef>
              <a:spcAft>
                <a:spcPts val="0"/>
              </a:spcAft>
              <a:buClr>
                <a:srgbClr val="222222"/>
              </a:buClr>
              <a:buSzPts val="1100"/>
              <a:buFont typeface="Google Sans"/>
              <a:buChar char="●"/>
            </a:pPr>
            <a:r>
              <a:rPr lang="en" sz="1100">
                <a:solidFill>
                  <a:srgbClr val="222222"/>
                </a:solidFill>
                <a:latin typeface="Google Sans"/>
                <a:ea typeface="Google Sans"/>
                <a:cs typeface="Google Sans"/>
                <a:sym typeface="Google Sans"/>
              </a:rPr>
              <a:t>Google books : we've scanned almost 500.000 valuable books in partnership with libraries in Gent, Antwerpen, Leuven and Brussels</a:t>
            </a:r>
            <a:endParaRPr sz="1100">
              <a:solidFill>
                <a:srgbClr val="222222"/>
              </a:solidFill>
              <a:latin typeface="Google Sans"/>
              <a:ea typeface="Google Sans"/>
              <a:cs typeface="Google Sans"/>
              <a:sym typeface="Google Sans"/>
            </a:endParaRPr>
          </a:p>
          <a:p>
            <a:pPr indent="-184150" lvl="0" marL="342900" rtl="0" algn="l">
              <a:lnSpc>
                <a:spcPct val="105000"/>
              </a:lnSpc>
              <a:spcBef>
                <a:spcPts val="1000"/>
              </a:spcBef>
              <a:spcAft>
                <a:spcPts val="1000"/>
              </a:spcAft>
              <a:buClr>
                <a:srgbClr val="222222"/>
              </a:buClr>
              <a:buSzPts val="1100"/>
              <a:buFont typeface="Google Sans"/>
              <a:buChar char="●"/>
            </a:pPr>
            <a:r>
              <a:rPr lang="en" sz="1100">
                <a:solidFill>
                  <a:srgbClr val="222222"/>
                </a:solidFill>
                <a:latin typeface="Google Sans"/>
                <a:ea typeface="Google Sans"/>
                <a:cs typeface="Google Sans"/>
                <a:sym typeface="Google Sans"/>
              </a:rPr>
              <a:t>Contribution to </a:t>
            </a:r>
            <a:r>
              <a:rPr b="1" lang="en" sz="1100">
                <a:solidFill>
                  <a:srgbClr val="222222"/>
                </a:solidFill>
                <a:latin typeface="Google Sans"/>
                <a:ea typeface="Google Sans"/>
                <a:cs typeface="Google Sans"/>
                <a:sym typeface="Google Sans"/>
              </a:rPr>
              <a:t>sustainability</a:t>
            </a:r>
            <a:r>
              <a:rPr lang="en" sz="1100">
                <a:solidFill>
                  <a:srgbClr val="222222"/>
                </a:solidFill>
                <a:latin typeface="Google Sans"/>
                <a:ea typeface="Google Sans"/>
                <a:cs typeface="Google Sans"/>
                <a:sym typeface="Google Sans"/>
              </a:rPr>
              <a:t> in Belgium (we've invested in one of the biggest solar farm and offshore windmills in the North Sea) and </a:t>
            </a:r>
            <a:r>
              <a:rPr b="1" lang="en" sz="1100">
                <a:solidFill>
                  <a:srgbClr val="222222"/>
                </a:solidFill>
                <a:latin typeface="Google Sans"/>
                <a:ea typeface="Google Sans"/>
                <a:cs typeface="Google Sans"/>
                <a:sym typeface="Google Sans"/>
              </a:rPr>
              <a:t>diversity</a:t>
            </a:r>
            <a:r>
              <a:rPr lang="en" sz="1100">
                <a:solidFill>
                  <a:srgbClr val="222222"/>
                </a:solidFill>
                <a:latin typeface="Google Sans"/>
                <a:ea typeface="Google Sans"/>
                <a:cs typeface="Google Sans"/>
                <a:sym typeface="Google Sans"/>
              </a:rPr>
              <a:t> (see study in partnership with BCG</a:t>
            </a:r>
            <a:r>
              <a:rPr lang="en" sz="1100">
                <a:solidFill>
                  <a:srgbClr val="222222"/>
                </a:solidFill>
              </a:rPr>
              <a:t>)</a:t>
            </a:r>
            <a:endParaRPr sz="1100"/>
          </a:p>
        </p:txBody>
      </p:sp>
      <p:sp>
        <p:nvSpPr>
          <p:cNvPr id="99" name="Google Shape;99;p23"/>
          <p:cNvSpPr txBox="1"/>
          <p:nvPr/>
        </p:nvSpPr>
        <p:spPr>
          <a:xfrm>
            <a:off x="838457" y="216475"/>
            <a:ext cx="3445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1F1F1F"/>
                </a:solidFill>
                <a:latin typeface="Google Sans"/>
                <a:ea typeface="Google Sans"/>
                <a:cs typeface="Google Sans"/>
                <a:sym typeface="Google Sans"/>
              </a:rPr>
              <a:t>Google</a:t>
            </a:r>
            <a:r>
              <a:rPr b="1" lang="en" sz="2400">
                <a:solidFill>
                  <a:schemeClr val="dk2"/>
                </a:solidFill>
                <a:latin typeface="Google Sans"/>
                <a:ea typeface="Google Sans"/>
                <a:cs typeface="Google Sans"/>
                <a:sym typeface="Google Sans"/>
              </a:rPr>
              <a:t> </a:t>
            </a:r>
            <a:r>
              <a:rPr b="1" lang="en" sz="2400">
                <a:solidFill>
                  <a:schemeClr val="accent1"/>
                </a:solidFill>
                <a:latin typeface="Google Sans"/>
                <a:ea typeface="Google Sans"/>
                <a:cs typeface="Google Sans"/>
                <a:sym typeface="Google Sans"/>
              </a:rPr>
              <a:t>in Belgium</a:t>
            </a:r>
            <a:endParaRPr b="1" sz="2400">
              <a:solidFill>
                <a:schemeClr val="dk2"/>
              </a:solidFill>
              <a:latin typeface="Google Sans"/>
              <a:ea typeface="Google Sans"/>
              <a:cs typeface="Google Sans"/>
              <a:sym typeface="Google Sans"/>
            </a:endParaRPr>
          </a:p>
        </p:txBody>
      </p:sp>
      <p:sp>
        <p:nvSpPr>
          <p:cNvPr id="100" name="Google Shape;100;p23"/>
          <p:cNvSpPr txBox="1"/>
          <p:nvPr/>
        </p:nvSpPr>
        <p:spPr>
          <a:xfrm>
            <a:off x="6106576" y="4173013"/>
            <a:ext cx="7917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202124"/>
                </a:solidFill>
                <a:latin typeface="Google Sans"/>
                <a:ea typeface="Google Sans"/>
                <a:cs typeface="Google Sans"/>
                <a:sym typeface="Google Sans"/>
              </a:rPr>
              <a:t>Brave, </a:t>
            </a:r>
            <a:br>
              <a:rPr lang="en" sz="1300">
                <a:solidFill>
                  <a:srgbClr val="202124"/>
                </a:solidFill>
                <a:latin typeface="Google Sans"/>
                <a:ea typeface="Google Sans"/>
                <a:cs typeface="Google Sans"/>
                <a:sym typeface="Google Sans"/>
              </a:rPr>
            </a:br>
            <a:r>
              <a:rPr lang="en" sz="1300">
                <a:solidFill>
                  <a:schemeClr val="accent1"/>
                </a:solidFill>
                <a:latin typeface="Google Sans"/>
                <a:ea typeface="Google Sans"/>
                <a:cs typeface="Google Sans"/>
                <a:sym typeface="Google Sans"/>
              </a:rPr>
              <a:t>Bold,</a:t>
            </a:r>
            <a:r>
              <a:rPr lang="en" sz="1300">
                <a:solidFill>
                  <a:srgbClr val="202124"/>
                </a:solidFill>
                <a:latin typeface="Google Sans"/>
                <a:ea typeface="Google Sans"/>
                <a:cs typeface="Google Sans"/>
                <a:sym typeface="Google Sans"/>
              </a:rPr>
              <a:t> </a:t>
            </a:r>
            <a:br>
              <a:rPr lang="en" sz="1300">
                <a:solidFill>
                  <a:srgbClr val="202124"/>
                </a:solidFill>
                <a:latin typeface="Google Sans"/>
                <a:ea typeface="Google Sans"/>
                <a:cs typeface="Google Sans"/>
                <a:sym typeface="Google Sans"/>
              </a:rPr>
            </a:br>
            <a:r>
              <a:rPr lang="en" sz="1300">
                <a:solidFill>
                  <a:srgbClr val="EA4335"/>
                </a:solidFill>
                <a:latin typeface="Google Sans"/>
                <a:ea typeface="Google Sans"/>
                <a:cs typeface="Google Sans"/>
                <a:sym typeface="Google Sans"/>
              </a:rPr>
              <a:t>BeLux</a:t>
            </a:r>
            <a:endParaRPr sz="100"/>
          </a:p>
        </p:txBody>
      </p:sp>
      <p:pic>
        <p:nvPicPr>
          <p:cNvPr id="101" name="Google Shape;101;p23"/>
          <p:cNvPicPr preferRelativeResize="0"/>
          <p:nvPr/>
        </p:nvPicPr>
        <p:blipFill>
          <a:blip r:embed="rId3">
            <a:alphaModFix/>
          </a:blip>
          <a:stretch>
            <a:fillRect/>
          </a:stretch>
        </p:blipFill>
        <p:spPr>
          <a:xfrm>
            <a:off x="8229450" y="4138849"/>
            <a:ext cx="710875" cy="853426"/>
          </a:xfrm>
          <a:prstGeom prst="rect">
            <a:avLst/>
          </a:prstGeom>
          <a:noFill/>
          <a:ln>
            <a:noFill/>
          </a:ln>
        </p:spPr>
      </p:pic>
      <p:pic>
        <p:nvPicPr>
          <p:cNvPr id="102" name="Google Shape;102;p23"/>
          <p:cNvPicPr preferRelativeResize="0"/>
          <p:nvPr/>
        </p:nvPicPr>
        <p:blipFill>
          <a:blip r:embed="rId4">
            <a:alphaModFix/>
          </a:blip>
          <a:stretch>
            <a:fillRect/>
          </a:stretch>
        </p:blipFill>
        <p:spPr>
          <a:xfrm>
            <a:off x="264407" y="296525"/>
            <a:ext cx="497106" cy="431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1313"/>
        </a:solidFill>
      </p:bgPr>
    </p:bg>
    <p:spTree>
      <p:nvGrpSpPr>
        <p:cNvPr id="106" name="Shape 106"/>
        <p:cNvGrpSpPr/>
        <p:nvPr/>
      </p:nvGrpSpPr>
      <p:grpSpPr>
        <a:xfrm>
          <a:off x="0" y="0"/>
          <a:ext cx="0" cy="0"/>
          <a:chOff x="0" y="0"/>
          <a:chExt cx="0" cy="0"/>
        </a:xfrm>
      </p:grpSpPr>
      <p:sp>
        <p:nvSpPr>
          <p:cNvPr id="107" name="Google Shape;107;p24"/>
          <p:cNvSpPr txBox="1"/>
          <p:nvPr/>
        </p:nvSpPr>
        <p:spPr>
          <a:xfrm>
            <a:off x="0" y="2282100"/>
            <a:ext cx="9144000" cy="10143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None/>
            </a:pPr>
            <a:r>
              <a:rPr lang="en" sz="3400">
                <a:solidFill>
                  <a:schemeClr val="lt1"/>
                </a:solidFill>
                <a:latin typeface="Google Sans Medium"/>
                <a:ea typeface="Google Sans Medium"/>
                <a:cs typeface="Google Sans Medium"/>
                <a:sym typeface="Google Sans Medium"/>
              </a:rPr>
              <a:t>From wait and see…</a:t>
            </a:r>
            <a:endParaRPr sz="3400">
              <a:solidFill>
                <a:schemeClr val="lt1"/>
              </a:solidFill>
              <a:latin typeface="Google Sans Medium"/>
              <a:ea typeface="Google Sans Medium"/>
              <a:cs typeface="Google Sans Medium"/>
              <a:sym typeface="Google Sans Medium"/>
            </a:endParaRPr>
          </a:p>
        </p:txBody>
      </p:sp>
      <p:sp>
        <p:nvSpPr>
          <p:cNvPr id="108" name="Google Shape;108;p24"/>
          <p:cNvSpPr txBox="1"/>
          <p:nvPr/>
        </p:nvSpPr>
        <p:spPr>
          <a:xfrm>
            <a:off x="0" y="2294050"/>
            <a:ext cx="9144000" cy="8784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None/>
            </a:pPr>
            <a:r>
              <a:rPr lang="en" sz="3400">
                <a:solidFill>
                  <a:schemeClr val="lt1"/>
                </a:solidFill>
                <a:latin typeface="Google Sans Medium"/>
                <a:ea typeface="Google Sans Medium"/>
                <a:cs typeface="Google Sans Medium"/>
                <a:sym typeface="Google Sans Medium"/>
              </a:rPr>
              <a:t>To driving </a:t>
            </a:r>
            <a:r>
              <a:rPr lang="en" sz="3400">
                <a:solidFill>
                  <a:schemeClr val="accent1"/>
                </a:solidFill>
                <a:latin typeface="Google Sans Medium"/>
                <a:ea typeface="Google Sans Medium"/>
                <a:cs typeface="Google Sans Medium"/>
                <a:sym typeface="Google Sans Medium"/>
              </a:rPr>
              <a:t>impact</a:t>
            </a:r>
            <a:r>
              <a:rPr lang="en" sz="3400">
                <a:solidFill>
                  <a:schemeClr val="lt1"/>
                </a:solidFill>
                <a:latin typeface="Google Sans Medium"/>
                <a:ea typeface="Google Sans Medium"/>
                <a:cs typeface="Google Sans Medium"/>
                <a:sym typeface="Google Sans Medium"/>
              </a:rPr>
              <a:t>.</a:t>
            </a:r>
            <a:endParaRPr sz="3400">
              <a:solidFill>
                <a:schemeClr val="lt1"/>
              </a:solidFill>
              <a:latin typeface="Google Sans Medium"/>
              <a:ea typeface="Google Sans Medium"/>
              <a:cs typeface="Google Sans Medium"/>
              <a:sym typeface="Google Sans Medium"/>
            </a:endParaRPr>
          </a:p>
          <a:p>
            <a:pPr indent="0" lvl="0" marL="0" rtl="0" algn="ctr">
              <a:lnSpc>
                <a:spcPct val="80000"/>
              </a:lnSpc>
              <a:spcBef>
                <a:spcPts val="0"/>
              </a:spcBef>
              <a:spcAft>
                <a:spcPts val="0"/>
              </a:spcAft>
              <a:buNone/>
            </a:pPr>
            <a:r>
              <a:t/>
            </a:r>
            <a:endParaRPr sz="3400">
              <a:solidFill>
                <a:schemeClr val="lt1"/>
              </a:solidFill>
              <a:latin typeface="Google Sans"/>
              <a:ea typeface="Google Sans"/>
              <a:cs typeface="Google Sans"/>
              <a:sym typeface="Google Sans"/>
            </a:endParaRPr>
          </a:p>
        </p:txBody>
      </p:sp>
      <p:sp>
        <p:nvSpPr>
          <p:cNvPr id="109" name="Google Shape;109;p24"/>
          <p:cNvSpPr/>
          <p:nvPr/>
        </p:nvSpPr>
        <p:spPr>
          <a:xfrm>
            <a:off x="-164175" y="-37575"/>
            <a:ext cx="9429300" cy="5242500"/>
          </a:xfrm>
          <a:prstGeom prst="rect">
            <a:avLst/>
          </a:prstGeom>
          <a:solidFill>
            <a:srgbClr val="13131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 name="Google Shape;110;p24"/>
          <p:cNvSpPr/>
          <p:nvPr/>
        </p:nvSpPr>
        <p:spPr>
          <a:xfrm>
            <a:off x="7153275" y="2282112"/>
            <a:ext cx="626826" cy="515275"/>
          </a:xfrm>
          <a:prstGeom prst="rect">
            <a:avLst/>
          </a:prstGeom>
        </p:spPr>
        <p:txBody>
          <a:bodyPr>
            <a:prstTxWarp prst="textPlain"/>
          </a:bodyPr>
          <a:lstStyle/>
          <a:p>
            <a:pPr lvl="0" algn="ctr"/>
            <a:r>
              <a:rPr b="0" i="0">
                <a:ln>
                  <a:noFill/>
                </a:ln>
                <a:gradFill>
                  <a:gsLst>
                    <a:gs pos="0">
                      <a:srgbClr val="32BBED"/>
                    </a:gs>
                    <a:gs pos="50000">
                      <a:srgbClr val="4285F4"/>
                    </a:gs>
                    <a:gs pos="100000">
                      <a:srgbClr val="185ABC"/>
                    </a:gs>
                  </a:gsLst>
                  <a:lin ang="9299105" scaled="0"/>
                </a:gradFill>
                <a:latin typeface="Google Sans;500"/>
              </a:rPr>
              <a:t>AI</a:t>
            </a:r>
          </a:p>
        </p:txBody>
      </p:sp>
      <p:sp>
        <p:nvSpPr>
          <p:cNvPr id="111" name="Google Shape;111;p24"/>
          <p:cNvSpPr txBox="1"/>
          <p:nvPr/>
        </p:nvSpPr>
        <p:spPr>
          <a:xfrm>
            <a:off x="1060775" y="2320300"/>
            <a:ext cx="6314100" cy="551100"/>
          </a:xfrm>
          <a:prstGeom prst="rect">
            <a:avLst/>
          </a:prstGeom>
          <a:noFill/>
          <a:ln>
            <a:noFill/>
          </a:ln>
        </p:spPr>
        <p:txBody>
          <a:bodyPr anchorCtr="0" anchor="t" bIns="91425" lIns="91425" spcFirstLastPara="1" rIns="91425" wrap="square" tIns="91425">
            <a:spAutoFit/>
          </a:bodyPr>
          <a:lstStyle/>
          <a:p>
            <a:pPr indent="0" lvl="0" marL="0" rtl="0" algn="ctr">
              <a:lnSpc>
                <a:spcPct val="70000"/>
              </a:lnSpc>
              <a:spcBef>
                <a:spcPts val="0"/>
              </a:spcBef>
              <a:spcAft>
                <a:spcPts val="0"/>
              </a:spcAft>
              <a:buNone/>
            </a:pPr>
            <a:r>
              <a:rPr lang="en" sz="3400">
                <a:solidFill>
                  <a:schemeClr val="lt1"/>
                </a:solidFill>
                <a:latin typeface="Google Sans Medium"/>
                <a:ea typeface="Google Sans Medium"/>
                <a:cs typeface="Google Sans Medium"/>
                <a:sym typeface="Google Sans Medium"/>
              </a:rPr>
              <a:t>We are entering a new era of </a:t>
            </a:r>
            <a:r>
              <a:rPr lang="en" sz="3400">
                <a:solidFill>
                  <a:schemeClr val="dk1"/>
                </a:solidFill>
                <a:latin typeface="Google Sans SemiBold"/>
                <a:ea typeface="Google Sans SemiBold"/>
                <a:cs typeface="Google Sans SemiBold"/>
                <a:sym typeface="Google Sans SemiBold"/>
              </a:rPr>
              <a:t> </a:t>
            </a:r>
            <a:endParaRPr sz="3400">
              <a:solidFill>
                <a:schemeClr val="accent1"/>
              </a:solidFill>
              <a:latin typeface="Google Sans SemiBold"/>
              <a:ea typeface="Google Sans SemiBold"/>
              <a:cs typeface="Google Sans SemiBold"/>
              <a:sym typeface="Google Sa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1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11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500"/>
                                        <p:tgtEl>
                                          <p:spTgt spid="109"/>
                                        </p:tgtEl>
                                      </p:cBhvr>
                                    </p:animEffect>
                                    <p:set>
                                      <p:cBhvr>
                                        <p:cTn dur="1" fill="hold">
                                          <p:stCondLst>
                                            <p:cond delay="1500"/>
                                          </p:stCondLst>
                                        </p:cTn>
                                        <p:tgtEl>
                                          <p:spTgt spid="10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07"/>
                                        </p:tgtEl>
                                      </p:cBhvr>
                                    </p:animEffect>
                                    <p:set>
                                      <p:cBhvr>
                                        <p:cTn dur="1" fill="hold">
                                          <p:stCondLst>
                                            <p:cond delay="1000"/>
                                          </p:stCondLst>
                                        </p:cTn>
                                        <p:tgtEl>
                                          <p:spTgt spid="107"/>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25" title="loop_blue_cloud_V1.gif"/>
          <p:cNvPicPr preferRelativeResize="0"/>
          <p:nvPr/>
        </p:nvPicPr>
        <p:blipFill rotWithShape="1">
          <a:blip r:embed="rId3">
            <a:alphaModFix/>
          </a:blip>
          <a:srcRect b="1874" l="10687" r="14159" t="0"/>
          <a:stretch/>
        </p:blipFill>
        <p:spPr>
          <a:xfrm>
            <a:off x="3087650" y="559775"/>
            <a:ext cx="6018250" cy="4420150"/>
          </a:xfrm>
          <a:prstGeom prst="rect">
            <a:avLst/>
          </a:prstGeom>
          <a:noFill/>
          <a:ln>
            <a:noFill/>
          </a:ln>
        </p:spPr>
      </p:pic>
      <p:pic>
        <p:nvPicPr>
          <p:cNvPr id="117" name="Google Shape;117;p25" title="loop_blue_cloud_V1.gif"/>
          <p:cNvPicPr preferRelativeResize="0"/>
          <p:nvPr/>
        </p:nvPicPr>
        <p:blipFill rotWithShape="1">
          <a:blip r:embed="rId3">
            <a:alphaModFix/>
          </a:blip>
          <a:srcRect b="1874" l="10687" r="14159" t="0"/>
          <a:stretch/>
        </p:blipFill>
        <p:spPr>
          <a:xfrm>
            <a:off x="3087650" y="559775"/>
            <a:ext cx="6018250" cy="4420150"/>
          </a:xfrm>
          <a:prstGeom prst="rect">
            <a:avLst/>
          </a:prstGeom>
          <a:noFill/>
          <a:ln>
            <a:noFill/>
          </a:ln>
        </p:spPr>
      </p:pic>
      <p:sp>
        <p:nvSpPr>
          <p:cNvPr id="118" name="Google Shape;118;p25"/>
          <p:cNvSpPr/>
          <p:nvPr/>
        </p:nvSpPr>
        <p:spPr>
          <a:xfrm>
            <a:off x="626675" y="1537948"/>
            <a:ext cx="4048800" cy="952500"/>
          </a:xfrm>
          <a:prstGeom prst="roundRect">
            <a:avLst>
              <a:gd fmla="val 23118" name="adj"/>
            </a:avLst>
          </a:prstGeom>
          <a:solidFill>
            <a:srgbClr val="13131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78909C"/>
              </a:solidFill>
              <a:latin typeface="Google Sans"/>
              <a:ea typeface="Google Sans"/>
              <a:cs typeface="Google Sans"/>
              <a:sym typeface="Google Sans"/>
            </a:endParaRPr>
          </a:p>
        </p:txBody>
      </p:sp>
      <p:sp>
        <p:nvSpPr>
          <p:cNvPr id="119" name="Google Shape;119;p25"/>
          <p:cNvSpPr/>
          <p:nvPr/>
        </p:nvSpPr>
        <p:spPr>
          <a:xfrm>
            <a:off x="627100" y="3692820"/>
            <a:ext cx="4048800" cy="952500"/>
          </a:xfrm>
          <a:prstGeom prst="roundRect">
            <a:avLst>
              <a:gd fmla="val 23071" name="adj"/>
            </a:avLst>
          </a:prstGeom>
          <a:solidFill>
            <a:srgbClr val="13131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78909C"/>
              </a:solidFill>
              <a:latin typeface="Google Sans"/>
              <a:ea typeface="Google Sans"/>
              <a:cs typeface="Google Sans"/>
              <a:sym typeface="Google Sans"/>
            </a:endParaRPr>
          </a:p>
        </p:txBody>
      </p:sp>
      <p:sp>
        <p:nvSpPr>
          <p:cNvPr id="120" name="Google Shape;120;p25"/>
          <p:cNvSpPr txBox="1"/>
          <p:nvPr/>
        </p:nvSpPr>
        <p:spPr>
          <a:xfrm>
            <a:off x="2042636" y="1735498"/>
            <a:ext cx="2778600" cy="6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95">
                <a:solidFill>
                  <a:srgbClr val="EEEEEE"/>
                </a:solidFill>
                <a:latin typeface="Google Sans Text"/>
                <a:ea typeface="Google Sans Text"/>
                <a:cs typeface="Google Sans Text"/>
                <a:sym typeface="Google Sans Text"/>
              </a:rPr>
              <a:t>estimated annual productivity growth potential from AI</a:t>
            </a:r>
            <a:r>
              <a:rPr baseline="30000" lang="en" sz="1250">
                <a:solidFill>
                  <a:schemeClr val="lt2"/>
                </a:solidFill>
                <a:latin typeface="Google Sans Text"/>
                <a:ea typeface="Google Sans Text"/>
                <a:cs typeface="Google Sans Text"/>
                <a:sym typeface="Google Sans Text"/>
              </a:rPr>
              <a:t>1</a:t>
            </a:r>
            <a:endParaRPr sz="1295">
              <a:solidFill>
                <a:srgbClr val="EEEEEE"/>
              </a:solidFill>
              <a:latin typeface="Google Sans Text"/>
              <a:ea typeface="Google Sans Text"/>
              <a:cs typeface="Google Sans Text"/>
              <a:sym typeface="Google Sans Text"/>
            </a:endParaRPr>
          </a:p>
          <a:p>
            <a:pPr indent="0" lvl="0" marL="0" rtl="0" algn="l">
              <a:spcBef>
                <a:spcPts val="0"/>
              </a:spcBef>
              <a:spcAft>
                <a:spcPts val="0"/>
              </a:spcAft>
              <a:buNone/>
            </a:pPr>
            <a:r>
              <a:t/>
            </a:r>
            <a:endParaRPr baseline="30000" sz="1295">
              <a:solidFill>
                <a:srgbClr val="EEEEEE"/>
              </a:solidFill>
              <a:latin typeface="Google Sans Text"/>
              <a:ea typeface="Google Sans Text"/>
              <a:cs typeface="Google Sans Text"/>
              <a:sym typeface="Google Sans Text"/>
            </a:endParaRPr>
          </a:p>
        </p:txBody>
      </p:sp>
      <p:sp>
        <p:nvSpPr>
          <p:cNvPr id="121" name="Google Shape;121;p25"/>
          <p:cNvSpPr txBox="1"/>
          <p:nvPr/>
        </p:nvSpPr>
        <p:spPr>
          <a:xfrm>
            <a:off x="1980300" y="3875875"/>
            <a:ext cx="23970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98">
                <a:solidFill>
                  <a:srgbClr val="EEEEEE"/>
                </a:solidFill>
                <a:latin typeface="Google Sans Text"/>
                <a:ea typeface="Google Sans Text"/>
                <a:cs typeface="Google Sans Text"/>
                <a:sym typeface="Google Sans Text"/>
              </a:rPr>
              <a:t>of organizations have already deployed agents in production</a:t>
            </a:r>
            <a:r>
              <a:rPr baseline="30000" lang="en" sz="1198">
                <a:solidFill>
                  <a:srgbClr val="EEEEEE"/>
                </a:solidFill>
                <a:latin typeface="Google Sans Text"/>
                <a:ea typeface="Google Sans Text"/>
                <a:cs typeface="Google Sans Text"/>
                <a:sym typeface="Google Sans Text"/>
              </a:rPr>
              <a:t>3</a:t>
            </a:r>
            <a:endParaRPr baseline="30000" sz="1198">
              <a:solidFill>
                <a:srgbClr val="EEEEEE"/>
              </a:solidFill>
              <a:latin typeface="Google Sans Text"/>
              <a:ea typeface="Google Sans Text"/>
              <a:cs typeface="Google Sans Text"/>
              <a:sym typeface="Google Sans Text"/>
            </a:endParaRPr>
          </a:p>
        </p:txBody>
      </p:sp>
      <p:grpSp>
        <p:nvGrpSpPr>
          <p:cNvPr id="122" name="Google Shape;122;p25"/>
          <p:cNvGrpSpPr/>
          <p:nvPr/>
        </p:nvGrpSpPr>
        <p:grpSpPr>
          <a:xfrm>
            <a:off x="626458" y="2621537"/>
            <a:ext cx="4049362" cy="952500"/>
            <a:chOff x="381000" y="3870753"/>
            <a:chExt cx="4286400" cy="952500"/>
          </a:xfrm>
        </p:grpSpPr>
        <p:sp>
          <p:nvSpPr>
            <p:cNvPr id="123" name="Google Shape;123;p25"/>
            <p:cNvSpPr/>
            <p:nvPr/>
          </p:nvSpPr>
          <p:spPr>
            <a:xfrm>
              <a:off x="381000" y="3870753"/>
              <a:ext cx="4286400" cy="952500"/>
            </a:xfrm>
            <a:prstGeom prst="roundRect">
              <a:avLst>
                <a:gd fmla="val 21809" name="adj"/>
              </a:avLst>
            </a:prstGeom>
            <a:solidFill>
              <a:srgbClr val="13131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78909C"/>
                </a:solidFill>
                <a:latin typeface="Google Sans"/>
                <a:ea typeface="Google Sans"/>
                <a:cs typeface="Google Sans"/>
                <a:sym typeface="Google Sans"/>
              </a:endParaRPr>
            </a:p>
          </p:txBody>
        </p:sp>
        <p:sp>
          <p:nvSpPr>
            <p:cNvPr id="124" name="Google Shape;124;p25"/>
            <p:cNvSpPr txBox="1"/>
            <p:nvPr/>
          </p:nvSpPr>
          <p:spPr>
            <a:xfrm>
              <a:off x="1844639" y="3967178"/>
              <a:ext cx="23724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98">
                  <a:solidFill>
                    <a:srgbClr val="EEEEEE"/>
                  </a:solidFill>
                  <a:latin typeface="Google Sans Text"/>
                  <a:ea typeface="Google Sans Text"/>
                  <a:cs typeface="Google Sans Text"/>
                  <a:sym typeface="Google Sans Text"/>
                </a:rPr>
                <a:t>of enterprise apps will feature task-specific AI agents by the end of 2026</a:t>
              </a:r>
              <a:r>
                <a:rPr baseline="30000" lang="en" sz="1198">
                  <a:solidFill>
                    <a:srgbClr val="EEEEEE"/>
                  </a:solidFill>
                  <a:latin typeface="Google Sans Text"/>
                  <a:ea typeface="Google Sans Text"/>
                  <a:cs typeface="Google Sans Text"/>
                  <a:sym typeface="Google Sans Text"/>
                </a:rPr>
                <a:t>2</a:t>
              </a:r>
              <a:endParaRPr baseline="30000" sz="1198">
                <a:solidFill>
                  <a:srgbClr val="EEEEEE"/>
                </a:solidFill>
                <a:latin typeface="Google Sans Text"/>
                <a:ea typeface="Google Sans Text"/>
                <a:cs typeface="Google Sans Text"/>
                <a:sym typeface="Google Sans Text"/>
              </a:endParaRPr>
            </a:p>
          </p:txBody>
        </p:sp>
      </p:grpSp>
      <p:sp>
        <p:nvSpPr>
          <p:cNvPr id="125" name="Google Shape;125;p25"/>
          <p:cNvSpPr txBox="1"/>
          <p:nvPr/>
        </p:nvSpPr>
        <p:spPr>
          <a:xfrm>
            <a:off x="548750" y="4764100"/>
            <a:ext cx="4049400" cy="4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A5A5A5"/>
                </a:solidFill>
                <a:latin typeface="Google Sans"/>
                <a:ea typeface="Google Sans"/>
                <a:cs typeface="Google Sans"/>
                <a:sym typeface="Google Sans"/>
              </a:rPr>
              <a:t>1. </a:t>
            </a:r>
            <a:r>
              <a:rPr lang="en" sz="700" u="sng">
                <a:solidFill>
                  <a:srgbClr val="A5A5A5"/>
                </a:solidFill>
                <a:latin typeface="Google Sans"/>
                <a:ea typeface="Google Sans"/>
                <a:cs typeface="Google Sans"/>
                <a:sym typeface="Google Sans"/>
                <a:hlinkClick r:id="rId4">
                  <a:extLst>
                    <a:ext uri="{A12FA001-AC4F-418D-AE19-62706E023703}">
                      <ahyp:hlinkClr val="tx"/>
                    </a:ext>
                  </a:extLst>
                </a:hlinkClick>
              </a:rPr>
              <a:t>McKinsey</a:t>
            </a:r>
            <a:r>
              <a:rPr lang="en" sz="700">
                <a:solidFill>
                  <a:srgbClr val="A5A5A5"/>
                </a:solidFill>
                <a:latin typeface="Google Sans"/>
                <a:ea typeface="Google Sans"/>
                <a:cs typeface="Google Sans"/>
                <a:sym typeface="Google Sans"/>
              </a:rPr>
              <a:t>, Jan 2025     2. </a:t>
            </a:r>
            <a:r>
              <a:rPr lang="en" sz="700" u="sng">
                <a:solidFill>
                  <a:srgbClr val="A5A5A5"/>
                </a:solidFill>
                <a:latin typeface="Google Sans"/>
                <a:ea typeface="Google Sans"/>
                <a:cs typeface="Google Sans"/>
                <a:sym typeface="Google Sans"/>
                <a:hlinkClick r:id="rId5">
                  <a:extLst>
                    <a:ext uri="{A12FA001-AC4F-418D-AE19-62706E023703}">
                      <ahyp:hlinkClr val="tx"/>
                    </a:ext>
                  </a:extLst>
                </a:hlinkClick>
              </a:rPr>
              <a:t>Ga</a:t>
            </a:r>
            <a:r>
              <a:rPr lang="en" sz="700" u="sng">
                <a:solidFill>
                  <a:srgbClr val="A5A5A5"/>
                </a:solidFill>
                <a:latin typeface="Google Sans"/>
                <a:ea typeface="Google Sans"/>
                <a:cs typeface="Google Sans"/>
                <a:sym typeface="Google Sans"/>
              </a:rPr>
              <a:t>rtner,</a:t>
            </a:r>
            <a:r>
              <a:rPr lang="en" sz="700">
                <a:solidFill>
                  <a:srgbClr val="A5A5A5"/>
                </a:solidFill>
                <a:latin typeface="Google Sans"/>
                <a:ea typeface="Google Sans"/>
                <a:cs typeface="Google Sans"/>
                <a:sym typeface="Google Sans"/>
              </a:rPr>
              <a:t> August 2025     3. </a:t>
            </a:r>
            <a:r>
              <a:rPr lang="en" sz="700" u="sng">
                <a:solidFill>
                  <a:srgbClr val="A5A5A5"/>
                </a:solidFill>
                <a:latin typeface="Google Sans"/>
                <a:ea typeface="Google Sans"/>
                <a:cs typeface="Google Sans"/>
                <a:sym typeface="Google Sans"/>
                <a:hlinkClick r:id="rId6">
                  <a:extLst>
                    <a:ext uri="{A12FA001-AC4F-418D-AE19-62706E023703}">
                      <ahyp:hlinkClr val="tx"/>
                    </a:ext>
                  </a:extLst>
                </a:hlinkClick>
              </a:rPr>
              <a:t>Google Cloud</a:t>
            </a:r>
            <a:r>
              <a:rPr lang="en" sz="700">
                <a:solidFill>
                  <a:srgbClr val="A5A5A5"/>
                </a:solidFill>
                <a:latin typeface="Google Sans"/>
                <a:ea typeface="Google Sans"/>
                <a:cs typeface="Google Sans"/>
                <a:sym typeface="Google Sans"/>
              </a:rPr>
              <a:t>, Nov 2025</a:t>
            </a:r>
            <a:endParaRPr sz="700">
              <a:solidFill>
                <a:srgbClr val="A5A5A5"/>
              </a:solidFill>
              <a:latin typeface="Google Sans"/>
              <a:ea typeface="Google Sans"/>
              <a:cs typeface="Google Sans"/>
              <a:sym typeface="Google Sans"/>
            </a:endParaRPr>
          </a:p>
        </p:txBody>
      </p:sp>
      <p:sp>
        <p:nvSpPr>
          <p:cNvPr id="126" name="Google Shape;126;p25"/>
          <p:cNvSpPr txBox="1"/>
          <p:nvPr/>
        </p:nvSpPr>
        <p:spPr>
          <a:xfrm>
            <a:off x="529600" y="286000"/>
            <a:ext cx="6345900" cy="1022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3400">
                <a:solidFill>
                  <a:srgbClr val="121212"/>
                </a:solidFill>
                <a:latin typeface="Google Sans Medium"/>
                <a:ea typeface="Google Sans Medium"/>
                <a:cs typeface="Google Sans Medium"/>
                <a:sym typeface="Google Sans Medium"/>
              </a:rPr>
              <a:t>AI is now the</a:t>
            </a:r>
            <a:endParaRPr sz="3400">
              <a:solidFill>
                <a:srgbClr val="121212"/>
              </a:solidFill>
              <a:latin typeface="Google Sans Medium"/>
              <a:ea typeface="Google Sans Medium"/>
              <a:cs typeface="Google Sans Medium"/>
              <a:sym typeface="Google Sans Medium"/>
            </a:endParaRPr>
          </a:p>
          <a:p>
            <a:pPr indent="0" lvl="0" marL="0" rtl="0" algn="l">
              <a:lnSpc>
                <a:spcPct val="80000"/>
              </a:lnSpc>
              <a:spcBef>
                <a:spcPts val="0"/>
              </a:spcBef>
              <a:spcAft>
                <a:spcPts val="0"/>
              </a:spcAft>
              <a:buNone/>
            </a:pPr>
            <a:r>
              <a:rPr lang="en" sz="3400">
                <a:solidFill>
                  <a:srgbClr val="121212"/>
                </a:solidFill>
                <a:latin typeface="Google Sans Medium"/>
                <a:ea typeface="Google Sans Medium"/>
                <a:cs typeface="Google Sans Medium"/>
                <a:sym typeface="Google Sans Medium"/>
              </a:rPr>
              <a:t>driving the global economy</a:t>
            </a:r>
            <a:endParaRPr sz="3400">
              <a:solidFill>
                <a:srgbClr val="121212"/>
              </a:solidFill>
              <a:latin typeface="Google Sans Medium"/>
              <a:ea typeface="Google Sans Medium"/>
              <a:cs typeface="Google Sans Medium"/>
              <a:sym typeface="Google Sans Medium"/>
            </a:endParaRPr>
          </a:p>
        </p:txBody>
      </p:sp>
      <p:sp>
        <p:nvSpPr>
          <p:cNvPr id="127" name="Google Shape;127;p25"/>
          <p:cNvSpPr/>
          <p:nvPr/>
        </p:nvSpPr>
        <p:spPr>
          <a:xfrm>
            <a:off x="3294175" y="395125"/>
            <a:ext cx="2493928" cy="316400"/>
          </a:xfrm>
          <a:prstGeom prst="rect">
            <a:avLst/>
          </a:prstGeom>
        </p:spPr>
        <p:txBody>
          <a:bodyPr>
            <a:prstTxWarp prst="textPlain"/>
          </a:bodyPr>
          <a:lstStyle/>
          <a:p>
            <a:pPr lvl="0" algn="ctr"/>
            <a:r>
              <a:rPr b="0" i="0">
                <a:ln>
                  <a:noFill/>
                </a:ln>
                <a:gradFill>
                  <a:gsLst>
                    <a:gs pos="0">
                      <a:srgbClr val="4285F4"/>
                    </a:gs>
                    <a:gs pos="100000">
                      <a:srgbClr val="4B31E3"/>
                    </a:gs>
                  </a:gsLst>
                  <a:lin ang="2698631" scaled="0"/>
                </a:gradFill>
                <a:latin typeface="Google Sans;500"/>
              </a:rPr>
              <a:t>central force</a:t>
            </a:r>
          </a:p>
        </p:txBody>
      </p:sp>
      <p:sp>
        <p:nvSpPr>
          <p:cNvPr id="128" name="Google Shape;128;p25"/>
          <p:cNvSpPr txBox="1"/>
          <p:nvPr/>
        </p:nvSpPr>
        <p:spPr>
          <a:xfrm>
            <a:off x="821750" y="3799613"/>
            <a:ext cx="1107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4285F4"/>
                </a:solidFill>
                <a:latin typeface="Google Sans Medium"/>
                <a:ea typeface="Google Sans Medium"/>
                <a:cs typeface="Google Sans Medium"/>
                <a:sym typeface="Google Sans Medium"/>
              </a:rPr>
              <a:t>52%</a:t>
            </a:r>
            <a:endParaRPr sz="3600">
              <a:solidFill>
                <a:srgbClr val="4285F4"/>
              </a:solidFill>
              <a:latin typeface="Google Sans Medium"/>
              <a:ea typeface="Google Sans Medium"/>
              <a:cs typeface="Google Sans Medium"/>
              <a:sym typeface="Google Sans Medium"/>
            </a:endParaRPr>
          </a:p>
        </p:txBody>
      </p:sp>
      <p:sp>
        <p:nvSpPr>
          <p:cNvPr id="129" name="Google Shape;129;p25"/>
          <p:cNvSpPr txBox="1"/>
          <p:nvPr/>
        </p:nvSpPr>
        <p:spPr>
          <a:xfrm>
            <a:off x="821751" y="2730800"/>
            <a:ext cx="1230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4285F4"/>
                </a:solidFill>
                <a:latin typeface="Google Sans Medium"/>
                <a:ea typeface="Google Sans Medium"/>
                <a:cs typeface="Google Sans Medium"/>
                <a:sym typeface="Google Sans Medium"/>
              </a:rPr>
              <a:t>40%</a:t>
            </a:r>
            <a:endParaRPr sz="3600">
              <a:solidFill>
                <a:srgbClr val="4285F4"/>
              </a:solidFill>
              <a:latin typeface="Google Sans Medium"/>
              <a:ea typeface="Google Sans Medium"/>
              <a:cs typeface="Google Sans Medium"/>
              <a:sym typeface="Google Sans Medium"/>
            </a:endParaRPr>
          </a:p>
        </p:txBody>
      </p:sp>
      <p:sp>
        <p:nvSpPr>
          <p:cNvPr id="130" name="Google Shape;130;p25"/>
          <p:cNvSpPr txBox="1"/>
          <p:nvPr/>
        </p:nvSpPr>
        <p:spPr>
          <a:xfrm>
            <a:off x="821750" y="1632025"/>
            <a:ext cx="1397400" cy="809700"/>
          </a:xfrm>
          <a:prstGeom prst="rect">
            <a:avLst/>
          </a:prstGeom>
          <a:noFill/>
          <a:ln>
            <a:noFill/>
          </a:ln>
        </p:spPr>
        <p:txBody>
          <a:bodyPr anchorCtr="0" anchor="t" bIns="91425" lIns="91425" spcFirstLastPara="1" rIns="91425" wrap="square" tIns="91425">
            <a:spAutoFit/>
          </a:bodyPr>
          <a:lstStyle/>
          <a:p>
            <a:pPr indent="0" lvl="0" marL="0" rtl="0" algn="l">
              <a:lnSpc>
                <a:spcPct val="70000"/>
              </a:lnSpc>
              <a:spcBef>
                <a:spcPts val="0"/>
              </a:spcBef>
              <a:spcAft>
                <a:spcPts val="0"/>
              </a:spcAft>
              <a:buNone/>
            </a:pPr>
            <a:r>
              <a:rPr lang="en" sz="2900">
                <a:solidFill>
                  <a:srgbClr val="4285F4"/>
                </a:solidFill>
                <a:latin typeface="Google Sans Medium"/>
                <a:ea typeface="Google Sans Medium"/>
                <a:cs typeface="Google Sans Medium"/>
                <a:sym typeface="Google Sans Medium"/>
              </a:rPr>
              <a:t>$4.4</a:t>
            </a:r>
            <a:endParaRPr sz="2900">
              <a:solidFill>
                <a:srgbClr val="4285F4"/>
              </a:solidFill>
              <a:latin typeface="Google Sans Medium"/>
              <a:ea typeface="Google Sans Medium"/>
              <a:cs typeface="Google Sans Medium"/>
              <a:sym typeface="Google Sans Medium"/>
            </a:endParaRPr>
          </a:p>
          <a:p>
            <a:pPr indent="0" lvl="0" marL="0" rtl="0" algn="l">
              <a:lnSpc>
                <a:spcPct val="70000"/>
              </a:lnSpc>
              <a:spcBef>
                <a:spcPts val="0"/>
              </a:spcBef>
              <a:spcAft>
                <a:spcPts val="0"/>
              </a:spcAft>
              <a:buNone/>
            </a:pPr>
            <a:r>
              <a:rPr lang="en" sz="2900">
                <a:solidFill>
                  <a:srgbClr val="4285F4"/>
                </a:solidFill>
                <a:latin typeface="Google Sans Medium"/>
                <a:ea typeface="Google Sans Medium"/>
                <a:cs typeface="Google Sans Medium"/>
                <a:sym typeface="Google Sans Medium"/>
              </a:rPr>
              <a:t>trillion</a:t>
            </a:r>
            <a:endParaRPr sz="2900">
              <a:solidFill>
                <a:srgbClr val="4285F4"/>
              </a:solidFill>
              <a:latin typeface="Google Sans Medium"/>
              <a:ea typeface="Google Sans Medium"/>
              <a:cs typeface="Google Sans Medium"/>
              <a:sym typeface="Google Sans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6" title="Industry Job Task.gif"/>
          <p:cNvPicPr preferRelativeResize="0"/>
          <p:nvPr/>
        </p:nvPicPr>
        <p:blipFill rotWithShape="1">
          <a:blip r:embed="rId3">
            <a:alphaModFix/>
          </a:blip>
          <a:srcRect b="33556" l="0" r="0" t="8419"/>
          <a:stretch/>
        </p:blipFill>
        <p:spPr>
          <a:xfrm>
            <a:off x="0" y="513945"/>
            <a:ext cx="9144000" cy="2984499"/>
          </a:xfrm>
          <a:prstGeom prst="rect">
            <a:avLst/>
          </a:prstGeom>
          <a:noFill/>
          <a:ln>
            <a:noFill/>
          </a:ln>
        </p:spPr>
      </p:pic>
      <p:sp>
        <p:nvSpPr>
          <p:cNvPr id="136" name="Google Shape;136;p26"/>
          <p:cNvSpPr txBox="1"/>
          <p:nvPr/>
        </p:nvSpPr>
        <p:spPr>
          <a:xfrm>
            <a:off x="112950" y="931578"/>
            <a:ext cx="8918100" cy="1308300"/>
          </a:xfrm>
          <a:prstGeom prst="rect">
            <a:avLst/>
          </a:prstGeom>
          <a:noFill/>
          <a:ln>
            <a:noFill/>
          </a:ln>
        </p:spPr>
        <p:txBody>
          <a:bodyPr anchorCtr="0" anchor="t" bIns="0" lIns="0" spcFirstLastPara="1" rIns="0" wrap="square" tIns="0">
            <a:spAutoFit/>
          </a:bodyPr>
          <a:lstStyle/>
          <a:p>
            <a:pPr indent="0" lvl="0" marL="0" rtl="0" algn="ctr">
              <a:lnSpc>
                <a:spcPct val="85000"/>
              </a:lnSpc>
              <a:spcBef>
                <a:spcPts val="0"/>
              </a:spcBef>
              <a:spcAft>
                <a:spcPts val="0"/>
              </a:spcAft>
              <a:buNone/>
            </a:pPr>
            <a:r>
              <a:rPr lang="en" sz="5000">
                <a:solidFill>
                  <a:schemeClr val="dk1"/>
                </a:solidFill>
                <a:latin typeface="Google Sans"/>
                <a:ea typeface="Google Sans"/>
                <a:cs typeface="Google Sans"/>
                <a:sym typeface="Google Sans"/>
              </a:rPr>
              <a:t>Agentic AI is</a:t>
            </a:r>
            <a:br>
              <a:rPr lang="en" sz="5000">
                <a:solidFill>
                  <a:schemeClr val="dk1"/>
                </a:solidFill>
                <a:latin typeface="Google Sans"/>
                <a:ea typeface="Google Sans"/>
                <a:cs typeface="Google Sans"/>
                <a:sym typeface="Google Sans"/>
              </a:rPr>
            </a:br>
            <a:r>
              <a:rPr lang="en" sz="5000">
                <a:solidFill>
                  <a:schemeClr val="dk1"/>
                </a:solidFill>
                <a:latin typeface="Google Sans"/>
                <a:ea typeface="Google Sans"/>
                <a:cs typeface="Google Sans"/>
                <a:sym typeface="Google Sans"/>
              </a:rPr>
              <a:t>reshaping every</a:t>
            </a:r>
            <a:endParaRPr sz="5000">
              <a:solidFill>
                <a:schemeClr val="dk1"/>
              </a:solidFill>
              <a:latin typeface="Google Sans"/>
              <a:ea typeface="Google Sans"/>
              <a:cs typeface="Google Sans"/>
              <a:sym typeface="Google Sans"/>
            </a:endParaRPr>
          </a:p>
        </p:txBody>
      </p:sp>
      <p:pic>
        <p:nvPicPr>
          <p:cNvPr id="137" name="Google Shape;137;p26" title="BlueLayers_3D_Primary-01.png"/>
          <p:cNvPicPr preferRelativeResize="0"/>
          <p:nvPr/>
        </p:nvPicPr>
        <p:blipFill rotWithShape="1">
          <a:blip r:embed="rId4">
            <a:alphaModFix/>
          </a:blip>
          <a:srcRect b="62243" l="0" r="0" t="2314"/>
          <a:stretch/>
        </p:blipFill>
        <p:spPr>
          <a:xfrm>
            <a:off x="1143000" y="3320525"/>
            <a:ext cx="6857999" cy="1822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2" name="Shape 142"/>
        <p:cNvGrpSpPr/>
        <p:nvPr/>
      </p:nvGrpSpPr>
      <p:grpSpPr>
        <a:xfrm>
          <a:off x="0" y="0"/>
          <a:ext cx="0" cy="0"/>
          <a:chOff x="0" y="0"/>
          <a:chExt cx="0" cy="0"/>
        </a:xfrm>
      </p:grpSpPr>
      <p:pic>
        <p:nvPicPr>
          <p:cNvPr id="143" name="Google Shape;143;p27"/>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44" name="Google Shape;144;p27"/>
          <p:cNvSpPr/>
          <p:nvPr/>
        </p:nvSpPr>
        <p:spPr>
          <a:xfrm>
            <a:off x="727146" y="2744502"/>
            <a:ext cx="7686600" cy="6816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FFFFFF"/>
              </a:buClr>
              <a:buSzPts val="2400"/>
              <a:buFont typeface="Google Sans Medium"/>
              <a:buNone/>
            </a:pPr>
            <a:r>
              <a:rPr b="0" i="0" lang="en" sz="2400" u="none" cap="none" strike="noStrike">
                <a:solidFill>
                  <a:srgbClr val="FFFFFF"/>
                </a:solidFill>
                <a:latin typeface="Google Sans Medium"/>
                <a:ea typeface="Google Sans Medium"/>
                <a:cs typeface="Google Sans Medium"/>
                <a:sym typeface="Google Sans Medium"/>
              </a:rPr>
              <a:t> The best of Google AI for every employee, </a:t>
            </a:r>
            <a:endParaRPr b="0" i="0" sz="2400" u="none" cap="none" strike="noStrike">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rgbClr val="FFFFFF"/>
              </a:buClr>
              <a:buSzPts val="2400"/>
              <a:buFont typeface="Google Sans Medium"/>
              <a:buNone/>
            </a:pPr>
            <a:r>
              <a:rPr b="0" i="0" lang="en" sz="2400" u="none" cap="none" strike="noStrike">
                <a:solidFill>
                  <a:srgbClr val="FFFFFF"/>
                </a:solidFill>
                <a:latin typeface="Google Sans Medium"/>
                <a:ea typeface="Google Sans Medium"/>
                <a:cs typeface="Google Sans Medium"/>
                <a:sym typeface="Google Sans Medium"/>
              </a:rPr>
              <a:t>for every workflow</a:t>
            </a:r>
            <a:endParaRPr b="0" i="0" sz="2400" u="none" cap="none" strike="noStrike">
              <a:solidFill>
                <a:schemeClr val="dk1"/>
              </a:solidFill>
              <a:latin typeface="Calibri"/>
              <a:ea typeface="Calibri"/>
              <a:cs typeface="Calibri"/>
              <a:sym typeface="Calibri"/>
            </a:endParaRPr>
          </a:p>
        </p:txBody>
      </p:sp>
      <p:pic>
        <p:nvPicPr>
          <p:cNvPr id="145" name="Google Shape;145;p27" title="Gemini-Enterprise-Lockup-full-color-horizontal-rgb 1.png"/>
          <p:cNvPicPr preferRelativeResize="0"/>
          <p:nvPr/>
        </p:nvPicPr>
        <p:blipFill>
          <a:blip r:embed="rId4">
            <a:alphaModFix/>
          </a:blip>
          <a:stretch>
            <a:fillRect/>
          </a:stretch>
        </p:blipFill>
        <p:spPr>
          <a:xfrm>
            <a:off x="1702225" y="1777648"/>
            <a:ext cx="5741000" cy="6755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0" name="Shape 150"/>
        <p:cNvGrpSpPr/>
        <p:nvPr/>
      </p:nvGrpSpPr>
      <p:grpSpPr>
        <a:xfrm>
          <a:off x="0" y="0"/>
          <a:ext cx="0" cy="0"/>
          <a:chOff x="0" y="0"/>
          <a:chExt cx="0" cy="0"/>
        </a:xfrm>
      </p:grpSpPr>
      <p:pic>
        <p:nvPicPr>
          <p:cNvPr descr="preencoded.png" id="151" name="Google Shape;151;p28"/>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preencoded.png" id="152" name="Google Shape;152;p28"/>
          <p:cNvPicPr preferRelativeResize="0"/>
          <p:nvPr/>
        </p:nvPicPr>
        <p:blipFill rotWithShape="1">
          <a:blip r:embed="rId4">
            <a:alphaModFix/>
          </a:blip>
          <a:srcRect b="0" l="0" r="0" t="0"/>
          <a:stretch/>
        </p:blipFill>
        <p:spPr>
          <a:xfrm>
            <a:off x="0" y="0"/>
            <a:ext cx="9144000" cy="5143500"/>
          </a:xfrm>
          <a:prstGeom prst="rect">
            <a:avLst/>
          </a:prstGeom>
          <a:noFill/>
          <a:ln>
            <a:noFill/>
          </a:ln>
        </p:spPr>
      </p:pic>
      <p:pic>
        <p:nvPicPr>
          <p:cNvPr descr="preencoded.png" id="153" name="Google Shape;153;p28"/>
          <p:cNvPicPr preferRelativeResize="0"/>
          <p:nvPr/>
        </p:nvPicPr>
        <p:blipFill rotWithShape="1">
          <a:blip r:embed="rId5">
            <a:alphaModFix/>
          </a:blip>
          <a:srcRect b="0" l="0" r="0" t="0"/>
          <a:stretch/>
        </p:blipFill>
        <p:spPr>
          <a:xfrm>
            <a:off x="0" y="5767"/>
            <a:ext cx="9144000" cy="5137734"/>
          </a:xfrm>
          <a:prstGeom prst="rect">
            <a:avLst/>
          </a:prstGeom>
          <a:noFill/>
          <a:ln>
            <a:noFill/>
          </a:ln>
        </p:spPr>
      </p:pic>
      <p:pic>
        <p:nvPicPr>
          <p:cNvPr descr="preencoded.png" id="154" name="Google Shape;154;p28"/>
          <p:cNvPicPr preferRelativeResize="0"/>
          <p:nvPr/>
        </p:nvPicPr>
        <p:blipFill rotWithShape="1">
          <a:blip r:embed="rId6">
            <a:alphaModFix/>
          </a:blip>
          <a:srcRect b="0" l="0" r="0" t="0"/>
          <a:stretch/>
        </p:blipFill>
        <p:spPr>
          <a:xfrm>
            <a:off x="4546776" y="1589261"/>
            <a:ext cx="2786491" cy="1138126"/>
          </a:xfrm>
          <a:prstGeom prst="rect">
            <a:avLst/>
          </a:prstGeom>
          <a:noFill/>
          <a:ln>
            <a:noFill/>
          </a:ln>
        </p:spPr>
      </p:pic>
      <p:pic>
        <p:nvPicPr>
          <p:cNvPr descr="preencoded.png" id="155" name="Google Shape;155;p28"/>
          <p:cNvPicPr preferRelativeResize="0"/>
          <p:nvPr/>
        </p:nvPicPr>
        <p:blipFill rotWithShape="1">
          <a:blip r:embed="rId7">
            <a:alphaModFix/>
          </a:blip>
          <a:srcRect b="0" l="0" r="0" t="0"/>
          <a:stretch/>
        </p:blipFill>
        <p:spPr>
          <a:xfrm>
            <a:off x="3471374" y="1223814"/>
            <a:ext cx="2170619" cy="485403"/>
          </a:xfrm>
          <a:prstGeom prst="rect">
            <a:avLst/>
          </a:prstGeom>
          <a:noFill/>
          <a:ln>
            <a:noFill/>
          </a:ln>
        </p:spPr>
      </p:pic>
      <p:pic>
        <p:nvPicPr>
          <p:cNvPr descr="preencoded.png" id="156" name="Google Shape;156;p28"/>
          <p:cNvPicPr preferRelativeResize="0"/>
          <p:nvPr/>
        </p:nvPicPr>
        <p:blipFill rotWithShape="1">
          <a:blip r:embed="rId8">
            <a:alphaModFix/>
          </a:blip>
          <a:srcRect b="0" l="0" r="0" t="0"/>
          <a:stretch/>
        </p:blipFill>
        <p:spPr>
          <a:xfrm>
            <a:off x="3472474" y="1223814"/>
            <a:ext cx="2170617" cy="485417"/>
          </a:xfrm>
          <a:prstGeom prst="rect">
            <a:avLst/>
          </a:prstGeom>
          <a:noFill/>
          <a:ln>
            <a:noFill/>
          </a:ln>
        </p:spPr>
      </p:pic>
      <p:sp>
        <p:nvSpPr>
          <p:cNvPr id="157" name="Google Shape;157;p28"/>
          <p:cNvSpPr/>
          <p:nvPr/>
        </p:nvSpPr>
        <p:spPr>
          <a:xfrm>
            <a:off x="3472413" y="1228475"/>
            <a:ext cx="2170500" cy="485400"/>
          </a:xfrm>
          <a:prstGeom prst="rect">
            <a:avLst/>
          </a:prstGeom>
          <a:noFill/>
          <a:ln>
            <a:noFill/>
          </a:ln>
        </p:spPr>
        <p:txBody>
          <a:bodyPr anchorCtr="0" anchor="ctr" bIns="0" lIns="0" spcFirstLastPara="1" rIns="0" wrap="square" tIns="0">
            <a:noAutofit/>
          </a:bodyPr>
          <a:lstStyle/>
          <a:p>
            <a:pPr indent="0" lvl="0" marL="0" marR="0" rtl="0" algn="ctr">
              <a:lnSpc>
                <a:spcPct val="125980"/>
              </a:lnSpc>
              <a:spcBef>
                <a:spcPts val="0"/>
              </a:spcBef>
              <a:spcAft>
                <a:spcPts val="0"/>
              </a:spcAft>
              <a:buClr>
                <a:srgbClr val="FFFFFF"/>
              </a:buClr>
              <a:buSzPts val="2200"/>
              <a:buFont typeface="Google Sans Medium"/>
              <a:buNone/>
            </a:pPr>
            <a:r>
              <a:rPr b="0" i="0" lang="en" sz="2200" u="none" cap="none" strike="noStrike">
                <a:solidFill>
                  <a:srgbClr val="FFFFFF"/>
                </a:solidFill>
                <a:latin typeface="Google Sans Medium"/>
                <a:ea typeface="Google Sans Medium"/>
                <a:cs typeface="Google Sans Medium"/>
                <a:sym typeface="Google Sans Medium"/>
              </a:rPr>
              <a:t>Intelligence</a:t>
            </a:r>
            <a:endParaRPr b="0" i="0" sz="2200" u="none" cap="none" strike="noStrike">
              <a:solidFill>
                <a:schemeClr val="dk1"/>
              </a:solidFill>
              <a:latin typeface="Calibri"/>
              <a:ea typeface="Calibri"/>
              <a:cs typeface="Calibri"/>
              <a:sym typeface="Calibri"/>
            </a:endParaRPr>
          </a:p>
        </p:txBody>
      </p:sp>
      <p:pic>
        <p:nvPicPr>
          <p:cNvPr descr="preencoded.png" id="158" name="Google Shape;158;p28"/>
          <p:cNvPicPr preferRelativeResize="0"/>
          <p:nvPr/>
        </p:nvPicPr>
        <p:blipFill rotWithShape="1">
          <a:blip r:embed="rId7">
            <a:alphaModFix/>
          </a:blip>
          <a:srcRect b="0" l="0" r="0" t="0"/>
          <a:stretch/>
        </p:blipFill>
        <p:spPr>
          <a:xfrm>
            <a:off x="6237482" y="1223814"/>
            <a:ext cx="2170619" cy="485403"/>
          </a:xfrm>
          <a:prstGeom prst="rect">
            <a:avLst/>
          </a:prstGeom>
          <a:noFill/>
          <a:ln>
            <a:noFill/>
          </a:ln>
        </p:spPr>
      </p:pic>
      <p:pic>
        <p:nvPicPr>
          <p:cNvPr descr="preencoded.png" id="159" name="Google Shape;159;p28"/>
          <p:cNvPicPr preferRelativeResize="0"/>
          <p:nvPr/>
        </p:nvPicPr>
        <p:blipFill rotWithShape="1">
          <a:blip r:embed="rId8">
            <a:alphaModFix/>
          </a:blip>
          <a:srcRect b="0" l="0" r="0" t="0"/>
          <a:stretch/>
        </p:blipFill>
        <p:spPr>
          <a:xfrm>
            <a:off x="6237482" y="1223814"/>
            <a:ext cx="2170617" cy="485417"/>
          </a:xfrm>
          <a:prstGeom prst="rect">
            <a:avLst/>
          </a:prstGeom>
          <a:noFill/>
          <a:ln>
            <a:noFill/>
          </a:ln>
        </p:spPr>
      </p:pic>
      <p:sp>
        <p:nvSpPr>
          <p:cNvPr id="160" name="Google Shape;160;p28"/>
          <p:cNvSpPr/>
          <p:nvPr/>
        </p:nvSpPr>
        <p:spPr>
          <a:xfrm>
            <a:off x="6238650" y="1228475"/>
            <a:ext cx="2170500" cy="485400"/>
          </a:xfrm>
          <a:prstGeom prst="rect">
            <a:avLst/>
          </a:prstGeom>
          <a:noFill/>
          <a:ln>
            <a:noFill/>
          </a:ln>
        </p:spPr>
        <p:txBody>
          <a:bodyPr anchorCtr="0" anchor="ctr" bIns="0" lIns="0" spcFirstLastPara="1" rIns="0" wrap="square" tIns="0">
            <a:noAutofit/>
          </a:bodyPr>
          <a:lstStyle/>
          <a:p>
            <a:pPr indent="0" lvl="0" marL="0" marR="0" rtl="0" algn="ctr">
              <a:lnSpc>
                <a:spcPct val="125980"/>
              </a:lnSpc>
              <a:spcBef>
                <a:spcPts val="0"/>
              </a:spcBef>
              <a:spcAft>
                <a:spcPts val="0"/>
              </a:spcAft>
              <a:buClr>
                <a:srgbClr val="FFFFFF"/>
              </a:buClr>
              <a:buSzPts val="2200"/>
              <a:buFont typeface="Google Sans Medium"/>
              <a:buNone/>
            </a:pPr>
            <a:r>
              <a:rPr b="0" i="0" lang="en" sz="2200" u="none" cap="none" strike="noStrike">
                <a:solidFill>
                  <a:srgbClr val="FFFFFF"/>
                </a:solidFill>
                <a:latin typeface="Google Sans Medium"/>
                <a:ea typeface="Google Sans Medium"/>
                <a:cs typeface="Google Sans Medium"/>
                <a:sym typeface="Google Sans Medium"/>
              </a:rPr>
              <a:t>Automation</a:t>
            </a:r>
            <a:endParaRPr b="0" i="0" sz="2200" u="none" cap="none" strike="noStrike">
              <a:solidFill>
                <a:schemeClr val="dk1"/>
              </a:solidFill>
              <a:latin typeface="Calibri"/>
              <a:ea typeface="Calibri"/>
              <a:cs typeface="Calibri"/>
              <a:sym typeface="Calibri"/>
            </a:endParaRPr>
          </a:p>
        </p:txBody>
      </p:sp>
      <p:pic>
        <p:nvPicPr>
          <p:cNvPr descr="preencoded.png" id="161" name="Google Shape;161;p28"/>
          <p:cNvPicPr preferRelativeResize="0"/>
          <p:nvPr/>
        </p:nvPicPr>
        <p:blipFill rotWithShape="1">
          <a:blip r:embed="rId9">
            <a:alphaModFix/>
          </a:blip>
          <a:srcRect b="0" l="0" r="0" t="0"/>
          <a:stretch/>
        </p:blipFill>
        <p:spPr>
          <a:xfrm>
            <a:off x="4723993" y="2287116"/>
            <a:ext cx="2440292" cy="1478236"/>
          </a:xfrm>
          <a:prstGeom prst="rect">
            <a:avLst/>
          </a:prstGeom>
          <a:noFill/>
          <a:ln>
            <a:noFill/>
          </a:ln>
        </p:spPr>
      </p:pic>
      <p:pic>
        <p:nvPicPr>
          <p:cNvPr descr="preencoded.png" id="162" name="Google Shape;162;p28"/>
          <p:cNvPicPr preferRelativeResize="0"/>
          <p:nvPr/>
        </p:nvPicPr>
        <p:blipFill rotWithShape="1">
          <a:blip r:embed="rId10">
            <a:alphaModFix/>
          </a:blip>
          <a:srcRect b="0" l="0" r="0" t="0"/>
          <a:stretch/>
        </p:blipFill>
        <p:spPr>
          <a:xfrm>
            <a:off x="5164280" y="2727387"/>
            <a:ext cx="1559719" cy="597694"/>
          </a:xfrm>
          <a:prstGeom prst="rect">
            <a:avLst/>
          </a:prstGeom>
          <a:noFill/>
          <a:ln>
            <a:noFill/>
          </a:ln>
        </p:spPr>
      </p:pic>
      <p:pic>
        <p:nvPicPr>
          <p:cNvPr descr="preencoded.png" id="163" name="Google Shape;163;p28"/>
          <p:cNvPicPr preferRelativeResize="0"/>
          <p:nvPr/>
        </p:nvPicPr>
        <p:blipFill rotWithShape="1">
          <a:blip r:embed="rId11">
            <a:alphaModFix/>
          </a:blip>
          <a:srcRect b="0" l="0" r="0" t="0"/>
          <a:stretch/>
        </p:blipFill>
        <p:spPr>
          <a:xfrm>
            <a:off x="5156576" y="2727387"/>
            <a:ext cx="1567423" cy="597691"/>
          </a:xfrm>
          <a:prstGeom prst="rect">
            <a:avLst/>
          </a:prstGeom>
          <a:noFill/>
          <a:ln>
            <a:noFill/>
          </a:ln>
        </p:spPr>
      </p:pic>
      <p:sp>
        <p:nvSpPr>
          <p:cNvPr id="164" name="Google Shape;164;p28"/>
          <p:cNvSpPr/>
          <p:nvPr/>
        </p:nvSpPr>
        <p:spPr>
          <a:xfrm>
            <a:off x="5155975" y="2713574"/>
            <a:ext cx="1571700" cy="597600"/>
          </a:xfrm>
          <a:prstGeom prst="rect">
            <a:avLst/>
          </a:prstGeom>
          <a:noFill/>
          <a:ln>
            <a:noFill/>
          </a:ln>
        </p:spPr>
        <p:txBody>
          <a:bodyPr anchorCtr="0" anchor="ctr" bIns="0" lIns="0" spcFirstLastPara="1" rIns="0" wrap="square" tIns="0">
            <a:noAutofit/>
          </a:bodyPr>
          <a:lstStyle/>
          <a:p>
            <a:pPr indent="0" lvl="0" marL="0" marR="0" rtl="0" algn="ctr">
              <a:lnSpc>
                <a:spcPct val="111264"/>
              </a:lnSpc>
              <a:spcBef>
                <a:spcPts val="0"/>
              </a:spcBef>
              <a:spcAft>
                <a:spcPts val="0"/>
              </a:spcAft>
              <a:buClr>
                <a:srgbClr val="FFFFFF"/>
              </a:buClr>
              <a:buSzPts val="3500"/>
              <a:buFont typeface="Google Sans Medium"/>
              <a:buNone/>
            </a:pPr>
            <a:r>
              <a:rPr b="0" i="0" lang="en" sz="3500" u="none" cap="none" strike="noStrike">
                <a:solidFill>
                  <a:srgbClr val="FFFFFF"/>
                </a:solidFill>
                <a:latin typeface="Google Sans Medium"/>
                <a:ea typeface="Google Sans Medium"/>
                <a:cs typeface="Google Sans Medium"/>
                <a:sym typeface="Google Sans Medium"/>
              </a:rPr>
              <a:t>Value</a:t>
            </a:r>
            <a:endParaRPr b="0" i="0" sz="3500" u="none" cap="none" strike="noStrike">
              <a:solidFill>
                <a:schemeClr val="dk1"/>
              </a:solidFill>
              <a:latin typeface="Calibri"/>
              <a:ea typeface="Calibri"/>
              <a:cs typeface="Calibri"/>
              <a:sym typeface="Calibri"/>
            </a:endParaRPr>
          </a:p>
        </p:txBody>
      </p:sp>
      <p:sp>
        <p:nvSpPr>
          <p:cNvPr id="165" name="Google Shape;165;p28"/>
          <p:cNvSpPr/>
          <p:nvPr/>
        </p:nvSpPr>
        <p:spPr>
          <a:xfrm>
            <a:off x="308986" y="2298986"/>
            <a:ext cx="3261900" cy="7500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FFFFFF"/>
              </a:buClr>
              <a:buSzPts val="2700"/>
              <a:buFont typeface="Google Sans Medium"/>
              <a:buNone/>
            </a:pPr>
            <a:r>
              <a:rPr b="0" i="0" lang="en" sz="2700" u="none" cap="none" strike="noStrike">
                <a:solidFill>
                  <a:srgbClr val="FFFFFF"/>
                </a:solidFill>
                <a:latin typeface="Google Sans Medium"/>
                <a:ea typeface="Google Sans Medium"/>
                <a:cs typeface="Google Sans Medium"/>
                <a:sym typeface="Google Sans Medium"/>
              </a:rPr>
              <a:t>Agentic Enterprise</a:t>
            </a:r>
            <a:endParaRPr b="0" i="0" sz="2700" u="none" cap="none" strike="noStrike">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rgbClr val="FFFFFF"/>
              </a:buClr>
              <a:buSzPts val="2700"/>
              <a:buFont typeface="Google Sans Medium"/>
              <a:buNone/>
            </a:pPr>
            <a:r>
              <a:rPr b="0" i="0" lang="en" sz="2700" u="none" cap="none" strike="noStrike">
                <a:solidFill>
                  <a:srgbClr val="FFFFFF"/>
                </a:solidFill>
                <a:latin typeface="Google Sans Medium"/>
                <a:ea typeface="Google Sans Medium"/>
                <a:cs typeface="Google Sans Medium"/>
                <a:sym typeface="Google Sans Medium"/>
              </a:rPr>
              <a:t>Blueprint</a:t>
            </a:r>
            <a:endParaRPr b="0" i="0" sz="2700" u="none" cap="none" strike="noStrike">
              <a:solidFill>
                <a:schemeClr val="dk1"/>
              </a:solidFill>
              <a:latin typeface="Calibri"/>
              <a:ea typeface="Calibri"/>
              <a:cs typeface="Calibri"/>
              <a:sym typeface="Calibri"/>
            </a:endParaRPr>
          </a:p>
        </p:txBody>
      </p:sp>
      <p:pic>
        <p:nvPicPr>
          <p:cNvPr descr="preencoded.png" id="166" name="Google Shape;166;p28"/>
          <p:cNvPicPr preferRelativeResize="0"/>
          <p:nvPr/>
        </p:nvPicPr>
        <p:blipFill rotWithShape="1">
          <a:blip r:embed="rId12">
            <a:alphaModFix/>
          </a:blip>
          <a:srcRect b="0" l="0" r="0" t="0"/>
          <a:stretch/>
        </p:blipFill>
        <p:spPr>
          <a:xfrm>
            <a:off x="1744879" y="1847254"/>
            <a:ext cx="413568" cy="33320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4ABFC02B80F541A4DFC2C7008F924E" ma:contentTypeVersion="21" ma:contentTypeDescription="Create a new document." ma:contentTypeScope="" ma:versionID="26784471abec415df0b1ba1b83f1084f">
  <xsd:schema xmlns:xsd="http://www.w3.org/2001/XMLSchema" xmlns:xs="http://www.w3.org/2001/XMLSchema" xmlns:p="http://schemas.microsoft.com/office/2006/metadata/properties" xmlns:ns2="3c376658-420f-4554-a007-bc0fdb1370a1" xmlns:ns3="458b32cd-d0e5-4e19-b83c-91a90a866045" targetNamespace="http://schemas.microsoft.com/office/2006/metadata/properties" ma:root="true" ma:fieldsID="e786dae6cefaadc1b363c4702eb44e71" ns2:_="" ns3:_="">
    <xsd:import namespace="3c376658-420f-4554-a007-bc0fdb1370a1"/>
    <xsd:import namespace="458b32cd-d0e5-4e19-b83c-91a90a8660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376658-420f-4554-a007-bc0fdb1370a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a229b4a0-c8c0-40e4-b0df-09ef3a0ab5a4}" ma:internalName="TaxCatchAll" ma:showField="CatchAllData" ma:web="3c376658-420f-4554-a007-bc0fdb1370a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58b32cd-d0e5-4e19-b83c-91a90a8660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85995f9-df3b-4ad8-a48e-73267b867c1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c376658-420f-4554-a007-bc0fdb1370a1" xsi:nil="true"/>
    <lcf76f155ced4ddcb4097134ff3c332f xmlns="458b32cd-d0e5-4e19-b83c-91a90a86604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FE340EA-1577-4011-9A32-468C3B0F97CB}"/>
</file>

<file path=customXml/itemProps2.xml><?xml version="1.0" encoding="utf-8"?>
<ds:datastoreItem xmlns:ds="http://schemas.openxmlformats.org/officeDocument/2006/customXml" ds:itemID="{D56574B3-0585-4264-A9FF-0362C0E3825F}"/>
</file>

<file path=customXml/itemProps3.xml><?xml version="1.0" encoding="utf-8"?>
<ds:datastoreItem xmlns:ds="http://schemas.openxmlformats.org/officeDocument/2006/customXml" ds:itemID="{44E1CE57-FE3A-4DAB-ACEE-E3436D6EF7D7}"/>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0x010100774ABFC02B80F541A4DFC2C7008F924E</vt:lpwstr>
  </property>
</Properties>
</file>