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docMetadata/LabelInfo.xml" ContentType="application/vnd.ms-office.classificationlabel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changesInfos/changesInfo1.xml" ContentType="application/vnd.ms-powerpoint.changesinfo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revisionInfo.xml" ContentType="application/vnd.ms-powerpoint.revisioninfo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microsoft.com/office/2020/02/relationships/classificationlabels" Target="docMetadata/LabelInfo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3"/>
  </p:notesMasterIdLst>
  <p:sldIdLst>
    <p:sldId id="256" r:id="rId2"/>
    <p:sldId id="257" r:id="rId3"/>
    <p:sldId id="258" r:id="rId4"/>
    <p:sldId id="266" r:id="rId5"/>
    <p:sldId id="259" r:id="rId6"/>
    <p:sldId id="260" r:id="rId7"/>
    <p:sldId id="261" r:id="rId8"/>
    <p:sldId id="262" r:id="rId9"/>
    <p:sldId id="265" r:id="rId10"/>
    <p:sldId id="264" r:id="rId11"/>
    <p:sldId id="267" r:id="rId12"/>
  </p:sldIdLst>
  <p:sldSz cx="12192000" cy="6858000"/>
  <p:notesSz cx="6858000" cy="9144000"/>
  <p:embeddedFontLst>
    <p:embeddedFont>
      <p:font typeface="Urbanist" panose="020B0604020202020204" charset="0"/>
      <p:regular r:id="rId14"/>
      <p:bold r:id="rId15"/>
      <p:italic r:id="rId16"/>
      <p:boldItalic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0211A34-5EB2-4ECE-B570-80334A86217D}" v="1" dt="2026-05-29T13:41:20.479"/>
  </p1510:revLst>
</p1510:revInfo>
</file>

<file path=ppt/tableStyles.xml><?xml version="1.0" encoding="utf-8"?>
<a:tblStyleLst xmlns:a="http://schemas.openxmlformats.org/drawingml/2006/main" def="{BD4AF099-3CF8-4125-BB7B-2833D156A6A6}">
  <a:tblStyle styleId="{BD4AF099-3CF8-4125-BB7B-2833D156A6A6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tcBdr/>
        <a:fill>
          <a:solidFill>
            <a:srgbClr val="CFD7E7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FD7E7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8" d="100"/>
          <a:sy n="118" d="100"/>
        </p:scale>
        <p:origin x="102" y="17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presProps" Target="presProps.xml"/><Relationship Id="rId26" Type="http://schemas.openxmlformats.org/officeDocument/2006/relationships/customXml" Target="../customXml/item3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an-Claude Mattelaer" userId="4e97a53a-f643-4dc9-b31a-bacdc22ec7c9" providerId="ADAL" clId="{5C9B36AC-27E6-4C72-AB79-D2A11D471654}"/>
    <pc:docChg chg="modSld">
      <pc:chgData name="Jean-Claude Mattelaer" userId="4e97a53a-f643-4dc9-b31a-bacdc22ec7c9" providerId="ADAL" clId="{5C9B36AC-27E6-4C72-AB79-D2A11D471654}" dt="2026-05-29T13:47:23.356" v="53" actId="1076"/>
      <pc:docMkLst>
        <pc:docMk/>
      </pc:docMkLst>
      <pc:sldChg chg="addSp modSp mod">
        <pc:chgData name="Jean-Claude Mattelaer" userId="4e97a53a-f643-4dc9-b31a-bacdc22ec7c9" providerId="ADAL" clId="{5C9B36AC-27E6-4C72-AB79-D2A11D471654}" dt="2026-05-29T13:47:23.356" v="53" actId="1076"/>
        <pc:sldMkLst>
          <pc:docMk/>
          <pc:sldMk cId="0" sldId="256"/>
        </pc:sldMkLst>
        <pc:spChg chg="mod">
          <ac:chgData name="Jean-Claude Mattelaer" userId="4e97a53a-f643-4dc9-b31a-bacdc22ec7c9" providerId="ADAL" clId="{5C9B36AC-27E6-4C72-AB79-D2A11D471654}" dt="2026-05-29T13:46:58.295" v="49" actId="20577"/>
          <ac:spMkLst>
            <pc:docMk/>
            <pc:sldMk cId="0" sldId="256"/>
            <ac:spMk id="85" creationId="{00000000-0000-0000-0000-000000000000}"/>
          </ac:spMkLst>
        </pc:spChg>
        <pc:spChg chg="mod">
          <ac:chgData name="Jean-Claude Mattelaer" userId="4e97a53a-f643-4dc9-b31a-bacdc22ec7c9" providerId="ADAL" clId="{5C9B36AC-27E6-4C72-AB79-D2A11D471654}" dt="2026-05-29T13:47:19.336" v="52" actId="122"/>
          <ac:spMkLst>
            <pc:docMk/>
            <pc:sldMk cId="0" sldId="256"/>
            <ac:spMk id="86" creationId="{00000000-0000-0000-0000-000000000000}"/>
          </ac:spMkLst>
        </pc:spChg>
        <pc:picChg chg="add mod">
          <ac:chgData name="Jean-Claude Mattelaer" userId="4e97a53a-f643-4dc9-b31a-bacdc22ec7c9" providerId="ADAL" clId="{5C9B36AC-27E6-4C72-AB79-D2A11D471654}" dt="2026-05-29T13:47:23.356" v="53" actId="1076"/>
          <ac:picMkLst>
            <pc:docMk/>
            <pc:sldMk cId="0" sldId="256"/>
            <ac:picMk id="2" creationId="{8D5C5729-CECE-EC40-1099-5AE51D145B8B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>
          <a:extLst>
            <a:ext uri="{FF2B5EF4-FFF2-40B4-BE49-F238E27FC236}">
              <a16:creationId xmlns:a16="http://schemas.microsoft.com/office/drawing/2014/main" id="{BEE5D73C-EB2A-DDDB-2130-A6A3E907C8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3:notes">
            <a:extLst>
              <a:ext uri="{FF2B5EF4-FFF2-40B4-BE49-F238E27FC236}">
                <a16:creationId xmlns:a16="http://schemas.microsoft.com/office/drawing/2014/main" id="{2E1925A6-4B4A-5C5B-AA94-8D68DD40FE3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3:notes">
            <a:extLst>
              <a:ext uri="{FF2B5EF4-FFF2-40B4-BE49-F238E27FC236}">
                <a16:creationId xmlns:a16="http://schemas.microsoft.com/office/drawing/2014/main" id="{FFEF31BB-89D4-6309-AADA-4267C9A71BA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945100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3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3"/>
          <p:cNvSpPr txBox="1"/>
          <p:nvPr/>
        </p:nvSpPr>
        <p:spPr>
          <a:xfrm>
            <a:off x="295275" y="2211883"/>
            <a:ext cx="11601450" cy="18281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i="0" u="none" strike="noStrike" cap="none" dirty="0">
                <a:solidFill>
                  <a:srgbClr val="DF1B12"/>
                </a:solidFill>
                <a:latin typeface="Urbanist"/>
                <a:ea typeface="Urbanist"/>
                <a:cs typeface="Urbanist"/>
                <a:sym typeface="Urbanist"/>
              </a:rPr>
              <a:t>ORBIS MAPS &amp; TRAFFIC</a:t>
            </a:r>
            <a:br>
              <a:rPr lang="en-US" sz="5400" b="1" i="0" u="none" strike="noStrike" cap="none" dirty="0">
                <a:solidFill>
                  <a:srgbClr val="DF1B12"/>
                </a:solidFill>
                <a:latin typeface="Urbanist"/>
                <a:ea typeface="Urbanist"/>
                <a:cs typeface="Urbanist"/>
                <a:sym typeface="Urbanist"/>
              </a:rPr>
            </a:br>
            <a:r>
              <a:rPr lang="en-US" sz="5400" b="1" i="0" u="none" strike="noStrike" cap="none" dirty="0">
                <a:solidFill>
                  <a:srgbClr val="FFFFFF"/>
                </a:solidFill>
                <a:latin typeface="Urbanist"/>
                <a:ea typeface="Urbanist"/>
                <a:cs typeface="Urbanist"/>
                <a:sym typeface="Urbanist"/>
              </a:rPr>
              <a:t>RESILIENT INFRASTRUCTURE</a:t>
            </a:r>
            <a:endParaRPr dirty="0"/>
          </a:p>
        </p:txBody>
      </p:sp>
      <p:sp>
        <p:nvSpPr>
          <p:cNvPr id="86" name="Google Shape;86;p13"/>
          <p:cNvSpPr txBox="1"/>
          <p:nvPr/>
        </p:nvSpPr>
        <p:spPr>
          <a:xfrm>
            <a:off x="571500" y="4006155"/>
            <a:ext cx="11049000" cy="18097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100" b="0" i="0" u="none" strike="noStrike" cap="none" dirty="0">
              <a:solidFill>
                <a:srgbClr val="FFFFFF"/>
              </a:solidFill>
              <a:latin typeface="Urbanist"/>
              <a:ea typeface="Urbanist"/>
              <a:cs typeface="Urbanist"/>
              <a:sym typeface="Urbanist"/>
            </a:endParaRPr>
          </a:p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100" dirty="0">
              <a:solidFill>
                <a:srgbClr val="FFFFFF"/>
              </a:solidFill>
              <a:latin typeface="Urbanist"/>
              <a:ea typeface="Urbanist"/>
              <a:cs typeface="Urbanist"/>
              <a:sym typeface="Urbanist"/>
            </a:endParaRPr>
          </a:p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100" dirty="0">
              <a:solidFill>
                <a:srgbClr val="FFFFFF"/>
              </a:solidFill>
              <a:latin typeface="Urbanist"/>
              <a:ea typeface="Urbanist"/>
              <a:cs typeface="Urbanist"/>
              <a:sym typeface="Urbanist"/>
            </a:endParaRPr>
          </a:p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dirty="0">
                <a:solidFill>
                  <a:srgbClr val="FFFFFF"/>
                </a:solidFill>
                <a:latin typeface="Urbanist"/>
                <a:ea typeface="Urbanist"/>
                <a:cs typeface="Urbanist"/>
                <a:sym typeface="Urbanist"/>
              </a:rPr>
              <a:t>JC</a:t>
            </a:r>
            <a:endParaRPr dirty="0"/>
          </a:p>
        </p:txBody>
      </p:sp>
      <p:pic>
        <p:nvPicPr>
          <p:cNvPr id="2" name="Picture 1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8D5C5729-CECE-EC40-1099-5AE51D145B8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6813" y="4556704"/>
            <a:ext cx="2178374" cy="70862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Google Shape;195;p21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21"/>
          <p:cNvSpPr txBox="1"/>
          <p:nvPr/>
        </p:nvSpPr>
        <p:spPr>
          <a:xfrm>
            <a:off x="295275" y="2319337"/>
            <a:ext cx="1160145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 i="0" u="none" strike="noStrike" cap="none">
                <a:solidFill>
                  <a:srgbClr val="DF1B12"/>
                </a:solidFill>
                <a:latin typeface="Urbanist"/>
                <a:ea typeface="Urbanist"/>
                <a:cs typeface="Urbanist"/>
                <a:sym typeface="Urbanist"/>
              </a:rPr>
              <a:t>QUESTIONS?</a:t>
            </a:r>
            <a:endParaRPr/>
          </a:p>
        </p:txBody>
      </p:sp>
      <p:sp>
        <p:nvSpPr>
          <p:cNvPr id="197" name="Google Shape;197;p21"/>
          <p:cNvSpPr txBox="1"/>
          <p:nvPr/>
        </p:nvSpPr>
        <p:spPr>
          <a:xfrm>
            <a:off x="571500" y="3424237"/>
            <a:ext cx="110490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CCCCCC"/>
                </a:solidFill>
                <a:latin typeface="Urbanist"/>
                <a:ea typeface="Urbanist"/>
                <a:cs typeface="Urbanist"/>
                <a:sym typeface="Urbanist"/>
              </a:rPr>
              <a:t>Building a Resilient Geospatial Future Together</a:t>
            </a:r>
            <a:endParaRPr sz="1500" b="0" i="0" u="none" strike="noStrike" cap="none">
              <a:solidFill>
                <a:srgbClr val="CCCCCC"/>
              </a:solidFill>
              <a:latin typeface="Urbanist"/>
              <a:ea typeface="Urbanist"/>
              <a:cs typeface="Urbanist"/>
              <a:sym typeface="Urbanist"/>
            </a:endParaRPr>
          </a:p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666666"/>
                </a:solidFill>
                <a:latin typeface="Urbanist"/>
                <a:ea typeface="Urbanist"/>
                <a:cs typeface="Urbanist"/>
                <a:sym typeface="Urbanist"/>
              </a:rPr>
              <a:t>JC</a:t>
            </a:r>
            <a:endParaRPr sz="1500">
              <a:solidFill>
                <a:srgbClr val="666666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198" name="Google Shape;198;p21"/>
          <p:cNvSpPr txBox="1"/>
          <p:nvPr/>
        </p:nvSpPr>
        <p:spPr>
          <a:xfrm>
            <a:off x="571500" y="4262437"/>
            <a:ext cx="11049000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777777"/>
                </a:solidFill>
                <a:latin typeface="Urbanist"/>
                <a:ea typeface="Urbanist"/>
                <a:cs typeface="Urbanist"/>
                <a:sym typeface="Urbanist"/>
              </a:rPr>
              <a:t>tomtom.com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CC2770-9D0A-2EFE-F80E-A97F2B23903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D0755D-002A-CEF6-D4BB-09AFD57B1CC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BE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6AE8DD2-3000-FC7B-5FBF-312866BAE4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5900" y="0"/>
            <a:ext cx="70120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9673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14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4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81750" y="1990725"/>
            <a:ext cx="5238750" cy="3810000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4"/>
          <p:cNvSpPr txBox="1"/>
          <p:nvPr/>
        </p:nvSpPr>
        <p:spPr>
          <a:xfrm>
            <a:off x="571500" y="1990725"/>
            <a:ext cx="5500687" cy="323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 i="0" u="none" strike="noStrike" cap="none" dirty="0">
                <a:solidFill>
                  <a:srgbClr val="DF1B12"/>
                </a:solidFill>
                <a:latin typeface="Urbanist"/>
                <a:ea typeface="Urbanist"/>
                <a:cs typeface="Urbanist"/>
                <a:sym typeface="Urbanist"/>
              </a:rPr>
              <a:t>URBAN COMPLEXITY</a:t>
            </a:r>
            <a:endParaRPr dirty="0"/>
          </a:p>
        </p:txBody>
      </p:sp>
      <p:sp>
        <p:nvSpPr>
          <p:cNvPr id="94" name="Google Shape;94;p14"/>
          <p:cNvSpPr txBox="1"/>
          <p:nvPr/>
        </p:nvSpPr>
        <p:spPr>
          <a:xfrm>
            <a:off x="571500" y="2355440"/>
            <a:ext cx="5238900" cy="8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 dirty="0">
                <a:solidFill>
                  <a:srgbClr val="CCCCCC"/>
                </a:solidFill>
                <a:latin typeface="Urbanist"/>
                <a:ea typeface="Urbanist"/>
                <a:cs typeface="Urbanist"/>
                <a:sym typeface="Urbanist"/>
              </a:rPr>
              <a:t>Post-Covid cities introduce complex mobility constraints: LEZ / ZEZ / ZTL, truck bans, bike-streets, HOV, </a:t>
            </a:r>
            <a:r>
              <a:rPr lang="en-US" sz="1500" dirty="0">
                <a:solidFill>
                  <a:srgbClr val="CCCCCC"/>
                </a:solidFill>
                <a:latin typeface="Urbanist"/>
                <a:ea typeface="Urbanist"/>
                <a:cs typeface="Urbanist"/>
                <a:sym typeface="Urbanist"/>
              </a:rPr>
              <a:t>“</a:t>
            </a:r>
            <a:r>
              <a:rPr lang="en-US" sz="1500" b="0" i="0" u="none" strike="noStrike" cap="none" dirty="0" err="1">
                <a:solidFill>
                  <a:srgbClr val="CCCCCC"/>
                </a:solidFill>
                <a:latin typeface="Urbanist"/>
                <a:ea typeface="Urbanist"/>
                <a:cs typeface="Urbanist"/>
                <a:sym typeface="Urbanist"/>
              </a:rPr>
              <a:t>knips</a:t>
            </a:r>
            <a:r>
              <a:rPr lang="en-US" sz="1500" dirty="0">
                <a:solidFill>
                  <a:srgbClr val="CCCCCC"/>
                </a:solidFill>
                <a:latin typeface="Urbanist"/>
                <a:ea typeface="Urbanist"/>
                <a:cs typeface="Urbanist"/>
                <a:sym typeface="Urbanist"/>
              </a:rPr>
              <a:t>”</a:t>
            </a:r>
            <a:r>
              <a:rPr lang="en-US" sz="1500" b="0" i="0" u="none" strike="noStrike" cap="none" dirty="0">
                <a:solidFill>
                  <a:srgbClr val="CCCCCC"/>
                </a:solidFill>
                <a:latin typeface="Urbanist"/>
                <a:ea typeface="Urbanist"/>
                <a:cs typeface="Urbanist"/>
                <a:sym typeface="Urbanist"/>
              </a:rPr>
              <a:t>, car</a:t>
            </a:r>
            <a:r>
              <a:rPr lang="en-US" sz="1500" dirty="0">
                <a:solidFill>
                  <a:srgbClr val="CCCCCC"/>
                </a:solidFill>
                <a:latin typeface="Urbanist"/>
                <a:ea typeface="Urbanist"/>
                <a:cs typeface="Urbanist"/>
                <a:sym typeface="Urbanist"/>
              </a:rPr>
              <a:t> ban …</a:t>
            </a:r>
            <a:br>
              <a:rPr lang="en-US" sz="1500" dirty="0">
                <a:solidFill>
                  <a:srgbClr val="CCCCCC"/>
                </a:solidFill>
                <a:latin typeface="Urbanist"/>
                <a:ea typeface="Urbanist"/>
                <a:cs typeface="Urbanist"/>
                <a:sym typeface="Urbanist"/>
              </a:rPr>
            </a:br>
            <a:r>
              <a:rPr lang="en-US" sz="1500" b="0" i="0" u="none" strike="noStrike" cap="none" dirty="0">
                <a:solidFill>
                  <a:srgbClr val="CCCCCC"/>
                </a:solidFill>
                <a:latin typeface="Urbanist"/>
                <a:ea typeface="Urbanist"/>
                <a:cs typeface="Urbanist"/>
                <a:sym typeface="Urbanist"/>
              </a:rPr>
              <a:t>creating high-frequency change detection requirements.</a:t>
            </a:r>
            <a:endParaRPr dirty="0"/>
          </a:p>
        </p:txBody>
      </p:sp>
      <p:sp>
        <p:nvSpPr>
          <p:cNvPr id="95" name="Google Shape;95;p14"/>
          <p:cNvSpPr txBox="1"/>
          <p:nvPr/>
        </p:nvSpPr>
        <p:spPr>
          <a:xfrm>
            <a:off x="571500" y="3495675"/>
            <a:ext cx="5500687" cy="323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 i="0" u="none" strike="noStrike" cap="none" dirty="0">
                <a:solidFill>
                  <a:srgbClr val="DF1B12"/>
                </a:solidFill>
                <a:latin typeface="Urbanist"/>
                <a:ea typeface="Urbanist"/>
                <a:cs typeface="Urbanist"/>
                <a:sym typeface="Urbanist"/>
              </a:rPr>
              <a:t>DATA EXPLOSION</a:t>
            </a:r>
            <a:endParaRPr dirty="0"/>
          </a:p>
        </p:txBody>
      </p:sp>
      <p:sp>
        <p:nvSpPr>
          <p:cNvPr id="96" name="Google Shape;96;p14"/>
          <p:cNvSpPr txBox="1"/>
          <p:nvPr/>
        </p:nvSpPr>
        <p:spPr>
          <a:xfrm>
            <a:off x="571500" y="3864414"/>
            <a:ext cx="5580900" cy="8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 dirty="0">
                <a:solidFill>
                  <a:srgbClr val="CCCCCC"/>
                </a:solidFill>
                <a:latin typeface="Urbanist"/>
                <a:ea typeface="Urbanist"/>
                <a:cs typeface="Urbanist"/>
                <a:sym typeface="Urbanist"/>
              </a:rPr>
              <a:t>Massive </a:t>
            </a:r>
            <a:r>
              <a:rPr lang="en-US" sz="1500" dirty="0">
                <a:solidFill>
                  <a:srgbClr val="CCCCCC"/>
                </a:solidFill>
                <a:latin typeface="Urbanist"/>
                <a:ea typeface="Urbanist"/>
                <a:cs typeface="Urbanist"/>
                <a:sym typeface="Urbanist"/>
              </a:rPr>
              <a:t>availability</a:t>
            </a:r>
            <a:r>
              <a:rPr lang="en-US" sz="1500" b="0" i="0" u="none" strike="noStrike" cap="none" dirty="0">
                <a:solidFill>
                  <a:srgbClr val="CCCCCC"/>
                </a:solidFill>
                <a:latin typeface="Urbanist"/>
                <a:ea typeface="Urbanist"/>
                <a:cs typeface="Urbanist"/>
                <a:sym typeface="Urbanist"/>
              </a:rPr>
              <a:t> of open, commercial, and imagery sources. Q</a:t>
            </a:r>
            <a:r>
              <a:rPr lang="en-US" sz="1500" dirty="0">
                <a:solidFill>
                  <a:srgbClr val="CCCCCC"/>
                </a:solidFill>
                <a:latin typeface="Urbanist"/>
                <a:ea typeface="Urbanist"/>
                <a:cs typeface="Urbanist"/>
                <a:sym typeface="Urbanist"/>
              </a:rPr>
              <a:t>ualitative </a:t>
            </a:r>
            <a:r>
              <a:rPr lang="en-US" sz="1500" b="0" i="0" u="none" strike="noStrike" cap="none" dirty="0">
                <a:solidFill>
                  <a:srgbClr val="CCCCCC"/>
                </a:solidFill>
                <a:latin typeface="Urbanist"/>
                <a:ea typeface="Urbanist"/>
                <a:cs typeface="Urbanist"/>
                <a:sym typeface="Urbanist"/>
              </a:rPr>
              <a:t>conflation at global scale is a critical costly challenge.</a:t>
            </a:r>
            <a:endParaRPr sz="1500" b="0" i="0" u="none" strike="noStrike" cap="none" dirty="0">
              <a:solidFill>
                <a:srgbClr val="CCCCCC"/>
              </a:solidFill>
              <a:latin typeface="Urbanist"/>
              <a:ea typeface="Urbanist"/>
              <a:cs typeface="Urbanist"/>
              <a:sym typeface="Urbanist"/>
            </a:endParaRPr>
          </a:p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dirty="0">
                <a:solidFill>
                  <a:srgbClr val="CCCCCC"/>
                </a:solidFill>
                <a:latin typeface="Urbanist"/>
                <a:ea typeface="Urbanist"/>
                <a:cs typeface="Urbanist"/>
                <a:sym typeface="Urbanist"/>
              </a:rPr>
              <a:t>Duplicated efforts by many actors, AI analysis &amp; UI</a:t>
            </a:r>
            <a:endParaRPr sz="1500" dirty="0">
              <a:solidFill>
                <a:srgbClr val="CCCCCC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pic>
        <p:nvPicPr>
          <p:cNvPr id="97" name="Google Shape;97;p14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391275" y="2000250"/>
            <a:ext cx="1971675" cy="180975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4"/>
          <p:cNvSpPr txBox="1"/>
          <p:nvPr/>
        </p:nvSpPr>
        <p:spPr>
          <a:xfrm>
            <a:off x="809625" y="571500"/>
            <a:ext cx="11351400" cy="9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rgbClr val="FFFFFF"/>
                </a:solidFill>
                <a:latin typeface="Urbanist"/>
                <a:ea typeface="Urbanist"/>
                <a:cs typeface="Urbanist"/>
                <a:sym typeface="Urbanist"/>
              </a:rPr>
              <a:t>MAPPING UNDER PRESSURE</a:t>
            </a:r>
            <a:endParaRPr sz="3600" b="1" i="0" u="none" strike="noStrike" cap="none">
              <a:solidFill>
                <a:srgbClr val="FFFFFF"/>
              </a:solidFill>
              <a:latin typeface="Urbanist"/>
              <a:ea typeface="Urbanist"/>
              <a:cs typeface="Urbanist"/>
              <a:sym typeface="Urbanis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rgbClr val="FFFFFF"/>
                </a:solidFill>
                <a:latin typeface="Urbanist"/>
                <a:ea typeface="Urbanist"/>
                <a:cs typeface="Urbanist"/>
                <a:sym typeface="Urbanist"/>
              </a:rPr>
              <a:t>in a rapidly changing world</a:t>
            </a:r>
            <a:endParaRPr sz="2500">
              <a:solidFill>
                <a:srgbClr val="FFFFFF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99" name="Google Shape;99;p14"/>
          <p:cNvSpPr/>
          <p:nvPr/>
        </p:nvSpPr>
        <p:spPr>
          <a:xfrm>
            <a:off x="571500" y="571500"/>
            <a:ext cx="76200" cy="552450"/>
          </a:xfrm>
          <a:prstGeom prst="rect">
            <a:avLst/>
          </a:prstGeom>
          <a:solidFill>
            <a:srgbClr val="DF1B1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14"/>
          <p:cNvSpPr txBox="1"/>
          <p:nvPr/>
        </p:nvSpPr>
        <p:spPr>
          <a:xfrm>
            <a:off x="584664" y="5051425"/>
            <a:ext cx="55008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 dirty="0">
                <a:solidFill>
                  <a:srgbClr val="DF1B12"/>
                </a:solidFill>
                <a:latin typeface="Urbanist"/>
                <a:ea typeface="Urbanist"/>
                <a:cs typeface="Urbanist"/>
                <a:sym typeface="Urbanist"/>
              </a:rPr>
              <a:t>UBERIFICATION</a:t>
            </a:r>
            <a:endParaRPr dirty="0"/>
          </a:p>
        </p:txBody>
      </p:sp>
      <p:sp>
        <p:nvSpPr>
          <p:cNvPr id="101" name="Google Shape;101;p14"/>
          <p:cNvSpPr txBox="1"/>
          <p:nvPr/>
        </p:nvSpPr>
        <p:spPr>
          <a:xfrm>
            <a:off x="584675" y="5436338"/>
            <a:ext cx="5403600" cy="8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dirty="0">
                <a:solidFill>
                  <a:srgbClr val="CCCCCC"/>
                </a:solidFill>
                <a:latin typeface="Urbanist"/>
                <a:ea typeface="Urbanist"/>
                <a:cs typeface="Urbanist"/>
                <a:sym typeface="Urbanist"/>
              </a:rPr>
              <a:t>E-commerce, food delivery, fleets, rideshare drives demand for</a:t>
            </a:r>
            <a:endParaRPr sz="1500" dirty="0">
              <a:solidFill>
                <a:srgbClr val="CCCCCC"/>
              </a:solidFill>
              <a:latin typeface="Urbanist"/>
              <a:ea typeface="Urbanist"/>
              <a:cs typeface="Urbanist"/>
              <a:sym typeface="Urbanist"/>
            </a:endParaRPr>
          </a:p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dirty="0">
                <a:solidFill>
                  <a:srgbClr val="CCCCCC"/>
                </a:solidFill>
                <a:latin typeface="Urbanist"/>
                <a:ea typeface="Urbanist"/>
                <a:cs typeface="Urbanist"/>
                <a:sym typeface="Urbanist"/>
              </a:rPr>
              <a:t>Route &amp; ETA optimization and Stable IDs across </a:t>
            </a:r>
            <a:r>
              <a:rPr lang="en-US" sz="1500" dirty="0" err="1">
                <a:solidFill>
                  <a:srgbClr val="CCCCCC"/>
                </a:solidFill>
                <a:latin typeface="Urbanist"/>
                <a:ea typeface="Urbanist"/>
                <a:cs typeface="Urbanist"/>
                <a:sym typeface="Urbanist"/>
              </a:rPr>
              <a:t>freq</a:t>
            </a:r>
            <a:r>
              <a:rPr lang="en-US" sz="1500" dirty="0">
                <a:solidFill>
                  <a:srgbClr val="CCCCCC"/>
                </a:solidFill>
                <a:latin typeface="Urbanist"/>
                <a:ea typeface="Urbanist"/>
                <a:cs typeface="Urbanist"/>
                <a:sym typeface="Urbanist"/>
              </a:rPr>
              <a:t> updates</a:t>
            </a:r>
            <a:endParaRPr sz="1500" dirty="0">
              <a:solidFill>
                <a:srgbClr val="CCCCCC"/>
              </a:solidFill>
              <a:latin typeface="Urbanist"/>
              <a:ea typeface="Urbanist"/>
              <a:cs typeface="Urbanist"/>
              <a:sym typeface="Urbanist"/>
            </a:endParaRPr>
          </a:p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dirty="0" err="1">
                <a:solidFill>
                  <a:srgbClr val="CCCCCC"/>
                </a:solidFill>
                <a:latin typeface="Urbanist"/>
                <a:ea typeface="Urbanist"/>
                <a:cs typeface="Urbanist"/>
                <a:sym typeface="Urbanist"/>
              </a:rPr>
              <a:t>GeoINT</a:t>
            </a:r>
            <a:r>
              <a:rPr lang="en-US" sz="1500" dirty="0">
                <a:solidFill>
                  <a:srgbClr val="CCCCCC"/>
                </a:solidFill>
                <a:latin typeface="Urbanist"/>
                <a:ea typeface="Urbanist"/>
                <a:cs typeface="Urbanist"/>
                <a:sym typeface="Urbanist"/>
              </a:rPr>
              <a:t> decisions (insurance, </a:t>
            </a:r>
            <a:r>
              <a:rPr lang="en-US" sz="1500" dirty="0" err="1">
                <a:solidFill>
                  <a:srgbClr val="CCCCCC"/>
                </a:solidFill>
                <a:latin typeface="Urbanist"/>
                <a:ea typeface="Urbanist"/>
                <a:cs typeface="Urbanist"/>
                <a:sym typeface="Urbanist"/>
              </a:rPr>
              <a:t>geomarketing</a:t>
            </a:r>
            <a:r>
              <a:rPr lang="en-US" sz="1500" dirty="0">
                <a:solidFill>
                  <a:srgbClr val="CCCCCC"/>
                </a:solidFill>
                <a:latin typeface="Urbanist"/>
                <a:ea typeface="Urbanist"/>
                <a:cs typeface="Urbanist"/>
                <a:sym typeface="Urbanist"/>
              </a:rPr>
              <a:t>, depot locations)</a:t>
            </a:r>
            <a:endParaRPr sz="1500" dirty="0">
              <a:solidFill>
                <a:srgbClr val="CCCCCC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102" name="Google Shape;102;p14"/>
          <p:cNvSpPr txBox="1"/>
          <p:nvPr/>
        </p:nvSpPr>
        <p:spPr>
          <a:xfrm>
            <a:off x="6381750" y="5832103"/>
            <a:ext cx="5238900" cy="62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DF1B12"/>
                </a:solidFill>
                <a:latin typeface="Urbanist"/>
                <a:ea typeface="Urbanist"/>
                <a:cs typeface="Urbanist"/>
                <a:sym typeface="Urbanist"/>
              </a:rPr>
              <a:t>→ much higher need for complex restr data, conflation, faster updates and </a:t>
            </a:r>
            <a:br>
              <a:rPr lang="en-US" sz="1200">
                <a:solidFill>
                  <a:srgbClr val="DF1B12"/>
                </a:solidFill>
                <a:latin typeface="Urbanist"/>
                <a:ea typeface="Urbanist"/>
                <a:cs typeface="Urbanist"/>
                <a:sym typeface="Urbanist"/>
              </a:rPr>
            </a:br>
            <a:r>
              <a:rPr lang="en-US" sz="1200">
                <a:solidFill>
                  <a:srgbClr val="DF1B12"/>
                </a:solidFill>
                <a:latin typeface="Urbanist"/>
                <a:ea typeface="Urbanist"/>
                <a:cs typeface="Urbanist"/>
                <a:sym typeface="Urbanist"/>
              </a:rPr>
              <a:t>consistent global coverage far beyond traditional cartography</a:t>
            </a:r>
            <a:endParaRPr sz="1100">
              <a:solidFill>
                <a:srgbClr val="DF1B12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3974178-A694-FEC0-E4BC-0AA257A368E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91275" y="1990725"/>
            <a:ext cx="5495840" cy="381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/>
      <p:bldP spid="94" grpId="0"/>
      <p:bldP spid="95" grpId="0"/>
      <p:bldP spid="96" grpId="0"/>
      <p:bldP spid="100" grpId="0"/>
      <p:bldP spid="101" grpId="0"/>
      <p:bldP spid="10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Google Shape;107;p15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5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1500" y="2219325"/>
            <a:ext cx="3492549" cy="3352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5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349799" y="2219325"/>
            <a:ext cx="3492549" cy="3352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15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128099" y="2219325"/>
            <a:ext cx="3492549" cy="3352800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15"/>
          <p:cNvSpPr txBox="1"/>
          <p:nvPr/>
        </p:nvSpPr>
        <p:spPr>
          <a:xfrm>
            <a:off x="857250" y="3190875"/>
            <a:ext cx="3067102" cy="323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 i="0" u="none" strike="noStrike" cap="none">
                <a:solidFill>
                  <a:srgbClr val="DF1B12"/>
                </a:solidFill>
                <a:latin typeface="Urbanist"/>
                <a:ea typeface="Urbanist"/>
                <a:cs typeface="Urbanist"/>
                <a:sym typeface="Urbanist"/>
              </a:rPr>
              <a:t>DATA SOURCES SHIFT</a:t>
            </a:r>
            <a:endParaRPr/>
          </a:p>
        </p:txBody>
      </p:sp>
      <p:sp>
        <p:nvSpPr>
          <p:cNvPr id="112" name="Google Shape;112;p15"/>
          <p:cNvSpPr txBox="1"/>
          <p:nvPr/>
        </p:nvSpPr>
        <p:spPr>
          <a:xfrm>
            <a:off x="857250" y="3705225"/>
            <a:ext cx="2921100" cy="1292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R="0" lvl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500" b="0" i="0" u="none" strike="noStrike" cap="none" dirty="0">
                <a:solidFill>
                  <a:srgbClr val="CCCCCC"/>
                </a:solidFill>
                <a:latin typeface="Urbanist"/>
                <a:ea typeface="Urbanist"/>
                <a:cs typeface="Urbanist"/>
                <a:sym typeface="Urbanist"/>
              </a:rPr>
              <a:t>Transition from institutional high-expertise proprietary sources to </a:t>
            </a:r>
            <a:br>
              <a:rPr lang="en-US" sz="1500" b="0" i="0" u="none" strike="noStrike" cap="none" dirty="0">
                <a:solidFill>
                  <a:srgbClr val="CCCCCC"/>
                </a:solidFill>
                <a:latin typeface="Urbanist"/>
                <a:ea typeface="Urbanist"/>
                <a:cs typeface="Urbanist"/>
                <a:sym typeface="Urbanist"/>
              </a:rPr>
            </a:br>
            <a:r>
              <a:rPr lang="en-US" sz="1500" b="0" i="0" u="none" strike="noStrike" cap="none" dirty="0">
                <a:solidFill>
                  <a:srgbClr val="CCCCCC"/>
                </a:solidFill>
                <a:latin typeface="Urbanist"/>
                <a:ea typeface="Urbanist"/>
                <a:cs typeface="Urbanist"/>
                <a:sym typeface="Urbanist"/>
              </a:rPr>
              <a:t>- active volunteer-sourced, </a:t>
            </a:r>
            <a:br>
              <a:rPr lang="en-US" sz="1500" b="0" i="0" u="none" strike="noStrike" cap="none" dirty="0">
                <a:solidFill>
                  <a:srgbClr val="CCCCCC"/>
                </a:solidFill>
                <a:latin typeface="Urbanist"/>
                <a:ea typeface="Urbanist"/>
                <a:cs typeface="Urbanist"/>
                <a:sym typeface="Urbanist"/>
              </a:rPr>
            </a:br>
            <a:r>
              <a:rPr lang="en-US" sz="1500" b="0" i="0" u="none" strike="noStrike" cap="none" dirty="0">
                <a:solidFill>
                  <a:srgbClr val="CCCCCC"/>
                </a:solidFill>
                <a:latin typeface="Urbanist"/>
                <a:ea typeface="Urbanist"/>
                <a:cs typeface="Urbanist"/>
                <a:sym typeface="Urbanist"/>
              </a:rPr>
              <a:t>- passive probe and social signals.</a:t>
            </a:r>
            <a:endParaRPr dirty="0"/>
          </a:p>
        </p:txBody>
      </p:sp>
      <p:sp>
        <p:nvSpPr>
          <p:cNvPr id="113" name="Google Shape;113;p15"/>
          <p:cNvSpPr txBox="1"/>
          <p:nvPr/>
        </p:nvSpPr>
        <p:spPr>
          <a:xfrm>
            <a:off x="4610100" y="3190875"/>
            <a:ext cx="3284100" cy="323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 i="0" u="none" strike="noStrike" cap="none" dirty="0">
                <a:solidFill>
                  <a:srgbClr val="DF1B12"/>
                </a:solidFill>
                <a:latin typeface="Urbanist"/>
                <a:ea typeface="Urbanist"/>
                <a:cs typeface="Urbanist"/>
                <a:sym typeface="Urbanist"/>
              </a:rPr>
              <a:t>CORP</a:t>
            </a:r>
            <a:r>
              <a:rPr lang="en-US" sz="2100" b="1" dirty="0">
                <a:solidFill>
                  <a:srgbClr val="DF1B12"/>
                </a:solidFill>
                <a:latin typeface="Urbanist"/>
                <a:ea typeface="Urbanist"/>
                <a:cs typeface="Urbanist"/>
                <a:sym typeface="Urbanist"/>
              </a:rPr>
              <a:t>. </a:t>
            </a:r>
            <a:r>
              <a:rPr lang="en-US" sz="2100" b="1" i="0" u="none" strike="noStrike" cap="none" dirty="0">
                <a:solidFill>
                  <a:srgbClr val="DF1B12"/>
                </a:solidFill>
                <a:latin typeface="Urbanist"/>
                <a:ea typeface="Urbanist"/>
                <a:cs typeface="Urbanist"/>
                <a:sym typeface="Urbanist"/>
              </a:rPr>
              <a:t> INVESTMENT</a:t>
            </a:r>
            <a:endParaRPr dirty="0"/>
          </a:p>
        </p:txBody>
      </p:sp>
      <p:sp>
        <p:nvSpPr>
          <p:cNvPr id="114" name="Google Shape;114;p15"/>
          <p:cNvSpPr txBox="1"/>
          <p:nvPr/>
        </p:nvSpPr>
        <p:spPr>
          <a:xfrm>
            <a:off x="4635550" y="3724275"/>
            <a:ext cx="29772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lnSpc>
                <a:spcPct val="140000"/>
              </a:lnSpc>
            </a:pPr>
            <a:r>
              <a:rPr lang="en-US" sz="1500" dirty="0">
                <a:solidFill>
                  <a:srgbClr val="CCCCCC"/>
                </a:solidFill>
                <a:latin typeface="Urbanist"/>
                <a:ea typeface="Urbanist"/>
                <a:cs typeface="Urbanist"/>
                <a:sym typeface="Urbanist"/>
              </a:rPr>
              <a:t>Large </a:t>
            </a:r>
            <a:r>
              <a:rPr lang="en-US" sz="1500" b="0" i="0" u="none" strike="noStrike" cap="none" dirty="0">
                <a:solidFill>
                  <a:srgbClr val="CCCCCC"/>
                </a:solidFill>
                <a:latin typeface="Urbanist"/>
                <a:ea typeface="Urbanist"/>
                <a:cs typeface="Urbanist"/>
                <a:sym typeface="Urbanist"/>
              </a:rPr>
              <a:t>investment </a:t>
            </a:r>
            <a:r>
              <a:rPr lang="en-US" sz="1500" dirty="0">
                <a:solidFill>
                  <a:srgbClr val="CCCCCC"/>
                </a:solidFill>
                <a:latin typeface="Urbanist"/>
                <a:ea typeface="Urbanist"/>
                <a:cs typeface="Urbanist"/>
                <a:sym typeface="Urbanist"/>
              </a:rPr>
              <a:t>(</a:t>
            </a:r>
            <a:r>
              <a:rPr lang="en-US" sz="1500" dirty="0" err="1">
                <a:solidFill>
                  <a:srgbClr val="CCCCCC"/>
                </a:solidFill>
                <a:latin typeface="Urbanist"/>
                <a:ea typeface="Urbanist"/>
                <a:cs typeface="Urbanist"/>
                <a:sym typeface="Urbanist"/>
              </a:rPr>
              <a:t>upd</a:t>
            </a:r>
            <a:r>
              <a:rPr lang="en-US" sz="1500" dirty="0">
                <a:solidFill>
                  <a:srgbClr val="CCCCCC"/>
                </a:solidFill>
                <a:latin typeface="Urbanist"/>
                <a:ea typeface="Urbanist"/>
                <a:cs typeface="Urbanist"/>
                <a:sym typeface="Urbanist"/>
              </a:rPr>
              <a:t> &amp; SOTM) </a:t>
            </a:r>
            <a:br>
              <a:rPr lang="en-US" sz="1500" dirty="0">
                <a:solidFill>
                  <a:srgbClr val="CCCCCC"/>
                </a:solidFill>
                <a:latin typeface="Urbanist"/>
                <a:ea typeface="Urbanist"/>
                <a:cs typeface="Urbanist"/>
                <a:sym typeface="Urbanist"/>
              </a:rPr>
            </a:br>
            <a:r>
              <a:rPr lang="en-US" sz="1500" b="0" i="0" u="none" strike="noStrike" cap="none" dirty="0">
                <a:solidFill>
                  <a:srgbClr val="CCCCCC"/>
                </a:solidFill>
                <a:latin typeface="Urbanist"/>
                <a:ea typeface="Urbanist"/>
                <a:cs typeface="Urbanist"/>
                <a:sym typeface="Urbanist"/>
              </a:rPr>
              <a:t>in OSM by tech corporations</a:t>
            </a:r>
            <a:endParaRPr dirty="0"/>
          </a:p>
        </p:txBody>
      </p:sp>
      <p:sp>
        <p:nvSpPr>
          <p:cNvPr id="115" name="Google Shape;115;p15"/>
          <p:cNvSpPr txBox="1"/>
          <p:nvPr/>
        </p:nvSpPr>
        <p:spPr>
          <a:xfrm>
            <a:off x="8413849" y="3190875"/>
            <a:ext cx="3067102" cy="6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 i="0" u="none" strike="noStrike" cap="none">
                <a:solidFill>
                  <a:srgbClr val="DF1B12"/>
                </a:solidFill>
                <a:latin typeface="Urbanist"/>
                <a:ea typeface="Urbanist"/>
                <a:cs typeface="Urbanist"/>
                <a:sym typeface="Urbanist"/>
              </a:rPr>
              <a:t>NEW THREAT VECTORS</a:t>
            </a:r>
            <a:endParaRPr/>
          </a:p>
        </p:txBody>
      </p:sp>
      <p:sp>
        <p:nvSpPr>
          <p:cNvPr id="116" name="Google Shape;116;p15"/>
          <p:cNvSpPr txBox="1"/>
          <p:nvPr/>
        </p:nvSpPr>
        <p:spPr>
          <a:xfrm>
            <a:off x="8413799" y="3645125"/>
            <a:ext cx="3067102" cy="16158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 dirty="0">
                <a:solidFill>
                  <a:srgbClr val="CCCCCC"/>
                </a:solidFill>
                <a:latin typeface="Urbanist"/>
                <a:ea typeface="Urbanist"/>
                <a:cs typeface="Urbanist"/>
                <a:sym typeface="Urbanist"/>
              </a:rPr>
              <a:t>Geopolitical tensions (UKR IRN ISR </a:t>
            </a:r>
            <a:r>
              <a:rPr lang="en-US" sz="1500" dirty="0">
                <a:solidFill>
                  <a:srgbClr val="CCCCCC"/>
                </a:solidFill>
                <a:latin typeface="Urbanist"/>
                <a:ea typeface="Urbanist"/>
                <a:cs typeface="Urbanist"/>
                <a:sym typeface="Urbanist"/>
              </a:rPr>
              <a:t>…) increase </a:t>
            </a:r>
            <a:br>
              <a:rPr lang="en-US" sz="1500" dirty="0">
                <a:solidFill>
                  <a:srgbClr val="CCCCCC"/>
                </a:solidFill>
                <a:latin typeface="Urbanist"/>
                <a:ea typeface="Urbanist"/>
                <a:cs typeface="Urbanist"/>
                <a:sym typeface="Urbanist"/>
              </a:rPr>
            </a:br>
            <a:r>
              <a:rPr lang="en-US" sz="1500" dirty="0">
                <a:solidFill>
                  <a:srgbClr val="CCCCCC"/>
                </a:solidFill>
                <a:latin typeface="Urbanist"/>
                <a:ea typeface="Urbanist"/>
                <a:cs typeface="Urbanist"/>
                <a:sym typeface="Urbanist"/>
              </a:rPr>
              <a:t>- </a:t>
            </a:r>
            <a:r>
              <a:rPr lang="en-US" sz="1500" b="0" i="0" u="none" strike="noStrike" cap="none" dirty="0">
                <a:solidFill>
                  <a:srgbClr val="CCCCCC"/>
                </a:solidFill>
                <a:latin typeface="Urbanist"/>
                <a:ea typeface="Urbanist"/>
                <a:cs typeface="Urbanist"/>
                <a:sym typeface="Urbanist"/>
              </a:rPr>
              <a:t>fake spatial data, </a:t>
            </a:r>
            <a:br>
              <a:rPr lang="en-US" sz="1500" b="0" i="0" u="none" strike="noStrike" cap="none" dirty="0">
                <a:solidFill>
                  <a:srgbClr val="CCCCCC"/>
                </a:solidFill>
                <a:latin typeface="Urbanist"/>
                <a:ea typeface="Urbanist"/>
                <a:cs typeface="Urbanist"/>
                <a:sym typeface="Urbanist"/>
              </a:rPr>
            </a:br>
            <a:r>
              <a:rPr lang="en-US" sz="1500" b="0" i="0" u="none" strike="noStrike" cap="none" dirty="0">
                <a:solidFill>
                  <a:srgbClr val="CCCCCC"/>
                </a:solidFill>
                <a:latin typeface="Urbanist"/>
                <a:ea typeface="Urbanist"/>
                <a:cs typeface="Urbanist"/>
                <a:sym typeface="Urbanist"/>
              </a:rPr>
              <a:t>- OSM vandalism and </a:t>
            </a:r>
            <a:br>
              <a:rPr lang="en-US" sz="1500" b="0" i="0" u="none" strike="noStrike" cap="none" dirty="0">
                <a:solidFill>
                  <a:srgbClr val="CCCCCC"/>
                </a:solidFill>
                <a:latin typeface="Urbanist"/>
                <a:ea typeface="Urbanist"/>
                <a:cs typeface="Urbanist"/>
                <a:sym typeface="Urbanist"/>
              </a:rPr>
            </a:br>
            <a:r>
              <a:rPr lang="en-US" sz="1500" b="0" i="0" u="none" strike="noStrike" cap="none" dirty="0">
                <a:solidFill>
                  <a:srgbClr val="CCCCCC"/>
                </a:solidFill>
                <a:latin typeface="Urbanist"/>
                <a:ea typeface="Urbanist"/>
                <a:cs typeface="Urbanist"/>
                <a:sym typeface="Urbanist"/>
              </a:rPr>
              <a:t>- supplier censoring/embargoing.</a:t>
            </a:r>
            <a:endParaRPr dirty="0"/>
          </a:p>
        </p:txBody>
      </p:sp>
      <p:pic>
        <p:nvPicPr>
          <p:cNvPr id="117" name="Google Shape;117;p15" descr="image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57250" y="2571750"/>
            <a:ext cx="476250" cy="38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15" descr="image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635549" y="2571750"/>
            <a:ext cx="381000" cy="38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15" descr="image.png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8413849" y="2571750"/>
            <a:ext cx="381000" cy="381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15"/>
          <p:cNvSpPr txBox="1"/>
          <p:nvPr/>
        </p:nvSpPr>
        <p:spPr>
          <a:xfrm>
            <a:off x="809625" y="571500"/>
            <a:ext cx="11351400" cy="9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rgbClr val="FFFFFF"/>
                </a:solidFill>
                <a:latin typeface="Urbanist"/>
                <a:ea typeface="Urbanist"/>
                <a:cs typeface="Urbanist"/>
                <a:sym typeface="Urbanist"/>
              </a:rPr>
              <a:t>THE MILITARY TO COMMODITY SHIFT</a:t>
            </a:r>
            <a:endParaRPr sz="3600" b="1" i="0" u="none" strike="noStrike" cap="none">
              <a:solidFill>
                <a:srgbClr val="FFFFFF"/>
              </a:solidFill>
              <a:latin typeface="Urbanist"/>
              <a:ea typeface="Urbanist"/>
              <a:cs typeface="Urbanist"/>
              <a:sym typeface="Urbanis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rgbClr val="FFFFFF"/>
                </a:solidFill>
                <a:latin typeface="Urbanist"/>
                <a:ea typeface="Urbanist"/>
                <a:cs typeface="Urbanist"/>
                <a:sym typeface="Urbanist"/>
              </a:rPr>
              <a:t>detailed maps widely accessible, but …</a:t>
            </a:r>
            <a:endParaRPr sz="2500">
              <a:solidFill>
                <a:srgbClr val="FFFFFF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121" name="Google Shape;121;p15"/>
          <p:cNvSpPr/>
          <p:nvPr/>
        </p:nvSpPr>
        <p:spPr>
          <a:xfrm>
            <a:off x="571500" y="571500"/>
            <a:ext cx="76200" cy="552450"/>
          </a:xfrm>
          <a:prstGeom prst="rect">
            <a:avLst/>
          </a:prstGeom>
          <a:solidFill>
            <a:srgbClr val="DF1B1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15"/>
          <p:cNvSpPr txBox="1"/>
          <p:nvPr/>
        </p:nvSpPr>
        <p:spPr>
          <a:xfrm>
            <a:off x="3018969" y="5739452"/>
            <a:ext cx="5238900" cy="62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rgbClr val="DF1B12"/>
                </a:solidFill>
                <a:latin typeface="Urbanist"/>
                <a:ea typeface="Urbanist"/>
                <a:cs typeface="Urbanist"/>
                <a:sym typeface="Urbanist"/>
              </a:rPr>
              <a:t>→ pure reliance on US &amp; Open providers creates systemic risk</a:t>
            </a:r>
            <a:br>
              <a:rPr lang="en-US" sz="1200" dirty="0">
                <a:solidFill>
                  <a:srgbClr val="DF1B12"/>
                </a:solidFill>
                <a:latin typeface="Urbanist"/>
                <a:ea typeface="Urbanist"/>
                <a:cs typeface="Urbanist"/>
                <a:sym typeface="Urbanist"/>
              </a:rPr>
            </a:br>
            <a:r>
              <a:rPr lang="en-US" sz="1200" dirty="0">
                <a:solidFill>
                  <a:srgbClr val="DF1B12"/>
                </a:solidFill>
                <a:latin typeface="Urbanist"/>
                <a:ea typeface="Urbanist"/>
                <a:cs typeface="Urbanist"/>
                <a:sym typeface="Urbanist"/>
              </a:rPr>
              <a:t>Strong push for EUR resilience/autonomy, expertise and interoperability</a:t>
            </a:r>
            <a:endParaRPr sz="1100" dirty="0">
              <a:solidFill>
                <a:srgbClr val="DF1B1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" grpId="0"/>
      <p:bldP spid="112" grpId="0"/>
      <p:bldP spid="113" grpId="0"/>
      <p:bldP spid="114" grpId="0"/>
      <p:bldP spid="115" grpId="0"/>
      <p:bldP spid="116" grpId="0"/>
      <p:bldP spid="1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7E9DA6-3000-F401-781D-A91B33F43F8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A05A1C3-F460-D129-0E8D-1EB40D63DBD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BE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42CEB89-3C55-5DD1-109C-FC38BD9C6E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143" y="247374"/>
            <a:ext cx="11697714" cy="636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0583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Google Shape;127;p16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16"/>
          <p:cNvSpPr/>
          <p:nvPr/>
        </p:nvSpPr>
        <p:spPr>
          <a:xfrm>
            <a:off x="5524500" y="2676525"/>
            <a:ext cx="1143000" cy="38100"/>
          </a:xfrm>
          <a:prstGeom prst="rect">
            <a:avLst/>
          </a:prstGeom>
          <a:solidFill>
            <a:srgbClr val="DF1B1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16"/>
          <p:cNvSpPr txBox="1"/>
          <p:nvPr/>
        </p:nvSpPr>
        <p:spPr>
          <a:xfrm>
            <a:off x="295275" y="3000375"/>
            <a:ext cx="11601450" cy="1466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i="0" u="none" strike="noStrike" cap="none">
                <a:solidFill>
                  <a:srgbClr val="FFFFFF"/>
                </a:solidFill>
                <a:latin typeface="Urbanist"/>
                <a:ea typeface="Urbanist"/>
                <a:cs typeface="Urbanist"/>
                <a:sym typeface="Urbanist"/>
              </a:rPr>
              <a:t>RESILIENCE &amp; PUBLIC SECTOR IMPACT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p17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17"/>
          <p:cNvSpPr txBox="1"/>
          <p:nvPr/>
        </p:nvSpPr>
        <p:spPr>
          <a:xfrm>
            <a:off x="1333500" y="2663279"/>
            <a:ext cx="102870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 dirty="0">
                <a:solidFill>
                  <a:srgbClr val="FFFFFF"/>
                </a:solidFill>
                <a:latin typeface="Urbanist"/>
                <a:ea typeface="Urbanist"/>
                <a:cs typeface="Urbanist"/>
                <a:sym typeface="Urbanist"/>
              </a:rPr>
              <a:t>Critical Resources Continuity</a:t>
            </a:r>
            <a:r>
              <a:rPr lang="en-US" sz="1500" b="0" i="0" u="none" strike="noStrike" cap="none" dirty="0">
                <a:solidFill>
                  <a:srgbClr val="CCCCCC"/>
                </a:solidFill>
                <a:latin typeface="Urbanist"/>
                <a:ea typeface="Urbanist"/>
                <a:cs typeface="Urbanist"/>
                <a:sym typeface="Urbanist"/>
              </a:rPr>
              <a:t>  Prepare, </a:t>
            </a:r>
            <a:r>
              <a:rPr lang="en-US" sz="1500" b="0" i="1" u="none" strike="noStrike" cap="none" dirty="0">
                <a:solidFill>
                  <a:srgbClr val="CCCCCC"/>
                </a:solidFill>
                <a:latin typeface="Urbanist"/>
                <a:ea typeface="Urbanist"/>
                <a:cs typeface="Urbanist"/>
                <a:sym typeface="Urbanist"/>
              </a:rPr>
              <a:t>Study</a:t>
            </a:r>
            <a:r>
              <a:rPr lang="en-US" sz="1500" b="0" i="0" u="none" strike="noStrike" cap="none" dirty="0">
                <a:solidFill>
                  <a:srgbClr val="CCCCCC"/>
                </a:solidFill>
                <a:latin typeface="Urbanist"/>
                <a:ea typeface="Urbanist"/>
                <a:cs typeface="Urbanist"/>
                <a:sym typeface="Urbanist"/>
              </a:rPr>
              <a:t>, Train, Defend, Resist, </a:t>
            </a:r>
            <a:r>
              <a:rPr lang="en-US" sz="1500" b="0" i="1" u="none" strike="noStrike" cap="none" dirty="0">
                <a:solidFill>
                  <a:srgbClr val="CCCCCC"/>
                </a:solidFill>
                <a:latin typeface="Urbanist"/>
                <a:ea typeface="Urbanist"/>
                <a:cs typeface="Urbanist"/>
                <a:sym typeface="Urbanist"/>
              </a:rPr>
              <a:t>Recover</a:t>
            </a:r>
            <a:r>
              <a:rPr lang="en-US" sz="1500" b="0" i="0" u="none" strike="noStrike" cap="none" dirty="0">
                <a:solidFill>
                  <a:srgbClr val="CCCCCC"/>
                </a:solidFill>
                <a:latin typeface="Urbanist"/>
                <a:ea typeface="Urbanist"/>
                <a:cs typeface="Urbanist"/>
                <a:sym typeface="Urbanist"/>
              </a:rPr>
              <a:t>. </a:t>
            </a:r>
            <a:br>
              <a:rPr lang="en-US" sz="1500" b="0" i="0" u="none" strike="noStrike" cap="none" dirty="0">
                <a:solidFill>
                  <a:srgbClr val="CCCCCC"/>
                </a:solidFill>
                <a:latin typeface="Urbanist"/>
                <a:ea typeface="Urbanist"/>
                <a:cs typeface="Urbanist"/>
                <a:sym typeface="Urbanist"/>
              </a:rPr>
            </a:br>
            <a:r>
              <a:rPr lang="en-US" sz="1500" b="0" i="0" u="none" strike="noStrike" cap="none" dirty="0">
                <a:solidFill>
                  <a:srgbClr val="CCCCCC"/>
                </a:solidFill>
                <a:latin typeface="Urbanist"/>
                <a:ea typeface="Urbanist"/>
                <a:cs typeface="Urbanist"/>
                <a:sym typeface="Urbanist"/>
              </a:rPr>
              <a:t>Essential for energy, food, healthcare, t</a:t>
            </a:r>
            <a:r>
              <a:rPr lang="en-US" sz="1500" dirty="0">
                <a:solidFill>
                  <a:srgbClr val="CCCCCC"/>
                </a:solidFill>
                <a:latin typeface="Urbanist"/>
                <a:ea typeface="Urbanist"/>
                <a:cs typeface="Urbanist"/>
                <a:sym typeface="Urbanist"/>
              </a:rPr>
              <a:t>ransport, </a:t>
            </a:r>
            <a:r>
              <a:rPr lang="en-US" sz="1500" b="0" i="0" u="none" strike="noStrike" cap="none" dirty="0">
                <a:solidFill>
                  <a:srgbClr val="CCCCCC"/>
                </a:solidFill>
                <a:latin typeface="Urbanist"/>
                <a:ea typeface="Urbanist"/>
                <a:cs typeface="Urbanist"/>
                <a:sym typeface="Urbanist"/>
              </a:rPr>
              <a:t>finance and R&amp;D sectors.</a:t>
            </a:r>
            <a:endParaRPr dirty="0"/>
          </a:p>
        </p:txBody>
      </p:sp>
      <p:sp>
        <p:nvSpPr>
          <p:cNvPr id="136" name="Google Shape;136;p17"/>
          <p:cNvSpPr txBox="1"/>
          <p:nvPr/>
        </p:nvSpPr>
        <p:spPr>
          <a:xfrm>
            <a:off x="1333500" y="3535709"/>
            <a:ext cx="102870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lnSpc>
                <a:spcPct val="140000"/>
              </a:lnSpc>
            </a:pPr>
            <a:r>
              <a:rPr lang="en-US" sz="1500" b="1" i="0" u="none" strike="noStrike" cap="none" dirty="0">
                <a:solidFill>
                  <a:srgbClr val="FFFFFF"/>
                </a:solidFill>
                <a:latin typeface="Urbanist"/>
                <a:ea typeface="Urbanist"/>
                <a:cs typeface="Urbanist"/>
                <a:sym typeface="Urbanist"/>
              </a:rPr>
              <a:t>Climate Impact Management</a:t>
            </a:r>
            <a:r>
              <a:rPr lang="en-US" sz="1500" b="0" i="0" u="none" strike="noStrike" cap="none" dirty="0">
                <a:solidFill>
                  <a:srgbClr val="CCCCCC"/>
                </a:solidFill>
                <a:latin typeface="Urbanist"/>
                <a:ea typeface="Urbanist"/>
                <a:cs typeface="Urbanist"/>
                <a:sym typeface="Urbanist"/>
              </a:rPr>
              <a:t>  floods, wildfires</a:t>
            </a:r>
            <a:r>
              <a:rPr lang="en-US" sz="1500" dirty="0">
                <a:solidFill>
                  <a:srgbClr val="CCCCCC"/>
                </a:solidFill>
                <a:latin typeface="Urbanist"/>
                <a:ea typeface="Urbanist"/>
                <a:cs typeface="Urbanist"/>
                <a:sym typeface="Urbanist"/>
              </a:rPr>
              <a:t>, storm </a:t>
            </a:r>
            <a:r>
              <a:rPr lang="en-US" sz="1500" b="0" i="0" u="none" strike="noStrike" cap="none" dirty="0">
                <a:solidFill>
                  <a:srgbClr val="CCCCCC"/>
                </a:solidFill>
                <a:latin typeface="Urbanist"/>
                <a:ea typeface="Urbanist"/>
                <a:cs typeface="Urbanist"/>
                <a:sym typeface="Urbanist"/>
              </a:rPr>
              <a:t>events </a:t>
            </a:r>
            <a:br>
              <a:rPr lang="en-US" sz="1500" b="0" i="0" u="none" strike="noStrike" cap="none" dirty="0">
                <a:solidFill>
                  <a:srgbClr val="CCCCCC"/>
                </a:solidFill>
                <a:latin typeface="Urbanist"/>
                <a:ea typeface="Urbanist"/>
                <a:cs typeface="Urbanist"/>
                <a:sym typeface="Urbanist"/>
              </a:rPr>
            </a:br>
            <a:r>
              <a:rPr lang="en-US" sz="1500" b="0" i="0" u="none" strike="noStrike" cap="none" dirty="0">
                <a:solidFill>
                  <a:srgbClr val="CCCCCC"/>
                </a:solidFill>
                <a:latin typeface="Urbanist"/>
                <a:ea typeface="Urbanist"/>
                <a:cs typeface="Urbanist"/>
                <a:sym typeface="Urbanist"/>
              </a:rPr>
              <a:t>Manag</a:t>
            </a:r>
            <a:r>
              <a:rPr lang="en-US" sz="1500" dirty="0">
                <a:solidFill>
                  <a:srgbClr val="CCCCCC"/>
                </a:solidFill>
                <a:latin typeface="Urbanist"/>
                <a:ea typeface="Urbanist"/>
                <a:cs typeface="Urbanist"/>
                <a:sym typeface="Urbanist"/>
              </a:rPr>
              <a:t>ing </a:t>
            </a:r>
            <a:r>
              <a:rPr lang="en-US" sz="1500" b="0" i="0" u="none" strike="noStrike" cap="none" dirty="0">
                <a:solidFill>
                  <a:srgbClr val="CCCCCC"/>
                </a:solidFill>
                <a:latin typeface="Urbanist"/>
                <a:ea typeface="Urbanist"/>
                <a:cs typeface="Urbanist"/>
                <a:sym typeface="Urbanist"/>
              </a:rPr>
              <a:t>evacuation</a:t>
            </a:r>
            <a:r>
              <a:rPr lang="en-US" sz="1500" dirty="0">
                <a:solidFill>
                  <a:srgbClr val="CCCCCC"/>
                </a:solidFill>
                <a:latin typeface="Urbanist"/>
                <a:ea typeface="Urbanist"/>
                <a:cs typeface="Urbanist"/>
                <a:sym typeface="Urbanist"/>
              </a:rPr>
              <a:t>s &amp; refugee flows, deploying &amp; </a:t>
            </a:r>
            <a:r>
              <a:rPr lang="en-US" dirty="0">
                <a:solidFill>
                  <a:srgbClr val="CCCCCC"/>
                </a:solidFill>
                <a:latin typeface="Urbanist"/>
                <a:ea typeface="Urbanist"/>
                <a:cs typeface="Urbanist"/>
                <a:sym typeface="Urbanist"/>
              </a:rPr>
              <a:t>tracking of emergency assets</a:t>
            </a:r>
            <a:endParaRPr dirty="0"/>
          </a:p>
        </p:txBody>
      </p:sp>
      <p:sp>
        <p:nvSpPr>
          <p:cNvPr id="137" name="Google Shape;137;p17"/>
          <p:cNvSpPr txBox="1"/>
          <p:nvPr/>
        </p:nvSpPr>
        <p:spPr>
          <a:xfrm>
            <a:off x="1333500" y="4408140"/>
            <a:ext cx="102870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 dirty="0">
                <a:solidFill>
                  <a:srgbClr val="FFFFFF"/>
                </a:solidFill>
                <a:latin typeface="Urbanist"/>
                <a:ea typeface="Urbanist"/>
                <a:cs typeface="Urbanist"/>
                <a:sym typeface="Urbanist"/>
              </a:rPr>
              <a:t>Defense &amp; Disaster Management</a:t>
            </a:r>
            <a:r>
              <a:rPr lang="en-US" sz="1500" b="0" i="0" u="none" strike="noStrike" cap="none" dirty="0">
                <a:solidFill>
                  <a:srgbClr val="CCCCCC"/>
                </a:solidFill>
                <a:latin typeface="Urbanist"/>
                <a:ea typeface="Urbanist"/>
                <a:cs typeface="Urbanist"/>
                <a:sym typeface="Urbanist"/>
              </a:rPr>
              <a:t> EU Military Mobility "MIL Superhighway", ref layers for SAT/AIR/UAV imagery and damage assessment (houses, agriculture, school/hospital/en</a:t>
            </a:r>
            <a:r>
              <a:rPr lang="en-US" sz="1500" dirty="0">
                <a:solidFill>
                  <a:srgbClr val="CCCCCC"/>
                </a:solidFill>
                <a:latin typeface="Urbanist"/>
                <a:ea typeface="Urbanist"/>
                <a:cs typeface="Urbanist"/>
                <a:sym typeface="Urbanist"/>
              </a:rPr>
              <a:t>ergy </a:t>
            </a:r>
            <a:r>
              <a:rPr lang="en-US" sz="1500" b="0" i="0" u="none" strike="noStrike" cap="none" dirty="0">
                <a:solidFill>
                  <a:srgbClr val="CCCCCC"/>
                </a:solidFill>
                <a:latin typeface="Urbanist"/>
                <a:ea typeface="Urbanist"/>
                <a:cs typeface="Urbanist"/>
                <a:sym typeface="Urbanist"/>
              </a:rPr>
              <a:t>infrastructure, industrial buildings).</a:t>
            </a:r>
            <a:endParaRPr dirty="0"/>
          </a:p>
        </p:txBody>
      </p:sp>
      <p:pic>
        <p:nvPicPr>
          <p:cNvPr id="138" name="Google Shape;138;p17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52500" y="2701379"/>
            <a:ext cx="228600" cy="247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17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52500" y="3573809"/>
            <a:ext cx="228600" cy="247650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17"/>
          <p:cNvSpPr txBox="1"/>
          <p:nvPr/>
        </p:nvSpPr>
        <p:spPr>
          <a:xfrm>
            <a:off x="809625" y="571500"/>
            <a:ext cx="11351400" cy="9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 dirty="0">
                <a:solidFill>
                  <a:srgbClr val="FFFFFF"/>
                </a:solidFill>
                <a:latin typeface="Urbanist"/>
                <a:ea typeface="Urbanist"/>
                <a:cs typeface="Urbanist"/>
                <a:sym typeface="Urbanist"/>
              </a:rPr>
              <a:t>GEOSPATIAL CAPABILITY: </a:t>
            </a:r>
            <a:r>
              <a:rPr lang="en-US" sz="3600" b="1" i="0" u="none" strike="noStrike" cap="none" dirty="0">
                <a:solidFill>
                  <a:srgbClr val="FF0000"/>
                </a:solidFill>
                <a:latin typeface="Urbanist"/>
                <a:ea typeface="Urbanist"/>
                <a:cs typeface="Urbanist"/>
                <a:sym typeface="Urbanist"/>
              </a:rPr>
              <a:t>RESILIENCE</a:t>
            </a:r>
            <a:endParaRPr sz="3600" b="1" i="0" u="none" strike="noStrike" cap="none" dirty="0">
              <a:solidFill>
                <a:srgbClr val="FF0000"/>
              </a:solidFill>
              <a:latin typeface="Urbanist"/>
              <a:ea typeface="Urbanist"/>
              <a:cs typeface="Urbanist"/>
              <a:sym typeface="Urbanis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dirty="0">
                <a:solidFill>
                  <a:srgbClr val="FFFFFF"/>
                </a:solidFill>
                <a:latin typeface="Urbanist"/>
                <a:ea typeface="Urbanist"/>
                <a:cs typeface="Urbanist"/>
                <a:sym typeface="Urbanist"/>
              </a:rPr>
              <a:t>building a more resilient public sector</a:t>
            </a:r>
            <a:endParaRPr sz="2500" dirty="0">
              <a:solidFill>
                <a:srgbClr val="FFFFFF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141" name="Google Shape;141;p17"/>
          <p:cNvSpPr/>
          <p:nvPr/>
        </p:nvSpPr>
        <p:spPr>
          <a:xfrm>
            <a:off x="571500" y="571500"/>
            <a:ext cx="76200" cy="552450"/>
          </a:xfrm>
          <a:prstGeom prst="rect">
            <a:avLst/>
          </a:prstGeom>
          <a:solidFill>
            <a:srgbClr val="DF1B1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17"/>
          <p:cNvSpPr txBox="1"/>
          <p:nvPr/>
        </p:nvSpPr>
        <p:spPr>
          <a:xfrm>
            <a:off x="1333505" y="5633550"/>
            <a:ext cx="96057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rgbClr val="DF1B12"/>
                </a:solidFill>
                <a:latin typeface="Urbanist"/>
                <a:ea typeface="Urbanist"/>
                <a:cs typeface="Urbanist"/>
                <a:sym typeface="Urbanist"/>
              </a:rPr>
              <a:t>→ </a:t>
            </a:r>
            <a:r>
              <a:rPr lang="en-US" sz="1200" dirty="0" err="1">
                <a:solidFill>
                  <a:srgbClr val="DF1B12"/>
                </a:solidFill>
                <a:latin typeface="Urbanist"/>
                <a:ea typeface="Urbanist"/>
                <a:cs typeface="Urbanist"/>
                <a:sym typeface="Urbanist"/>
              </a:rPr>
              <a:t>GeoSpatial</a:t>
            </a:r>
            <a:r>
              <a:rPr lang="en-US" sz="1200" dirty="0">
                <a:solidFill>
                  <a:srgbClr val="DF1B12"/>
                </a:solidFill>
                <a:latin typeface="Urbanist"/>
                <a:ea typeface="Urbanist"/>
                <a:cs typeface="Urbanist"/>
                <a:sym typeface="Urbanist"/>
              </a:rPr>
              <a:t> intelligence is the backbone of effective resilience, locating risk zones, available roads, bottlenecks, alternative routes …</a:t>
            </a:r>
            <a:endParaRPr sz="1100" dirty="0">
              <a:solidFill>
                <a:srgbClr val="DF1B1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" grpId="0"/>
      <p:bldP spid="136" grpId="0"/>
      <p:bldP spid="137" grpId="0"/>
      <p:bldP spid="14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Google Shape;147;p18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18"/>
          <p:cNvSpPr txBox="1"/>
          <p:nvPr/>
        </p:nvSpPr>
        <p:spPr>
          <a:xfrm>
            <a:off x="809625" y="571500"/>
            <a:ext cx="53007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 dirty="0">
                <a:solidFill>
                  <a:srgbClr val="FFFFFF"/>
                </a:solidFill>
                <a:latin typeface="Urbanist"/>
                <a:ea typeface="Urbanist"/>
                <a:cs typeface="Urbanist"/>
                <a:sym typeface="Urbanist"/>
              </a:rPr>
              <a:t>A SOVEREIGN EUR </a:t>
            </a:r>
            <a:br>
              <a:rPr lang="en-US" sz="3600" b="1" i="0" u="none" strike="noStrike" cap="none" dirty="0">
                <a:solidFill>
                  <a:srgbClr val="FFFFFF"/>
                </a:solidFill>
                <a:latin typeface="Urbanist"/>
                <a:ea typeface="Urbanist"/>
                <a:cs typeface="Urbanist"/>
                <a:sym typeface="Urbanist"/>
              </a:rPr>
            </a:br>
            <a:r>
              <a:rPr lang="en-US" sz="3600" b="1" i="0" u="none" strike="noStrike" cap="none" dirty="0">
                <a:solidFill>
                  <a:srgbClr val="FFFFFF"/>
                </a:solidFill>
                <a:latin typeface="Urbanist"/>
                <a:ea typeface="Urbanist"/>
                <a:cs typeface="Urbanist"/>
                <a:sym typeface="Urbanist"/>
              </a:rPr>
              <a:t>GEO PLATFORM</a:t>
            </a:r>
            <a:endParaRPr dirty="0"/>
          </a:p>
        </p:txBody>
      </p:sp>
      <p:sp>
        <p:nvSpPr>
          <p:cNvPr id="149" name="Google Shape;149;p18"/>
          <p:cNvSpPr/>
          <p:nvPr/>
        </p:nvSpPr>
        <p:spPr>
          <a:xfrm>
            <a:off x="571500" y="571500"/>
            <a:ext cx="76200" cy="1104900"/>
          </a:xfrm>
          <a:prstGeom prst="rect">
            <a:avLst/>
          </a:prstGeom>
          <a:solidFill>
            <a:srgbClr val="DF1B1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0" name="Google Shape;150;p18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34125" y="571500"/>
            <a:ext cx="5400675" cy="5796290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18"/>
          <p:cNvSpPr txBox="1"/>
          <p:nvPr/>
        </p:nvSpPr>
        <p:spPr>
          <a:xfrm>
            <a:off x="1254064" y="2234808"/>
            <a:ext cx="4524300" cy="3016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 i="0" u="none" strike="noStrike" cap="none" dirty="0">
                <a:solidFill>
                  <a:srgbClr val="CCCCCC"/>
                </a:solidFill>
                <a:latin typeface="Urbanist"/>
                <a:ea typeface="Urbanist"/>
                <a:cs typeface="Urbanist"/>
                <a:sym typeface="Urbanist"/>
              </a:rPr>
              <a:t>Combines open and proprietary data sources.</a:t>
            </a:r>
            <a:endParaRPr sz="1300" dirty="0"/>
          </a:p>
        </p:txBody>
      </p:sp>
      <p:sp>
        <p:nvSpPr>
          <p:cNvPr id="152" name="Google Shape;152;p18"/>
          <p:cNvSpPr txBox="1"/>
          <p:nvPr/>
        </p:nvSpPr>
        <p:spPr>
          <a:xfrm>
            <a:off x="1254064" y="2666816"/>
            <a:ext cx="50007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 i="0" u="none" strike="noStrike" cap="none">
                <a:solidFill>
                  <a:srgbClr val="CCCCCC"/>
                </a:solidFill>
                <a:latin typeface="Urbanist"/>
                <a:ea typeface="Urbanist"/>
                <a:cs typeface="Urbanist"/>
                <a:sym typeface="Urbanist"/>
              </a:rPr>
              <a:t>Operated by EU-owned specialists with decades experience.</a:t>
            </a:r>
            <a:endParaRPr sz="1300"/>
          </a:p>
        </p:txBody>
      </p:sp>
      <p:sp>
        <p:nvSpPr>
          <p:cNvPr id="153" name="Google Shape;153;p18"/>
          <p:cNvSpPr txBox="1"/>
          <p:nvPr/>
        </p:nvSpPr>
        <p:spPr>
          <a:xfrm>
            <a:off x="1254064" y="3138543"/>
            <a:ext cx="45243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 i="0" u="none" strike="noStrike" cap="none">
                <a:solidFill>
                  <a:srgbClr val="CCCCCC"/>
                </a:solidFill>
                <a:latin typeface="Urbanist"/>
                <a:ea typeface="Urbanist"/>
                <a:cs typeface="Urbanist"/>
                <a:sym typeface="Urbanist"/>
              </a:rPr>
              <a:t>High-precision automation </a:t>
            </a:r>
            <a:r>
              <a:rPr lang="en-US">
                <a:solidFill>
                  <a:srgbClr val="CCCCCC"/>
                </a:solidFill>
                <a:latin typeface="Urbanist"/>
                <a:ea typeface="Urbanist"/>
                <a:cs typeface="Urbanist"/>
                <a:sym typeface="Urbanist"/>
              </a:rPr>
              <a:t>&amp; </a:t>
            </a:r>
            <a:r>
              <a:rPr lang="en-US" b="0" i="0" u="none" strike="noStrike" cap="none">
                <a:solidFill>
                  <a:srgbClr val="CCCCCC"/>
                </a:solidFill>
                <a:latin typeface="Urbanist"/>
                <a:ea typeface="Urbanist"/>
                <a:cs typeface="Urbanist"/>
                <a:sym typeface="Urbanist"/>
              </a:rPr>
              <a:t>vandal protection</a:t>
            </a:r>
            <a:r>
              <a:rPr lang="en-US">
                <a:solidFill>
                  <a:srgbClr val="CCCCCC"/>
                </a:solidFill>
                <a:latin typeface="Urbanist"/>
                <a:ea typeface="Urbanist"/>
                <a:cs typeface="Urbanist"/>
                <a:sym typeface="Urbanist"/>
              </a:rPr>
              <a:t> using AI</a:t>
            </a:r>
            <a:endParaRPr sz="1300"/>
          </a:p>
        </p:txBody>
      </p:sp>
      <p:sp>
        <p:nvSpPr>
          <p:cNvPr id="154" name="Google Shape;154;p18"/>
          <p:cNvSpPr txBox="1"/>
          <p:nvPr/>
        </p:nvSpPr>
        <p:spPr>
          <a:xfrm>
            <a:off x="1254064" y="3610269"/>
            <a:ext cx="4524300" cy="6032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CCCCCC"/>
                </a:solidFill>
                <a:latin typeface="Urbanist"/>
                <a:ea typeface="Urbanist"/>
                <a:cs typeface="Urbanist"/>
                <a:sym typeface="Urbanist"/>
              </a:rPr>
              <a:t>Open standards &amp; </a:t>
            </a:r>
            <a:r>
              <a:rPr lang="en-US" dirty="0" err="1">
                <a:solidFill>
                  <a:srgbClr val="CCCCCC"/>
                </a:solidFill>
                <a:latin typeface="Urbanist"/>
                <a:ea typeface="Urbanist"/>
                <a:cs typeface="Urbanist"/>
                <a:sym typeface="Urbanist"/>
              </a:rPr>
              <a:t>StableIDs</a:t>
            </a:r>
            <a:r>
              <a:rPr lang="en-US" dirty="0">
                <a:solidFill>
                  <a:srgbClr val="CCCCCC"/>
                </a:solidFill>
                <a:latin typeface="Urbanist"/>
                <a:ea typeface="Urbanist"/>
                <a:cs typeface="Urbanist"/>
                <a:sym typeface="Urbanist"/>
              </a:rPr>
              <a:t> </a:t>
            </a:r>
            <a:br>
              <a:rPr lang="en-US" dirty="0">
                <a:solidFill>
                  <a:srgbClr val="CCCCCC"/>
                </a:solidFill>
                <a:latin typeface="Urbanist"/>
                <a:ea typeface="Urbanist"/>
                <a:cs typeface="Urbanist"/>
                <a:sym typeface="Urbanist"/>
              </a:rPr>
            </a:br>
            <a:r>
              <a:rPr lang="en-US" dirty="0">
                <a:solidFill>
                  <a:srgbClr val="CCCCCC"/>
                </a:solidFill>
                <a:latin typeface="Urbanist"/>
                <a:ea typeface="Urbanist"/>
                <a:cs typeface="Urbanist"/>
                <a:sym typeface="Urbanist"/>
              </a:rPr>
              <a:t>to persist private data across updates</a:t>
            </a:r>
            <a:endParaRPr sz="1300" dirty="0"/>
          </a:p>
        </p:txBody>
      </p:sp>
      <p:pic>
        <p:nvPicPr>
          <p:cNvPr id="155" name="Google Shape;155;p18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73064" y="2277670"/>
            <a:ext cx="152400" cy="180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18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73064" y="2709678"/>
            <a:ext cx="152400" cy="180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18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73064" y="3181405"/>
            <a:ext cx="152400" cy="180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18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73064" y="3653131"/>
            <a:ext cx="152400" cy="180975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18"/>
          <p:cNvSpPr txBox="1"/>
          <p:nvPr/>
        </p:nvSpPr>
        <p:spPr>
          <a:xfrm>
            <a:off x="1254063" y="4340164"/>
            <a:ext cx="4737161" cy="3016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 i="0" u="none" strike="noStrike" cap="none" dirty="0">
                <a:solidFill>
                  <a:srgbClr val="CCCCCC"/>
                </a:solidFill>
                <a:latin typeface="Urbanist"/>
                <a:ea typeface="Urbanist"/>
                <a:cs typeface="Urbanist"/>
                <a:sym typeface="Urbanist"/>
              </a:rPr>
              <a:t>Global coverage with near-real-time impact (</a:t>
            </a:r>
            <a:r>
              <a:rPr lang="en-US" dirty="0">
                <a:solidFill>
                  <a:srgbClr val="CCCCCC"/>
                </a:solidFill>
                <a:latin typeface="Urbanist"/>
                <a:ea typeface="Urbanist"/>
                <a:cs typeface="Urbanist"/>
                <a:sym typeface="Urbanist"/>
              </a:rPr>
              <a:t>edit/deliver)</a:t>
            </a:r>
            <a:r>
              <a:rPr lang="en-US" b="0" i="0" u="none" strike="noStrike" cap="none" dirty="0">
                <a:solidFill>
                  <a:srgbClr val="CCCCCC"/>
                </a:solidFill>
                <a:latin typeface="Urbanist"/>
                <a:ea typeface="Urbanist"/>
                <a:cs typeface="Urbanist"/>
                <a:sym typeface="Urbanist"/>
              </a:rPr>
              <a:t>.</a:t>
            </a:r>
            <a:endParaRPr sz="1300" dirty="0"/>
          </a:p>
        </p:txBody>
      </p:sp>
      <p:pic>
        <p:nvPicPr>
          <p:cNvPr id="160" name="Google Shape;160;p18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73064" y="4383026"/>
            <a:ext cx="152400" cy="180975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18"/>
          <p:cNvSpPr txBox="1"/>
          <p:nvPr/>
        </p:nvSpPr>
        <p:spPr>
          <a:xfrm>
            <a:off x="1254211" y="4744112"/>
            <a:ext cx="4524300" cy="51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CCCCCC"/>
                </a:solidFill>
                <a:latin typeface="Urbanist"/>
                <a:ea typeface="Urbanist"/>
                <a:cs typeface="Urbanist"/>
                <a:sym typeface="Urbanist"/>
              </a:rPr>
              <a:t>Supports preparation &amp; recovery through </a:t>
            </a:r>
            <a:br>
              <a:rPr lang="en-US">
                <a:solidFill>
                  <a:srgbClr val="CCCCCC"/>
                </a:solidFill>
                <a:latin typeface="Urbanist"/>
                <a:ea typeface="Urbanist"/>
                <a:cs typeface="Urbanist"/>
                <a:sym typeface="Urbanist"/>
              </a:rPr>
            </a:br>
            <a:r>
              <a:rPr lang="en-US">
                <a:solidFill>
                  <a:srgbClr val="CCCCCC"/>
                </a:solidFill>
                <a:latin typeface="Urbanist"/>
                <a:ea typeface="Urbanist"/>
                <a:cs typeface="Urbanist"/>
                <a:sym typeface="Urbanist"/>
              </a:rPr>
              <a:t>historic &amp; live traffic insights</a:t>
            </a:r>
            <a:endParaRPr sz="1300"/>
          </a:p>
        </p:txBody>
      </p:sp>
      <p:pic>
        <p:nvPicPr>
          <p:cNvPr id="162" name="Google Shape;162;p18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73211" y="4786974"/>
            <a:ext cx="152400" cy="180975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18"/>
          <p:cNvSpPr txBox="1"/>
          <p:nvPr/>
        </p:nvSpPr>
        <p:spPr>
          <a:xfrm>
            <a:off x="863671" y="5481290"/>
            <a:ext cx="5238900" cy="88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DF1B12"/>
                </a:solidFill>
                <a:latin typeface="Urbanist"/>
                <a:ea typeface="Urbanist"/>
                <a:cs typeface="Urbanist"/>
                <a:sym typeface="Urbanist"/>
              </a:rPr>
              <a:t>→ Maps are no longer just navigation tools, it is strategic resilience infra</a:t>
            </a:r>
            <a:endParaRPr sz="1200">
              <a:solidFill>
                <a:srgbClr val="DF1B12"/>
              </a:solidFill>
              <a:latin typeface="Urbanist"/>
              <a:ea typeface="Urbanist"/>
              <a:cs typeface="Urbanist"/>
              <a:sym typeface="Urbanist"/>
            </a:endParaRPr>
          </a:p>
          <a:p>
            <a:pPr marL="0" lvl="0" indent="0" algn="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DF1B12"/>
                </a:solidFill>
                <a:latin typeface="Urbanist"/>
                <a:ea typeface="Urbanist"/>
                <a:cs typeface="Urbanist"/>
                <a:sym typeface="Urbanist"/>
              </a:rPr>
              <a:t>enabling security, mobility, economic continuity &amp; crisis response</a:t>
            </a:r>
            <a:endParaRPr sz="1200">
              <a:solidFill>
                <a:srgbClr val="DF1B12"/>
              </a:solidFill>
              <a:latin typeface="Urbanist"/>
              <a:ea typeface="Urbanist"/>
              <a:cs typeface="Urbanist"/>
              <a:sym typeface="Urbanist"/>
            </a:endParaRPr>
          </a:p>
          <a:p>
            <a:pPr marL="0" lvl="0" indent="0" algn="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DF1B12"/>
                </a:solidFill>
                <a:latin typeface="Urbanist"/>
                <a:ea typeface="Urbanist"/>
                <a:cs typeface="Urbanist"/>
                <a:sym typeface="Urbanist"/>
              </a:rPr>
              <a:t>ensuring trusted sovereign interoperable fresh geospatial data</a:t>
            </a:r>
            <a:endParaRPr sz="1200">
              <a:solidFill>
                <a:srgbClr val="DF1B12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" grpId="0"/>
      <p:bldP spid="152" grpId="0"/>
      <p:bldP spid="153" grpId="0"/>
      <p:bldP spid="154" grpId="0"/>
      <p:bldP spid="159" grpId="0"/>
      <p:bldP spid="161" grpId="0"/>
      <p:bldP spid="16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Google Shape;168;p19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19"/>
          <p:cNvSpPr/>
          <p:nvPr/>
        </p:nvSpPr>
        <p:spPr>
          <a:xfrm>
            <a:off x="5524500" y="2676525"/>
            <a:ext cx="1143000" cy="38100"/>
          </a:xfrm>
          <a:prstGeom prst="rect">
            <a:avLst/>
          </a:prstGeom>
          <a:solidFill>
            <a:srgbClr val="DF1B1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p19"/>
          <p:cNvSpPr txBox="1"/>
          <p:nvPr/>
        </p:nvSpPr>
        <p:spPr>
          <a:xfrm>
            <a:off x="295275" y="3000375"/>
            <a:ext cx="11601450" cy="1466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i="0" u="none" strike="noStrike" cap="none">
                <a:solidFill>
                  <a:srgbClr val="FFFFFF"/>
                </a:solidFill>
                <a:latin typeface="Urbanist"/>
                <a:ea typeface="Urbanist"/>
                <a:cs typeface="Urbanist"/>
                <a:sym typeface="Urbanist"/>
              </a:rPr>
              <a:t>TECHNICAL FOUNDATIONS &amp; ENABLERS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>
          <a:extLst>
            <a:ext uri="{FF2B5EF4-FFF2-40B4-BE49-F238E27FC236}">
              <a16:creationId xmlns:a16="http://schemas.microsoft.com/office/drawing/2014/main" id="{A148F448-6EF2-F549-25A1-1D2ECC2D74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14" descr="image.png">
            <a:extLst>
              <a:ext uri="{FF2B5EF4-FFF2-40B4-BE49-F238E27FC236}">
                <a16:creationId xmlns:a16="http://schemas.microsoft.com/office/drawing/2014/main" id="{F79AE177-8C99-A09F-F1F1-DAF1D4D8B14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4">
            <a:extLst>
              <a:ext uri="{FF2B5EF4-FFF2-40B4-BE49-F238E27FC236}">
                <a16:creationId xmlns:a16="http://schemas.microsoft.com/office/drawing/2014/main" id="{B099B471-D828-9AE7-62EF-430F1B204E8A}"/>
              </a:ext>
            </a:extLst>
          </p:cNvPr>
          <p:cNvSpPr txBox="1"/>
          <p:nvPr/>
        </p:nvSpPr>
        <p:spPr>
          <a:xfrm>
            <a:off x="571500" y="1990725"/>
            <a:ext cx="5500687" cy="323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 i="0" u="none" strike="noStrike" cap="none" dirty="0">
                <a:solidFill>
                  <a:srgbClr val="DF1B12"/>
                </a:solidFill>
                <a:latin typeface="Urbanist"/>
                <a:ea typeface="Urbanist"/>
                <a:cs typeface="Urbanist"/>
                <a:sym typeface="Urbanist"/>
              </a:rPr>
              <a:t>ENABLERS &amp; GOVERNANCE</a:t>
            </a:r>
            <a:endParaRPr dirty="0"/>
          </a:p>
        </p:txBody>
      </p:sp>
      <p:sp>
        <p:nvSpPr>
          <p:cNvPr id="94" name="Google Shape;94;p14">
            <a:extLst>
              <a:ext uri="{FF2B5EF4-FFF2-40B4-BE49-F238E27FC236}">
                <a16:creationId xmlns:a16="http://schemas.microsoft.com/office/drawing/2014/main" id="{1A2D92C4-4316-6F90-74E9-D34CC3E0647B}"/>
              </a:ext>
            </a:extLst>
          </p:cNvPr>
          <p:cNvSpPr txBox="1"/>
          <p:nvPr/>
        </p:nvSpPr>
        <p:spPr>
          <a:xfrm>
            <a:off x="571500" y="2444452"/>
            <a:ext cx="5238900" cy="9694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 dirty="0">
                <a:solidFill>
                  <a:srgbClr val="CCCCCC"/>
                </a:solidFill>
                <a:latin typeface="Urbanist"/>
                <a:ea typeface="Urbanist"/>
                <a:cs typeface="Urbanist"/>
                <a:sym typeface="Urbanist"/>
              </a:rPr>
              <a:t>Stable GERS IDs enabling private data links across updates Feature/Country separation for ODBL alignment</a:t>
            </a:r>
          </a:p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dirty="0">
                <a:solidFill>
                  <a:srgbClr val="CCCCCC"/>
                </a:solidFill>
                <a:latin typeface="Urbanist"/>
                <a:ea typeface="Urbanist"/>
                <a:cs typeface="Urbanist"/>
                <a:sym typeface="Urbanist"/>
              </a:rPr>
              <a:t>Standard formats PBF, FGDB, OGP (</a:t>
            </a:r>
            <a:r>
              <a:rPr lang="en-US" sz="1500" dirty="0" err="1">
                <a:solidFill>
                  <a:srgbClr val="CCCCCC"/>
                </a:solidFill>
                <a:latin typeface="Urbanist"/>
                <a:ea typeface="Urbanist"/>
                <a:cs typeface="Urbanist"/>
                <a:sym typeface="Urbanist"/>
              </a:rPr>
              <a:t>GeoParquet</a:t>
            </a:r>
            <a:r>
              <a:rPr lang="en-US" sz="1500" dirty="0">
                <a:solidFill>
                  <a:srgbClr val="CCCCCC"/>
                </a:solidFill>
                <a:latin typeface="Urbanist"/>
                <a:ea typeface="Urbanist"/>
                <a:cs typeface="Urbanist"/>
                <a:sym typeface="Urbanist"/>
              </a:rPr>
              <a:t>)</a:t>
            </a:r>
            <a:endParaRPr dirty="0"/>
          </a:p>
        </p:txBody>
      </p:sp>
      <p:sp>
        <p:nvSpPr>
          <p:cNvPr id="95" name="Google Shape;95;p14">
            <a:extLst>
              <a:ext uri="{FF2B5EF4-FFF2-40B4-BE49-F238E27FC236}">
                <a16:creationId xmlns:a16="http://schemas.microsoft.com/office/drawing/2014/main" id="{F02343E9-FCB6-87B3-086F-5AD9CAAD18C0}"/>
              </a:ext>
            </a:extLst>
          </p:cNvPr>
          <p:cNvSpPr txBox="1"/>
          <p:nvPr/>
        </p:nvSpPr>
        <p:spPr>
          <a:xfrm>
            <a:off x="571500" y="3495675"/>
            <a:ext cx="5500687" cy="323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 i="0" u="none" strike="noStrike" cap="none" dirty="0">
                <a:solidFill>
                  <a:srgbClr val="DF1B12"/>
                </a:solidFill>
                <a:latin typeface="Urbanist"/>
                <a:ea typeface="Urbanist"/>
                <a:cs typeface="Urbanist"/>
                <a:sym typeface="Urbanist"/>
              </a:rPr>
              <a:t>AI</a:t>
            </a:r>
            <a:endParaRPr dirty="0"/>
          </a:p>
        </p:txBody>
      </p:sp>
      <p:sp>
        <p:nvSpPr>
          <p:cNvPr id="96" name="Google Shape;96;p14">
            <a:extLst>
              <a:ext uri="{FF2B5EF4-FFF2-40B4-BE49-F238E27FC236}">
                <a16:creationId xmlns:a16="http://schemas.microsoft.com/office/drawing/2014/main" id="{4206DB3D-A910-7EC4-58A4-511B1BF67798}"/>
              </a:ext>
            </a:extLst>
          </p:cNvPr>
          <p:cNvSpPr txBox="1"/>
          <p:nvPr/>
        </p:nvSpPr>
        <p:spPr>
          <a:xfrm>
            <a:off x="571499" y="3969610"/>
            <a:ext cx="5707919" cy="9694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 dirty="0">
                <a:solidFill>
                  <a:srgbClr val="CCCCCC"/>
                </a:solidFill>
                <a:latin typeface="Urbanist"/>
                <a:ea typeface="Urbanist"/>
                <a:cs typeface="Urbanist"/>
                <a:sym typeface="Urbanist"/>
              </a:rPr>
              <a:t>MCP server for APIs (</a:t>
            </a:r>
            <a:r>
              <a:rPr lang="en-US" sz="1500" b="0" i="0" u="none" strike="noStrike" cap="none" dirty="0" err="1">
                <a:solidFill>
                  <a:srgbClr val="CCCCCC"/>
                </a:solidFill>
                <a:latin typeface="Urbanist"/>
                <a:ea typeface="Urbanist"/>
                <a:cs typeface="Urbanist"/>
                <a:sym typeface="Urbanist"/>
              </a:rPr>
              <a:t>search,route,traffic,analytics</a:t>
            </a:r>
            <a:r>
              <a:rPr lang="en-US" sz="1500" b="0" i="0" u="none" strike="noStrike" cap="none" dirty="0">
                <a:solidFill>
                  <a:srgbClr val="CCCCCC"/>
                </a:solidFill>
                <a:latin typeface="Urbanist"/>
                <a:ea typeface="Urbanist"/>
                <a:cs typeface="Urbanist"/>
                <a:sym typeface="Urbanist"/>
              </a:rPr>
              <a:t>)</a:t>
            </a:r>
          </a:p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 dirty="0">
                <a:solidFill>
                  <a:srgbClr val="CCCCCC"/>
                </a:solidFill>
                <a:latin typeface="Urbanist"/>
                <a:ea typeface="Urbanist"/>
                <a:cs typeface="Urbanist"/>
                <a:sym typeface="Urbanist"/>
              </a:rPr>
              <a:t>Enabling map/traffic-aware &amp; voice-based agentic workflows</a:t>
            </a:r>
          </a:p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dirty="0">
                <a:solidFill>
                  <a:srgbClr val="CCCCCC"/>
                </a:solidFill>
                <a:latin typeface="Urbanist"/>
                <a:ea typeface="Urbanist"/>
                <a:cs typeface="Urbanist"/>
                <a:sym typeface="Urbanist"/>
              </a:rPr>
              <a:t>ML pipelines, NavAI (TAIA), Assistants &amp; DEV (</a:t>
            </a:r>
            <a:r>
              <a:rPr lang="en-US" sz="1500" dirty="0" err="1">
                <a:solidFill>
                  <a:srgbClr val="CCCCCC"/>
                </a:solidFill>
                <a:latin typeface="Urbanist"/>
                <a:ea typeface="Urbanist"/>
                <a:cs typeface="Urbanist"/>
                <a:sym typeface="Urbanist"/>
              </a:rPr>
              <a:t>Kapa,Chatty,CoPilot</a:t>
            </a:r>
            <a:r>
              <a:rPr lang="en-US" sz="1500" dirty="0">
                <a:solidFill>
                  <a:srgbClr val="CCCCCC"/>
                </a:solidFill>
                <a:latin typeface="Urbanist"/>
                <a:ea typeface="Urbanist"/>
                <a:cs typeface="Urbanist"/>
                <a:sym typeface="Urbanist"/>
              </a:rPr>
              <a:t>)</a:t>
            </a:r>
            <a:endParaRPr sz="1500" dirty="0">
              <a:solidFill>
                <a:srgbClr val="CCCCCC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pic>
        <p:nvPicPr>
          <p:cNvPr id="97" name="Google Shape;97;p14" descr="image.png">
            <a:extLst>
              <a:ext uri="{FF2B5EF4-FFF2-40B4-BE49-F238E27FC236}">
                <a16:creationId xmlns:a16="http://schemas.microsoft.com/office/drawing/2014/main" id="{30340824-0D79-C678-8849-918B28C493D2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410700" y="2000250"/>
            <a:ext cx="1971675" cy="180975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4">
            <a:extLst>
              <a:ext uri="{FF2B5EF4-FFF2-40B4-BE49-F238E27FC236}">
                <a16:creationId xmlns:a16="http://schemas.microsoft.com/office/drawing/2014/main" id="{D4208F55-82F6-36FB-6EED-44FD876B6959}"/>
              </a:ext>
            </a:extLst>
          </p:cNvPr>
          <p:cNvSpPr txBox="1"/>
          <p:nvPr/>
        </p:nvSpPr>
        <p:spPr>
          <a:xfrm>
            <a:off x="809625" y="571500"/>
            <a:ext cx="11351400" cy="9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 dirty="0">
                <a:solidFill>
                  <a:srgbClr val="FFFFFF"/>
                </a:solidFill>
                <a:latin typeface="Urbanist"/>
                <a:ea typeface="Urbanist"/>
                <a:cs typeface="Urbanist"/>
                <a:sym typeface="Urbanist"/>
              </a:rPr>
              <a:t>ORBIS MAP</a:t>
            </a:r>
            <a:endParaRPr sz="3600" b="1" i="0" u="none" strike="noStrike" cap="none" dirty="0">
              <a:solidFill>
                <a:srgbClr val="FFFFFF"/>
              </a:solidFill>
              <a:latin typeface="Urbanist"/>
              <a:ea typeface="Urbanist"/>
              <a:cs typeface="Urbanist"/>
              <a:sym typeface="Urbanis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dirty="0">
                <a:solidFill>
                  <a:srgbClr val="FFFFFF"/>
                </a:solidFill>
                <a:latin typeface="Urbanist"/>
                <a:ea typeface="Urbanist"/>
                <a:cs typeface="Urbanist"/>
                <a:sym typeface="Urbanist"/>
              </a:rPr>
              <a:t>Technical foundations</a:t>
            </a:r>
            <a:endParaRPr sz="2500" dirty="0">
              <a:solidFill>
                <a:srgbClr val="FFFFFF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99" name="Google Shape;99;p14">
            <a:extLst>
              <a:ext uri="{FF2B5EF4-FFF2-40B4-BE49-F238E27FC236}">
                <a16:creationId xmlns:a16="http://schemas.microsoft.com/office/drawing/2014/main" id="{041B5831-26AF-3559-6DB8-037E3871816E}"/>
              </a:ext>
            </a:extLst>
          </p:cNvPr>
          <p:cNvSpPr/>
          <p:nvPr/>
        </p:nvSpPr>
        <p:spPr>
          <a:xfrm>
            <a:off x="571500" y="571500"/>
            <a:ext cx="76200" cy="552450"/>
          </a:xfrm>
          <a:prstGeom prst="rect">
            <a:avLst/>
          </a:prstGeom>
          <a:solidFill>
            <a:srgbClr val="DF1B1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14">
            <a:extLst>
              <a:ext uri="{FF2B5EF4-FFF2-40B4-BE49-F238E27FC236}">
                <a16:creationId xmlns:a16="http://schemas.microsoft.com/office/drawing/2014/main" id="{01EC570C-5317-ADF6-9B20-57E344BF0644}"/>
              </a:ext>
            </a:extLst>
          </p:cNvPr>
          <p:cNvSpPr txBox="1"/>
          <p:nvPr/>
        </p:nvSpPr>
        <p:spPr>
          <a:xfrm>
            <a:off x="584664" y="5051425"/>
            <a:ext cx="55008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 dirty="0">
                <a:solidFill>
                  <a:srgbClr val="DF1B12"/>
                </a:solidFill>
                <a:latin typeface="Urbanist"/>
                <a:ea typeface="Urbanist"/>
                <a:cs typeface="Urbanist"/>
                <a:sym typeface="Urbanist"/>
              </a:rPr>
              <a:t>REPRESENTATIVE BIGTECH USERS</a:t>
            </a:r>
            <a:endParaRPr dirty="0"/>
          </a:p>
        </p:txBody>
      </p:sp>
      <p:sp>
        <p:nvSpPr>
          <p:cNvPr id="101" name="Google Shape;101;p14">
            <a:extLst>
              <a:ext uri="{FF2B5EF4-FFF2-40B4-BE49-F238E27FC236}">
                <a16:creationId xmlns:a16="http://schemas.microsoft.com/office/drawing/2014/main" id="{656E7B70-4663-F7A6-D6E9-CBC60236F392}"/>
              </a:ext>
            </a:extLst>
          </p:cNvPr>
          <p:cNvSpPr txBox="1"/>
          <p:nvPr/>
        </p:nvSpPr>
        <p:spPr>
          <a:xfrm>
            <a:off x="584675" y="5525350"/>
            <a:ext cx="5403600" cy="323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dirty="0">
                <a:solidFill>
                  <a:srgbClr val="CCCCCC"/>
                </a:solidFill>
                <a:latin typeface="Urbanist"/>
                <a:ea typeface="Urbanist"/>
                <a:cs typeface="Urbanist"/>
                <a:sym typeface="Urbanist"/>
              </a:rPr>
              <a:t>TT-APP, NGA, EAS, MSF, KAP, PTV, THT …</a:t>
            </a:r>
            <a:endParaRPr sz="1500" dirty="0">
              <a:solidFill>
                <a:srgbClr val="CCCCCC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pic>
        <p:nvPicPr>
          <p:cNvPr id="1026" name="Picture 2" descr="A diagram of a city&#10;&#10;AI-generated content may be incorrect.">
            <a:extLst>
              <a:ext uri="{FF2B5EF4-FFF2-40B4-BE49-F238E27FC236}">
                <a16:creationId xmlns:a16="http://schemas.microsoft.com/office/drawing/2014/main" id="{40D0C69D-5E8C-6FB9-68EE-42B8B73EDD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1525" y="0"/>
            <a:ext cx="39862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3129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/>
      <p:bldP spid="94" grpId="0"/>
      <p:bldP spid="95" grpId="0"/>
      <p:bldP spid="96" grpId="0"/>
      <p:bldP spid="100" grpId="0"/>
      <p:bldP spid="10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74ABFC02B80F541A4DFC2C7008F924E" ma:contentTypeVersion="21" ma:contentTypeDescription="Create a new document." ma:contentTypeScope="" ma:versionID="26784471abec415df0b1ba1b83f1084f">
  <xsd:schema xmlns:xsd="http://www.w3.org/2001/XMLSchema" xmlns:xs="http://www.w3.org/2001/XMLSchema" xmlns:p="http://schemas.microsoft.com/office/2006/metadata/properties" xmlns:ns2="3c376658-420f-4554-a007-bc0fdb1370a1" xmlns:ns3="458b32cd-d0e5-4e19-b83c-91a90a866045" targetNamespace="http://schemas.microsoft.com/office/2006/metadata/properties" ma:root="true" ma:fieldsID="e786dae6cefaadc1b363c4702eb44e71" ns2:_="" ns3:_="">
    <xsd:import namespace="3c376658-420f-4554-a007-bc0fdb1370a1"/>
    <xsd:import namespace="458b32cd-d0e5-4e19-b83c-91a90a866045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Location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c376658-420f-4554-a007-bc0fdb1370a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Last Shared By Time" ma:description="" ma:internalName="LastSharedByTime" ma:readOnly="true">
      <xsd:simpleType>
        <xsd:restriction base="dms:DateTime"/>
      </xsd:simpleType>
    </xsd:element>
    <xsd:element name="TaxCatchAll" ma:index="25" nillable="true" ma:displayName="Taxonomy Catch All Column" ma:hidden="true" ma:list="{a229b4a0-c8c0-40e4-b0df-09ef3a0ab5a4}" ma:internalName="TaxCatchAll" ma:showField="CatchAllData" ma:web="3c376658-420f-4554-a007-bc0fdb1370a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8b32cd-d0e5-4e19-b83c-91a90a86604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4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5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OCR" ma:index="1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b85995f9-df3b-4ad8-a48e-73267b867c1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8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c376658-420f-4554-a007-bc0fdb1370a1" xsi:nil="true"/>
    <lcf76f155ced4ddcb4097134ff3c332f xmlns="458b32cd-d0e5-4e19-b83c-91a90a866045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79E3DD3-94ED-44CB-AD45-E2195FD931C6}"/>
</file>

<file path=customXml/itemProps2.xml><?xml version="1.0" encoding="utf-8"?>
<ds:datastoreItem xmlns:ds="http://schemas.openxmlformats.org/officeDocument/2006/customXml" ds:itemID="{E95B219E-0A63-4045-9C60-60B5FBFBB826}"/>
</file>

<file path=customXml/itemProps3.xml><?xml version="1.0" encoding="utf-8"?>
<ds:datastoreItem xmlns:ds="http://schemas.openxmlformats.org/officeDocument/2006/customXml" ds:itemID="{C0259267-4B02-40CD-BD9C-161EB96F8672}"/>
</file>

<file path=docMetadata/LabelInfo.xml><?xml version="1.0" encoding="utf-8"?>
<clbl:labelList xmlns:clbl="http://schemas.microsoft.com/office/2020/mipLabelMetadata">
  <clbl:label id="{7191b2d3-7d38-48ed-b3a4-7a9f420ca5cd}" enabled="1" method="Standard" siteId="{374f8026-7b54-4a3a-b87d-328fa26ec10d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568</Words>
  <Application>Microsoft Office PowerPoint</Application>
  <PresentationFormat>Widescreen</PresentationFormat>
  <Paragraphs>59</Paragraphs>
  <Slides>11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Calibri</vt:lpstr>
      <vt:lpstr>Arial</vt:lpstr>
      <vt:lpstr>Urbanist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Jean-Claude Mattelaer</cp:lastModifiedBy>
  <cp:revision>1</cp:revision>
  <dcterms:modified xsi:type="dcterms:W3CDTF">2026-05-29T13:47:24Z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0x010100774ABFC02B80F541A4DFC2C7008F924E</vt:lpwstr>
  </property>
</Properties>
</file>