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00" r:id="rId2"/>
    <p:sldId id="301" r:id="rId3"/>
    <p:sldId id="302" r:id="rId4"/>
    <p:sldId id="303" r:id="rId5"/>
    <p:sldId id="304" r:id="rId6"/>
    <p:sldId id="305" r:id="rId7"/>
    <p:sldId id="306" r:id="rId8"/>
    <p:sldId id="307" r:id="rId9"/>
    <p:sldId id="308" r:id="rId10"/>
    <p:sldId id="310" r:id="rId11"/>
    <p:sldId id="325" r:id="rId12"/>
    <p:sldId id="312" r:id="rId13"/>
    <p:sldId id="327" r:id="rId14"/>
    <p:sldId id="313" r:id="rId15"/>
    <p:sldId id="314" r:id="rId16"/>
    <p:sldId id="315" r:id="rId17"/>
    <p:sldId id="316" r:id="rId18"/>
    <p:sldId id="317" r:id="rId19"/>
    <p:sldId id="324" r:id="rId20"/>
    <p:sldId id="318" r:id="rId21"/>
    <p:sldId id="319" r:id="rId22"/>
    <p:sldId id="320" r:id="rId23"/>
    <p:sldId id="256" r:id="rId24"/>
    <p:sldId id="323" r:id="rId25"/>
    <p:sldId id="321" r:id="rId2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7FE"/>
    <a:srgbClr val="941100"/>
    <a:srgbClr val="487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7"/>
    <p:restoredTop sz="82329"/>
  </p:normalViewPr>
  <p:slideViewPr>
    <p:cSldViewPr snapToGrid="0">
      <p:cViewPr varScale="1">
        <p:scale>
          <a:sx n="103" d="100"/>
          <a:sy n="103" d="100"/>
        </p:scale>
        <p:origin x="11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ip Maertens" userId="6732daa1-3175-4fea-8e60-083ea86cf0f8" providerId="ADAL" clId="{5DD2E6C7-543B-5508-9B89-26E887B5D3AA}"/>
    <pc:docChg chg="custSel modSld">
      <pc:chgData name="Filip Maertens" userId="6732daa1-3175-4fea-8e60-083ea86cf0f8" providerId="ADAL" clId="{5DD2E6C7-543B-5508-9B89-26E887B5D3AA}" dt="2026-06-11T10:56:55.416" v="3" actId="1076"/>
      <pc:docMkLst>
        <pc:docMk/>
      </pc:docMkLst>
      <pc:sldChg chg="delSp modSp mod">
        <pc:chgData name="Filip Maertens" userId="6732daa1-3175-4fea-8e60-083ea86cf0f8" providerId="ADAL" clId="{5DD2E6C7-543B-5508-9B89-26E887B5D3AA}" dt="2026-06-11T10:56:55.416" v="3" actId="1076"/>
        <pc:sldMkLst>
          <pc:docMk/>
          <pc:sldMk cId="0" sldId="256"/>
        </pc:sldMkLst>
        <pc:spChg chg="mod">
          <ac:chgData name="Filip Maertens" userId="6732daa1-3175-4fea-8e60-083ea86cf0f8" providerId="ADAL" clId="{5DD2E6C7-543B-5508-9B89-26E887B5D3AA}" dt="2026-06-11T10:56:52.767" v="2" actId="1076"/>
          <ac:spMkLst>
            <pc:docMk/>
            <pc:sldMk cId="0" sldId="256"/>
            <ac:spMk id="13" creationId="{00000000-0000-0000-0000-000000000000}"/>
          </ac:spMkLst>
        </pc:spChg>
        <pc:spChg chg="del">
          <ac:chgData name="Filip Maertens" userId="6732daa1-3175-4fea-8e60-083ea86cf0f8" providerId="ADAL" clId="{5DD2E6C7-543B-5508-9B89-26E887B5D3AA}" dt="2026-06-11T10:56:46.786" v="0" actId="478"/>
          <ac:spMkLst>
            <pc:docMk/>
            <pc:sldMk cId="0" sldId="256"/>
            <ac:spMk id="20" creationId="{00000000-0000-0000-0000-000000000000}"/>
          </ac:spMkLst>
        </pc:spChg>
        <pc:spChg chg="del">
          <ac:chgData name="Filip Maertens" userId="6732daa1-3175-4fea-8e60-083ea86cf0f8" providerId="ADAL" clId="{5DD2E6C7-543B-5508-9B89-26E887B5D3AA}" dt="2026-06-11T10:56:49.076" v="1" actId="478"/>
          <ac:spMkLst>
            <pc:docMk/>
            <pc:sldMk cId="0" sldId="256"/>
            <ac:spMk id="21" creationId="{00000000-0000-0000-0000-000000000000}"/>
          </ac:spMkLst>
        </pc:spChg>
        <pc:spChg chg="mod">
          <ac:chgData name="Filip Maertens" userId="6732daa1-3175-4fea-8e60-083ea86cf0f8" providerId="ADAL" clId="{5DD2E6C7-543B-5508-9B89-26E887B5D3AA}" dt="2026-06-11T10:56:55.416" v="3" actId="1076"/>
          <ac:spMkLst>
            <pc:docMk/>
            <pc:sldMk cId="0" sldId="256"/>
            <ac:spMk id="22"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c:style val="2"/>
  <c:chart>
    <c:autoTitleDeleted val="1"/>
    <c:plotArea>
      <c:layout/>
      <c:lineChart>
        <c:grouping val="standard"/>
        <c:varyColors val="0"/>
        <c:ser>
          <c:idx val="0"/>
          <c:order val="0"/>
          <c:tx>
            <c:strRef>
              <c:f>Sheet1!$B$1</c:f>
              <c:strCache>
                <c:ptCount val="1"/>
                <c:pt idx="0">
                  <c:v>Automation of muscle — LINEAR: a machine replaces work, but does not build a better machine</c:v>
                </c:pt>
              </c:strCache>
            </c:strRef>
          </c:tx>
          <c:spPr>
            <a:ln w="38100" cap="flat">
              <a:solidFill>
                <a:srgbClr val="A8A8B0"/>
              </a:solidFill>
              <a:prstDash val="solid"/>
              <a:round/>
            </a:ln>
            <a:effectLst/>
          </c:spPr>
          <c:marker>
            <c:symbol val="none"/>
          </c:marker>
          <c:cat>
            <c:strRef>
              <c:f>Sheet1!$A$2:$A$12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Sheet1!$B$2:$B$12</c:f>
              <c:numCache>
                <c:formatCode>General</c:formatCode>
                <c:ptCount val="11"/>
                <c:pt idx="0">
                  <c:v>0</c:v>
                </c:pt>
                <c:pt idx="1">
                  <c:v>6.5</c:v>
                </c:pt>
                <c:pt idx="2">
                  <c:v>13</c:v>
                </c:pt>
                <c:pt idx="3">
                  <c:v>19.5</c:v>
                </c:pt>
                <c:pt idx="4">
                  <c:v>26</c:v>
                </c:pt>
                <c:pt idx="5">
                  <c:v>32.5</c:v>
                </c:pt>
                <c:pt idx="6">
                  <c:v>39</c:v>
                </c:pt>
                <c:pt idx="7">
                  <c:v>45.5</c:v>
                </c:pt>
                <c:pt idx="8">
                  <c:v>52</c:v>
                </c:pt>
                <c:pt idx="9">
                  <c:v>58.5</c:v>
                </c:pt>
                <c:pt idx="10">
                  <c:v>65</c:v>
                </c:pt>
              </c:numCache>
            </c:numRef>
          </c:val>
          <c:smooth val="1"/>
          <c:extLst>
            <c:ext xmlns:c16="http://schemas.microsoft.com/office/drawing/2014/chart" uri="{C3380CC4-5D6E-409C-BE32-E72D297353CC}">
              <c16:uniqueId val="{00000000-6596-6643-A850-6920D6D921AA}"/>
            </c:ext>
          </c:extLst>
        </c:ser>
        <c:ser>
          <c:idx val="1"/>
          <c:order val="1"/>
          <c:tx>
            <c:strRef>
              <c:f>Sheet1!$C$1</c:f>
              <c:strCache>
                <c:ptCount val="1"/>
                <c:pt idx="0">
                  <c:v>Automation of cognition — COMPOUNDING: intelligence improves the tools that improve intelligence</c:v>
                </c:pt>
              </c:strCache>
            </c:strRef>
          </c:tx>
          <c:spPr>
            <a:ln w="38100" cap="flat">
              <a:solidFill>
                <a:srgbClr val="C00000"/>
              </a:solidFill>
              <a:prstDash val="solid"/>
              <a:round/>
            </a:ln>
            <a:effectLst/>
          </c:spPr>
          <c:marker>
            <c:symbol val="none"/>
          </c:marker>
          <c:cat>
            <c:strRef>
              <c:f>Sheet1!$A$2:$A$12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Sheet1!$C$2:$C$12</c:f>
              <c:numCache>
                <c:formatCode>General</c:formatCode>
                <c:ptCount val="11"/>
                <c:pt idx="0">
                  <c:v>0</c:v>
                </c:pt>
                <c:pt idx="1">
                  <c:v>1.6</c:v>
                </c:pt>
                <c:pt idx="2">
                  <c:v>3.8</c:v>
                </c:pt>
                <c:pt idx="3">
                  <c:v>6.8</c:v>
                </c:pt>
                <c:pt idx="4">
                  <c:v>11</c:v>
                </c:pt>
                <c:pt idx="5">
                  <c:v>16.8</c:v>
                </c:pt>
                <c:pt idx="6">
                  <c:v>24.7</c:v>
                </c:pt>
                <c:pt idx="7">
                  <c:v>35.700000000000003</c:v>
                </c:pt>
                <c:pt idx="8">
                  <c:v>50.7</c:v>
                </c:pt>
                <c:pt idx="9">
                  <c:v>71.5</c:v>
                </c:pt>
                <c:pt idx="10">
                  <c:v>100</c:v>
                </c:pt>
              </c:numCache>
            </c:numRef>
          </c:val>
          <c:smooth val="1"/>
          <c:extLst>
            <c:ext xmlns:c16="http://schemas.microsoft.com/office/drawing/2014/chart" uri="{C3380CC4-5D6E-409C-BE32-E72D297353CC}">
              <c16:uniqueId val="{00000001-6596-6643-A850-6920D6D921AA}"/>
            </c:ext>
          </c:extLst>
        </c:ser>
        <c:dLbls>
          <c:showLegendKey val="0"/>
          <c:showVal val="0"/>
          <c:showCatName val="0"/>
          <c:showSerName val="0"/>
          <c:showPercent val="0"/>
          <c:showBubbleSize val="0"/>
        </c:dLbls>
        <c:smooth val="0"/>
        <c:axId val="2094734554"/>
        <c:axId val="2094734552"/>
      </c:lineChart>
      <c:catAx>
        <c:axId val="2094734554"/>
        <c:scaling>
          <c:orientation val="minMax"/>
        </c:scaling>
        <c:delete val="0"/>
        <c:axPos val="b"/>
        <c:title>
          <c:tx>
            <c:rich>
              <a:bodyPr/>
              <a:lstStyle/>
              <a:p>
                <a:pPr>
                  <a:defRPr sz="1100" b="0" i="0" u="none" strike="noStrike">
                    <a:solidFill>
                      <a:srgbClr val="6B7280"/>
                    </a:solidFill>
                    <a:latin typeface="Arial"/>
                  </a:defRPr>
                </a:pPr>
                <a:r>
                  <a:rPr lang="en-GB" sz="1100" b="0" i="0" u="none" strike="noStrike">
                    <a:solidFill>
                      <a:srgbClr val="6B7280"/>
                    </a:solidFill>
                    <a:latin typeface="Arial"/>
                  </a:rPr>
                  <a:t>Time →</a:t>
                </a:r>
              </a:p>
            </c:rich>
          </c:tx>
          <c:overlay val="0"/>
        </c:title>
        <c:numFmt formatCode="General" sourceLinked="1"/>
        <c:majorTickMark val="out"/>
        <c:minorTickMark val="none"/>
        <c:tickLblPos val="low"/>
        <c:spPr>
          <a:ln w="12700" cap="flat">
            <a:solidFill>
              <a:srgbClr val="888888"/>
            </a:solidFill>
            <a:prstDash val="solid"/>
            <a:round/>
          </a:ln>
        </c:spPr>
        <c:txPr>
          <a:bodyPr/>
          <a:lstStyle/>
          <a:p>
            <a:pPr>
              <a:defRPr sz="1000" b="0" i="0" u="none" strike="noStrike">
                <a:solidFill>
                  <a:srgbClr val="9CA3AF"/>
                </a:solidFill>
                <a:latin typeface="Arial"/>
              </a:defRPr>
            </a:pPr>
            <a:endParaRPr lang="en-US"/>
          </a:p>
        </c:txPr>
        <c:crossAx val="2094734552"/>
        <c:crosses val="autoZero"/>
        <c:auto val="1"/>
        <c:lblAlgn val="ctr"/>
        <c:lblOffset val="100"/>
        <c:noMultiLvlLbl val="1"/>
      </c:catAx>
      <c:valAx>
        <c:axId val="2094734552"/>
        <c:scaling>
          <c:orientation val="minMax"/>
          <c:max val="100"/>
          <c:min val="0"/>
        </c:scaling>
        <c:delete val="0"/>
        <c:axPos val="l"/>
        <c:majorGridlines>
          <c:spPr>
            <a:ln w="6350" cap="flat">
              <a:solidFill>
                <a:srgbClr val="EFEFF2"/>
              </a:solidFill>
              <a:prstDash val="solid"/>
              <a:round/>
            </a:ln>
          </c:spPr>
        </c:majorGridlines>
        <c:title>
          <c:tx>
            <c:rich>
              <a:bodyPr/>
              <a:lstStyle/>
              <a:p>
                <a:pPr>
                  <a:defRPr sz="1100" b="0" i="0" u="none" strike="noStrike">
                    <a:solidFill>
                      <a:srgbClr val="6B7280"/>
                    </a:solidFill>
                    <a:latin typeface="Arial"/>
                  </a:defRPr>
                </a:pPr>
                <a:r>
                  <a:rPr lang="en-GB" sz="1100" b="0" i="0" u="none" strike="noStrike">
                    <a:solidFill>
                      <a:srgbClr val="6B7280"/>
                    </a:solidFill>
                    <a:latin typeface="Arial"/>
                  </a:rPr>
                  <a:t>Capability gained per generation of tools</a:t>
                </a:r>
              </a:p>
            </c:rich>
          </c:tx>
          <c:overlay val="0"/>
        </c:title>
        <c:numFmt formatCode="General" sourceLinked="0"/>
        <c:majorTickMark val="out"/>
        <c:minorTickMark val="none"/>
        <c:tickLblPos val="nextTo"/>
        <c:spPr>
          <a:ln w="12700" cap="flat">
            <a:solidFill>
              <a:srgbClr val="888888"/>
            </a:solidFill>
            <a:prstDash val="solid"/>
            <a:round/>
          </a:ln>
        </c:spPr>
        <c:txPr>
          <a:bodyPr/>
          <a:lstStyle/>
          <a:p>
            <a:pPr>
              <a:defRPr sz="1000" b="0" i="0" u="none" strike="noStrike">
                <a:solidFill>
                  <a:srgbClr val="9CA3AF"/>
                </a:solidFill>
                <a:latin typeface="Arial"/>
              </a:defRPr>
            </a:pPr>
            <a:endParaRPr lang="en-US"/>
          </a:p>
        </c:txPr>
        <c:crossAx val="2094734554"/>
        <c:crosses val="autoZero"/>
        <c:crossBetween val="between"/>
      </c:valAx>
      <c:spPr>
        <a:noFill/>
        <a:ln>
          <a:noFill/>
        </a:ln>
        <a:effectLst/>
      </c:spPr>
    </c:plotArea>
    <c:legend>
      <c:legendPos val="b"/>
      <c:overlay val="0"/>
      <c:txPr>
        <a:bodyPr/>
        <a:lstStyle/>
        <a:p>
          <a:pPr>
            <a:defRPr sz="1150">
              <a:solidFill>
                <a:srgbClr val="1A1A1A"/>
              </a:solidFill>
            </a:defRPr>
          </a:pPr>
          <a:endParaRPr lang="en-US"/>
        </a:p>
      </c:txPr>
    </c:legend>
    <c:plotVisOnly val="1"/>
    <c:dispBlanksAs val="span"/>
    <c:showDLblsOverMax val="1"/>
  </c:chart>
  <c:spPr>
    <a:solidFill>
      <a:srgbClr val="F2F7FE"/>
    </a:solid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c:style val="2"/>
  <c:chart>
    <c:autoTitleDeleted val="1"/>
    <c:plotArea>
      <c:layout/>
      <c:areaChart>
        <c:grouping val="standard"/>
        <c:varyColors val="0"/>
        <c:ser>
          <c:idx val="0"/>
          <c:order val="0"/>
          <c:tx>
            <c:strRef>
              <c:f>Sheet1!$B$1</c:f>
              <c:strCache>
                <c:ptCount val="1"/>
                <c:pt idx="0">
                  <c:v>The world we modeled (thin tails)</c:v>
                </c:pt>
              </c:strCache>
            </c:strRef>
          </c:tx>
          <c:spPr>
            <a:solidFill>
              <a:srgbClr val="C9C9CE">
                <a:alpha val="45000"/>
              </a:srgbClr>
            </a:solidFill>
            <a:effectLst/>
          </c:spPr>
          <c:cat>
            <c:strRef>
              <c:f>Sheet1!$A$2:$A$52</c:f>
              <c:strCache>
                <c:ptCount val="51"/>
                <c:pt idx="0">
                  <c:v>-5</c:v>
                </c:pt>
                <c:pt idx="5">
                  <c:v>-4</c:v>
                </c:pt>
                <c:pt idx="10">
                  <c:v>-3</c:v>
                </c:pt>
                <c:pt idx="15">
                  <c:v>-2</c:v>
                </c:pt>
                <c:pt idx="20">
                  <c:v>-1</c:v>
                </c:pt>
                <c:pt idx="25">
                  <c:v>0</c:v>
                </c:pt>
                <c:pt idx="30">
                  <c:v>1</c:v>
                </c:pt>
                <c:pt idx="35">
                  <c:v>2</c:v>
                </c:pt>
                <c:pt idx="40">
                  <c:v>3</c:v>
                </c:pt>
                <c:pt idx="45">
                  <c:v>4</c:v>
                </c:pt>
                <c:pt idx="50">
                  <c:v>5</c:v>
                </c:pt>
              </c:strCache>
            </c:strRef>
          </c:cat>
          <c:val>
            <c:numRef>
              <c:f>Sheet1!$B$2:$B$52</c:f>
              <c:numCache>
                <c:formatCode>General</c:formatCode>
                <c:ptCount val="51"/>
                <c:pt idx="0">
                  <c:v>0</c:v>
                </c:pt>
                <c:pt idx="1">
                  <c:v>0</c:v>
                </c:pt>
                <c:pt idx="2">
                  <c:v>0</c:v>
                </c:pt>
                <c:pt idx="3">
                  <c:v>0</c:v>
                </c:pt>
                <c:pt idx="4">
                  <c:v>0</c:v>
                </c:pt>
                <c:pt idx="5">
                  <c:v>0</c:v>
                </c:pt>
                <c:pt idx="6">
                  <c:v>0</c:v>
                </c:pt>
                <c:pt idx="7">
                  <c:v>1E-3</c:v>
                </c:pt>
                <c:pt idx="8">
                  <c:v>1E-3</c:v>
                </c:pt>
                <c:pt idx="9">
                  <c:v>2E-3</c:v>
                </c:pt>
                <c:pt idx="10">
                  <c:v>4.0000000000000001E-3</c:v>
                </c:pt>
                <c:pt idx="11">
                  <c:v>8.0000000000000002E-3</c:v>
                </c:pt>
                <c:pt idx="12">
                  <c:v>1.4E-2</c:v>
                </c:pt>
                <c:pt idx="13">
                  <c:v>2.1999999999999999E-2</c:v>
                </c:pt>
                <c:pt idx="14">
                  <c:v>3.5999999999999997E-2</c:v>
                </c:pt>
                <c:pt idx="15">
                  <c:v>5.3999999999999999E-2</c:v>
                </c:pt>
                <c:pt idx="16">
                  <c:v>7.9000000000000001E-2</c:v>
                </c:pt>
                <c:pt idx="17">
                  <c:v>0.111</c:v>
                </c:pt>
                <c:pt idx="18">
                  <c:v>0.15</c:v>
                </c:pt>
                <c:pt idx="19">
                  <c:v>0.19500000000000001</c:v>
                </c:pt>
                <c:pt idx="20">
                  <c:v>0.24299999999999999</c:v>
                </c:pt>
                <c:pt idx="21">
                  <c:v>0.28999999999999998</c:v>
                </c:pt>
                <c:pt idx="22">
                  <c:v>0.33400000000000002</c:v>
                </c:pt>
                <c:pt idx="23">
                  <c:v>0.36899999999999999</c:v>
                </c:pt>
                <c:pt idx="24">
                  <c:v>0.39200000000000002</c:v>
                </c:pt>
                <c:pt idx="25">
                  <c:v>0.4</c:v>
                </c:pt>
                <c:pt idx="26">
                  <c:v>0.39200000000000002</c:v>
                </c:pt>
                <c:pt idx="27">
                  <c:v>0.36899999999999999</c:v>
                </c:pt>
                <c:pt idx="28">
                  <c:v>0.33400000000000002</c:v>
                </c:pt>
                <c:pt idx="29">
                  <c:v>0.28999999999999998</c:v>
                </c:pt>
                <c:pt idx="30">
                  <c:v>0.24299999999999999</c:v>
                </c:pt>
                <c:pt idx="31">
                  <c:v>0.19500000000000001</c:v>
                </c:pt>
                <c:pt idx="32">
                  <c:v>0.15</c:v>
                </c:pt>
                <c:pt idx="33">
                  <c:v>0.111</c:v>
                </c:pt>
                <c:pt idx="34">
                  <c:v>7.9000000000000001E-2</c:v>
                </c:pt>
                <c:pt idx="35">
                  <c:v>5.3999999999999999E-2</c:v>
                </c:pt>
                <c:pt idx="36">
                  <c:v>3.5999999999999997E-2</c:v>
                </c:pt>
                <c:pt idx="37">
                  <c:v>2.1999999999999999E-2</c:v>
                </c:pt>
                <c:pt idx="38">
                  <c:v>1.4E-2</c:v>
                </c:pt>
                <c:pt idx="39">
                  <c:v>8.0000000000000002E-3</c:v>
                </c:pt>
                <c:pt idx="40">
                  <c:v>4.0000000000000001E-3</c:v>
                </c:pt>
                <c:pt idx="41">
                  <c:v>2E-3</c:v>
                </c:pt>
                <c:pt idx="42">
                  <c:v>1E-3</c:v>
                </c:pt>
                <c:pt idx="43">
                  <c:v>1E-3</c:v>
                </c:pt>
                <c:pt idx="44">
                  <c:v>0</c:v>
                </c:pt>
                <c:pt idx="45">
                  <c:v>0</c:v>
                </c:pt>
                <c:pt idx="46">
                  <c:v>0</c:v>
                </c:pt>
                <c:pt idx="47">
                  <c:v>0</c:v>
                </c:pt>
                <c:pt idx="48">
                  <c:v>0</c:v>
                </c:pt>
                <c:pt idx="49">
                  <c:v>0</c:v>
                </c:pt>
                <c:pt idx="50">
                  <c:v>0</c:v>
                </c:pt>
              </c:numCache>
            </c:numRef>
          </c:val>
          <c:extLst>
            <c:ext xmlns:c16="http://schemas.microsoft.com/office/drawing/2014/chart" uri="{C3380CC4-5D6E-409C-BE32-E72D297353CC}">
              <c16:uniqueId val="{00000000-350E-C947-8D7E-83F1CD2908C7}"/>
            </c:ext>
          </c:extLst>
        </c:ser>
        <c:ser>
          <c:idx val="1"/>
          <c:order val="1"/>
          <c:tx>
            <c:strRef>
              <c:f>Sheet1!$C$1</c:f>
              <c:strCache>
                <c:ptCount val="1"/>
                <c:pt idx="0">
                  <c:v>The world we operate in (fat tails)</c:v>
                </c:pt>
              </c:strCache>
            </c:strRef>
          </c:tx>
          <c:spPr>
            <a:solidFill>
              <a:srgbClr val="C00000">
                <a:alpha val="45000"/>
              </a:srgbClr>
            </a:solidFill>
            <a:effectLst/>
          </c:spPr>
          <c:cat>
            <c:strRef>
              <c:f>Sheet1!$A$2:$A$52</c:f>
              <c:strCache>
                <c:ptCount val="51"/>
                <c:pt idx="0">
                  <c:v>-5</c:v>
                </c:pt>
                <c:pt idx="5">
                  <c:v>-4</c:v>
                </c:pt>
                <c:pt idx="10">
                  <c:v>-3</c:v>
                </c:pt>
                <c:pt idx="15">
                  <c:v>-2</c:v>
                </c:pt>
                <c:pt idx="20">
                  <c:v>-1</c:v>
                </c:pt>
                <c:pt idx="25">
                  <c:v>0</c:v>
                </c:pt>
                <c:pt idx="30">
                  <c:v>1</c:v>
                </c:pt>
                <c:pt idx="35">
                  <c:v>2</c:v>
                </c:pt>
                <c:pt idx="40">
                  <c:v>3</c:v>
                </c:pt>
                <c:pt idx="45">
                  <c:v>4</c:v>
                </c:pt>
                <c:pt idx="50">
                  <c:v>5</c:v>
                </c:pt>
              </c:strCache>
            </c:strRef>
          </c:cat>
          <c:val>
            <c:numRef>
              <c:f>Sheet1!$C$2:$C$52</c:f>
              <c:numCache>
                <c:formatCode>General</c:formatCode>
                <c:ptCount val="51"/>
                <c:pt idx="0">
                  <c:v>4.4999999999999998E-2</c:v>
                </c:pt>
                <c:pt idx="1">
                  <c:v>4.4999999999999998E-2</c:v>
                </c:pt>
                <c:pt idx="2">
                  <c:v>4.4999999999999998E-2</c:v>
                </c:pt>
                <c:pt idx="3">
                  <c:v>4.4999999999999998E-2</c:v>
                </c:pt>
                <c:pt idx="4">
                  <c:v>4.4999999999999998E-2</c:v>
                </c:pt>
                <c:pt idx="5">
                  <c:v>4.4999999999999998E-2</c:v>
                </c:pt>
                <c:pt idx="6">
                  <c:v>4.4999999999999998E-2</c:v>
                </c:pt>
                <c:pt idx="7">
                  <c:v>4.4999999999999998E-2</c:v>
                </c:pt>
                <c:pt idx="8">
                  <c:v>4.4999999999999998E-2</c:v>
                </c:pt>
                <c:pt idx="9">
                  <c:v>4.4999999999999998E-2</c:v>
                </c:pt>
                <c:pt idx="10">
                  <c:v>4.4999999999999998E-2</c:v>
                </c:pt>
                <c:pt idx="11">
                  <c:v>4.7E-2</c:v>
                </c:pt>
                <c:pt idx="12">
                  <c:v>5.1999999999999998E-2</c:v>
                </c:pt>
                <c:pt idx="13">
                  <c:v>5.8000000000000003E-2</c:v>
                </c:pt>
                <c:pt idx="14">
                  <c:v>6.6000000000000003E-2</c:v>
                </c:pt>
                <c:pt idx="15">
                  <c:v>7.4999999999999997E-2</c:v>
                </c:pt>
                <c:pt idx="16">
                  <c:v>8.5999999999999993E-2</c:v>
                </c:pt>
                <c:pt idx="17">
                  <c:v>9.8000000000000004E-2</c:v>
                </c:pt>
                <c:pt idx="18">
                  <c:v>0.114</c:v>
                </c:pt>
                <c:pt idx="19">
                  <c:v>0.13300000000000001</c:v>
                </c:pt>
                <c:pt idx="20">
                  <c:v>0.155</c:v>
                </c:pt>
                <c:pt idx="21">
                  <c:v>0.18099999999999999</c:v>
                </c:pt>
                <c:pt idx="22">
                  <c:v>0.20799999999999999</c:v>
                </c:pt>
                <c:pt idx="23">
                  <c:v>0.23400000000000001</c:v>
                </c:pt>
                <c:pt idx="24">
                  <c:v>0.253</c:v>
                </c:pt>
                <c:pt idx="25">
                  <c:v>0.26</c:v>
                </c:pt>
                <c:pt idx="26">
                  <c:v>0.253</c:v>
                </c:pt>
                <c:pt idx="27">
                  <c:v>0.23400000000000001</c:v>
                </c:pt>
                <c:pt idx="28">
                  <c:v>0.20799999999999999</c:v>
                </c:pt>
                <c:pt idx="29">
                  <c:v>0.18099999999999999</c:v>
                </c:pt>
                <c:pt idx="30">
                  <c:v>0.155</c:v>
                </c:pt>
                <c:pt idx="31">
                  <c:v>0.13300000000000001</c:v>
                </c:pt>
                <c:pt idx="32">
                  <c:v>0.114</c:v>
                </c:pt>
                <c:pt idx="33">
                  <c:v>9.8000000000000004E-2</c:v>
                </c:pt>
                <c:pt idx="34">
                  <c:v>8.5999999999999993E-2</c:v>
                </c:pt>
                <c:pt idx="35">
                  <c:v>7.4999999999999997E-2</c:v>
                </c:pt>
                <c:pt idx="36">
                  <c:v>6.6000000000000003E-2</c:v>
                </c:pt>
                <c:pt idx="37">
                  <c:v>5.8000000000000003E-2</c:v>
                </c:pt>
                <c:pt idx="38">
                  <c:v>5.1999999999999998E-2</c:v>
                </c:pt>
                <c:pt idx="39">
                  <c:v>4.7E-2</c:v>
                </c:pt>
                <c:pt idx="40">
                  <c:v>4.4999999999999998E-2</c:v>
                </c:pt>
                <c:pt idx="41">
                  <c:v>4.4999999999999998E-2</c:v>
                </c:pt>
                <c:pt idx="42">
                  <c:v>4.4999999999999998E-2</c:v>
                </c:pt>
                <c:pt idx="43">
                  <c:v>4.4999999999999998E-2</c:v>
                </c:pt>
                <c:pt idx="44">
                  <c:v>4.4999999999999998E-2</c:v>
                </c:pt>
                <c:pt idx="45">
                  <c:v>4.4999999999999998E-2</c:v>
                </c:pt>
                <c:pt idx="46">
                  <c:v>4.4999999999999998E-2</c:v>
                </c:pt>
                <c:pt idx="47">
                  <c:v>4.4999999999999998E-2</c:v>
                </c:pt>
                <c:pt idx="48">
                  <c:v>4.4999999999999998E-2</c:v>
                </c:pt>
                <c:pt idx="49">
                  <c:v>4.4999999999999998E-2</c:v>
                </c:pt>
                <c:pt idx="50">
                  <c:v>4.4999999999999998E-2</c:v>
                </c:pt>
              </c:numCache>
            </c:numRef>
          </c:val>
          <c:extLst>
            <c:ext xmlns:c16="http://schemas.microsoft.com/office/drawing/2014/chart" uri="{C3380CC4-5D6E-409C-BE32-E72D297353CC}">
              <c16:uniqueId val="{00000001-350E-C947-8D7E-83F1CD2908C7}"/>
            </c:ext>
          </c:extLst>
        </c:ser>
        <c:dLbls>
          <c:showLegendKey val="0"/>
          <c:showVal val="0"/>
          <c:showCatName val="0"/>
          <c:showSerName val="0"/>
          <c:showPercent val="0"/>
          <c:showBubbleSize val="0"/>
        </c:dLbls>
        <c:axId val="2094734554"/>
        <c:axId val="2094734552"/>
      </c:area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900" b="0" i="0" u="none" strike="noStrike">
                <a:solidFill>
                  <a:srgbClr val="9CA3AF"/>
                </a:solidFill>
                <a:latin typeface="Arial"/>
              </a:defRPr>
            </a:pPr>
            <a:endParaRPr lang="en-US"/>
          </a:p>
        </c:txPr>
        <c:crossAx val="2094734552"/>
        <c:crosses val="autoZero"/>
        <c:auto val="1"/>
        <c:lblAlgn val="ctr"/>
        <c:lblOffset val="100"/>
        <c:noMultiLvlLbl val="1"/>
      </c:catAx>
      <c:valAx>
        <c:axId val="2094734552"/>
        <c:scaling>
          <c:orientation val="minMax"/>
          <c:max val="0.45"/>
          <c:min val="0"/>
        </c:scaling>
        <c:delete val="1"/>
        <c:axPos val="l"/>
        <c:numFmt formatCode="General" sourceLinked="0"/>
        <c:majorTickMark val="out"/>
        <c:minorTickMark val="none"/>
        <c:tickLblPos val="nextTo"/>
        <c:crossAx val="2094734554"/>
        <c:crosses val="autoZero"/>
        <c:crossBetween val="between"/>
      </c:valAx>
      <c:spPr>
        <a:noFill/>
        <a:ln>
          <a:noFill/>
        </a:ln>
        <a:effectLst/>
      </c:spPr>
    </c:plotArea>
    <c:legend>
      <c:legendPos val="b"/>
      <c:overlay val="0"/>
      <c:txPr>
        <a:bodyPr/>
        <a:lstStyle/>
        <a:p>
          <a:pPr>
            <a:defRPr sz="1100">
              <a:solidFill>
                <a:srgbClr val="1A1A1A"/>
              </a:solidFill>
            </a:defRPr>
          </a:pPr>
          <a:endParaRPr lang="en-US"/>
        </a:p>
      </c:txPr>
    </c:legend>
    <c:plotVisOnly val="1"/>
    <c:dispBlanksAs val="span"/>
    <c:showDLblsOverMax val="1"/>
  </c:chart>
  <c:spPr>
    <a:solidFill>
      <a:srgbClr val="F2F7FE"/>
    </a:solid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c:style val="2"/>
  <c:chart>
    <c:autoTitleDeleted val="1"/>
    <c:plotArea>
      <c:layout/>
      <c:lineChart>
        <c:grouping val="standard"/>
        <c:varyColors val="0"/>
        <c:ser>
          <c:idx val="0"/>
          <c:order val="0"/>
          <c:tx>
            <c:strRef>
              <c:f>Sheet1!$B$1</c:f>
              <c:strCache>
                <c:ptCount val="1"/>
                <c:pt idx="0">
                  <c:v>Frontier model capability</c:v>
                </c:pt>
              </c:strCache>
            </c:strRef>
          </c:tx>
          <c:spPr>
            <a:ln w="38100" cap="flat">
              <a:solidFill>
                <a:srgbClr val="C00000"/>
              </a:solidFill>
              <a:prstDash val="solid"/>
              <a:round/>
            </a:ln>
            <a:effectLst/>
          </c:spPr>
          <c:marker>
            <c:symbol val="none"/>
          </c:marker>
          <c:cat>
            <c:strRef>
              <c:f>Sheet1!$A$2:$A$12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Sheet1!$B$2:$B$12</c:f>
              <c:numCache>
                <c:formatCode>General</c:formatCode>
                <c:ptCount val="11"/>
                <c:pt idx="0">
                  <c:v>0</c:v>
                </c:pt>
                <c:pt idx="1">
                  <c:v>1.6</c:v>
                </c:pt>
                <c:pt idx="2">
                  <c:v>3.8</c:v>
                </c:pt>
                <c:pt idx="3">
                  <c:v>6.8</c:v>
                </c:pt>
                <c:pt idx="4">
                  <c:v>11</c:v>
                </c:pt>
                <c:pt idx="5">
                  <c:v>16.8</c:v>
                </c:pt>
                <c:pt idx="6">
                  <c:v>24.7</c:v>
                </c:pt>
                <c:pt idx="7">
                  <c:v>35.700000000000003</c:v>
                </c:pt>
                <c:pt idx="8">
                  <c:v>50.7</c:v>
                </c:pt>
                <c:pt idx="9">
                  <c:v>71.5</c:v>
                </c:pt>
                <c:pt idx="10">
                  <c:v>100</c:v>
                </c:pt>
              </c:numCache>
            </c:numRef>
          </c:val>
          <c:smooth val="1"/>
          <c:extLst>
            <c:ext xmlns:c16="http://schemas.microsoft.com/office/drawing/2014/chart" uri="{C3380CC4-5D6E-409C-BE32-E72D297353CC}">
              <c16:uniqueId val="{00000000-2143-4A4D-8191-61308D44A848}"/>
            </c:ext>
          </c:extLst>
        </c:ser>
        <c:ser>
          <c:idx val="1"/>
          <c:order val="1"/>
          <c:tx>
            <c:strRef>
              <c:f>Sheet1!$C$1</c:f>
              <c:strCache>
                <c:ptCount val="1"/>
                <c:pt idx="0">
                  <c:v>Fortune 500 deployment</c:v>
                </c:pt>
              </c:strCache>
            </c:strRef>
          </c:tx>
          <c:spPr>
            <a:ln w="38100" cap="flat">
              <a:solidFill>
                <a:srgbClr val="A8A8B0"/>
              </a:solidFill>
              <a:prstDash val="solid"/>
              <a:round/>
            </a:ln>
            <a:effectLst/>
          </c:spPr>
          <c:marker>
            <c:symbol val="none"/>
          </c:marker>
          <c:cat>
            <c:strRef>
              <c:f>Sheet1!$A$2:$A$12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Sheet1!$C$2:$C$12</c:f>
              <c:numCache>
                <c:formatCode>General</c:formatCode>
                <c:ptCount val="11"/>
                <c:pt idx="0">
                  <c:v>0</c:v>
                </c:pt>
                <c:pt idx="1">
                  <c:v>1.6</c:v>
                </c:pt>
                <c:pt idx="2">
                  <c:v>3.3</c:v>
                </c:pt>
                <c:pt idx="3">
                  <c:v>5</c:v>
                </c:pt>
                <c:pt idx="4">
                  <c:v>6.7</c:v>
                </c:pt>
                <c:pt idx="5">
                  <c:v>8.5</c:v>
                </c:pt>
                <c:pt idx="6">
                  <c:v>10.3</c:v>
                </c:pt>
                <c:pt idx="7">
                  <c:v>12.2</c:v>
                </c:pt>
                <c:pt idx="8">
                  <c:v>14.1</c:v>
                </c:pt>
                <c:pt idx="9">
                  <c:v>16</c:v>
                </c:pt>
                <c:pt idx="10">
                  <c:v>18</c:v>
                </c:pt>
              </c:numCache>
            </c:numRef>
          </c:val>
          <c:smooth val="1"/>
          <c:extLst>
            <c:ext xmlns:c16="http://schemas.microsoft.com/office/drawing/2014/chart" uri="{C3380CC4-5D6E-409C-BE32-E72D297353CC}">
              <c16:uniqueId val="{00000001-2143-4A4D-8191-61308D44A848}"/>
            </c:ext>
          </c:extLst>
        </c:ser>
        <c:dLbls>
          <c:showLegendKey val="0"/>
          <c:showVal val="0"/>
          <c:showCatName val="0"/>
          <c:showSerName val="0"/>
          <c:showPercent val="0"/>
          <c:showBubbleSize val="0"/>
        </c:dLbls>
        <c:smooth val="0"/>
        <c:axId val="2094734554"/>
        <c:axId val="2094734552"/>
      </c:lineChart>
      <c:catAx>
        <c:axId val="2094734554"/>
        <c:scaling>
          <c:orientation val="minMax"/>
        </c:scaling>
        <c:delete val="0"/>
        <c:axPos val="b"/>
        <c:title>
          <c:tx>
            <c:rich>
              <a:bodyPr/>
              <a:lstStyle/>
              <a:p>
                <a:pPr>
                  <a:defRPr sz="1100" b="0" i="0" u="none" strike="noStrike">
                    <a:solidFill>
                      <a:srgbClr val="6B7280"/>
                    </a:solidFill>
                    <a:latin typeface="Arial"/>
                  </a:defRPr>
                </a:pPr>
                <a:r>
                  <a:rPr lang="en-GB" sz="1100" b="0" i="0" u="none" strike="noStrike">
                    <a:solidFill>
                      <a:srgbClr val="6B7280"/>
                    </a:solidFill>
                    <a:latin typeface="Arial"/>
                  </a:rPr>
                  <a:t>Time →</a:t>
                </a:r>
              </a:p>
            </c:rich>
          </c:tx>
          <c:overlay val="0"/>
        </c:title>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9CA3AF"/>
                </a:solidFill>
                <a:latin typeface="Arial"/>
              </a:defRPr>
            </a:pPr>
            <a:endParaRPr lang="en-US"/>
          </a:p>
        </c:txPr>
        <c:crossAx val="2094734552"/>
        <c:crosses val="autoZero"/>
        <c:auto val="1"/>
        <c:lblAlgn val="ctr"/>
        <c:lblOffset val="100"/>
        <c:noMultiLvlLbl val="1"/>
      </c:catAx>
      <c:valAx>
        <c:axId val="2094734552"/>
        <c:scaling>
          <c:orientation val="minMax"/>
        </c:scaling>
        <c:delete val="1"/>
        <c:axPos val="l"/>
        <c:numFmt formatCode="General" sourceLinked="0"/>
        <c:majorTickMark val="out"/>
        <c:minorTickMark val="none"/>
        <c:tickLblPos val="nextTo"/>
        <c:crossAx val="2094734554"/>
        <c:crosses val="autoZero"/>
        <c:crossBetween val="between"/>
      </c:valAx>
      <c:spPr>
        <a:noFill/>
        <a:ln>
          <a:noFill/>
        </a:ln>
        <a:effectLst/>
      </c:spPr>
    </c:plotArea>
    <c:legend>
      <c:legendPos val="b"/>
      <c:overlay val="0"/>
      <c:txPr>
        <a:bodyPr/>
        <a:lstStyle/>
        <a:p>
          <a:pPr>
            <a:defRPr sz="1150">
              <a:solidFill>
                <a:srgbClr val="1A1A1A"/>
              </a:solidFill>
            </a:defRPr>
          </a:pPr>
          <a:endParaRPr lang="en-US"/>
        </a:p>
      </c:txPr>
    </c:legend>
    <c:plotVisOnly val="1"/>
    <c:dispBlanksAs val="span"/>
    <c:showDLblsOverMax val="1"/>
  </c:chart>
  <c:spPr>
    <a:solidFill>
      <a:srgbClr val="F2F7FE"/>
    </a:solid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8762F-0A36-C640-82B7-03750CC05F94}" type="datetimeFigureOut">
              <a:rPr lang="en-BE" smtClean="0"/>
              <a:t>11/06/2026</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46AFD-D95E-FB47-B7A2-9E2B3F4B1636}" type="slidenum">
              <a:rPr lang="en-BE" smtClean="0"/>
              <a:t>‹#›</a:t>
            </a:fld>
            <a:endParaRPr lang="en-BE"/>
          </a:p>
        </p:txBody>
      </p:sp>
    </p:spTree>
    <p:extLst>
      <p:ext uri="{BB962C8B-B14F-4D97-AF65-F5344CB8AC3E}">
        <p14:creationId xmlns:p14="http://schemas.microsoft.com/office/powerpoint/2010/main" val="1971177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86A15-ECF2-D668-1374-1FC1EAEC1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62BC4-9649-36C4-7FF9-CEE8B8CC6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C9EC7-901B-190B-1A66-9C2C608E8AEF}"/>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71EFFF35-A931-C27B-6B7D-9CE458FF6CF4}"/>
              </a:ext>
            </a:extLst>
          </p:cNvPr>
          <p:cNvSpPr>
            <a:spLocks noGrp="1"/>
          </p:cNvSpPr>
          <p:nvPr>
            <p:ph type="sldNum" sz="quarter" idx="5"/>
          </p:nvPr>
        </p:nvSpPr>
        <p:spPr/>
        <p:txBody>
          <a:bodyPr/>
          <a:lstStyle/>
          <a:p>
            <a:fld id="{FA046AFD-D95E-FB47-B7A2-9E2B3F4B1636}" type="slidenum">
              <a:rPr lang="en-BE" smtClean="0"/>
              <a:t>1</a:t>
            </a:fld>
            <a:endParaRPr lang="en-BE"/>
          </a:p>
        </p:txBody>
      </p:sp>
    </p:spTree>
    <p:extLst>
      <p:ext uri="{BB962C8B-B14F-4D97-AF65-F5344CB8AC3E}">
        <p14:creationId xmlns:p14="http://schemas.microsoft.com/office/powerpoint/2010/main" val="3393636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0E10D-08C6-4C42-14C9-A461AB4F0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2AF0D-DA65-6F94-B9E8-7E2F76499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90033-28DF-D2EF-AFBE-40B054F3AFD0}"/>
              </a:ext>
            </a:extLst>
          </p:cNvPr>
          <p:cNvSpPr>
            <a:spLocks noGrp="1"/>
          </p:cNvSpPr>
          <p:nvPr>
            <p:ph type="body" idx="1"/>
          </p:nvPr>
        </p:nvSpPr>
        <p:spPr/>
        <p:txBody>
          <a:bodyPr/>
          <a:lstStyle/>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three major global blocs—China, the United States, and Europe—deploy fundamentally different assets and strategies for achieving economic dominance in the AI race.</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China</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leverages state-directed industrial acceleration, dedicating over $150 billion in government subsidies for AI and semiconductors. It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capitalizes on massive population datasets and surveillance infrastructure</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following a national AI plan with a 2030 target for global leadership. China's approach is vertically integrated from chip design to cloud infrastructure to applications, and increasingly includes exporting AI infrastructure to the Global South, particularly surveillance tools.</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United States</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leads through its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capitalist innovation ecosystem</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with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dominance in AI chipsets</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through companies like NVIDIA, AMD, and Intel. It benefits from a strong venture capital ecosystem, data warehouses, and financial markets that fund AI technology. American cloud computing platforms like AWS, Google Cloud, and Azure give it global leadership in compute resources, while its elite universities continue fueling AI research and talent development.</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Europe</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meanwhile,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focuses on value-driven regulatory stewardship</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Through frameworks like the AI Act, GDPR, and Digital Markets Act, Europe is setting the global regulatory tone. Its emphasis on ethical AI, safety, and societal impact has positioned it as the world's leading voice in AI governance. While perhaps not leading in pure innovation, Europe is exporting its "trustworthy AI" framework through soft power.</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Each approach has strengths and weaknesses, but together they reveal that the AI race isn't just about technology—</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it's about different visions of how society should be organized</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E6BCD3B-309A-913F-6FC1-FED7703277F0}"/>
              </a:ext>
            </a:extLst>
          </p:cNvPr>
          <p:cNvSpPr>
            <a:spLocks noGrp="1"/>
          </p:cNvSpPr>
          <p:nvPr>
            <p:ph type="sldNum" sz="quarter" idx="5"/>
          </p:nvPr>
        </p:nvSpPr>
        <p:spPr/>
        <p:txBody>
          <a:bodyPr/>
          <a:lstStyle/>
          <a:p>
            <a:fld id="{FA046AFD-D95E-FB47-B7A2-9E2B3F4B1636}" type="slidenum">
              <a:rPr lang="en-BE" smtClean="0"/>
              <a:t>10</a:t>
            </a:fld>
            <a:endParaRPr lang="en-BE"/>
          </a:p>
        </p:txBody>
      </p:sp>
    </p:spTree>
    <p:extLst>
      <p:ext uri="{BB962C8B-B14F-4D97-AF65-F5344CB8AC3E}">
        <p14:creationId xmlns:p14="http://schemas.microsoft.com/office/powerpoint/2010/main" val="1381516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European problem stated sharply — this is the critical counterpoint to Statement 4's neutral three-bloc framing, and it earns the right to be harsh because the evidence is now official: the Draghi report (Sep 2024) — only 4 of the world's top 50 tech companies are European, the productivity gap is largely a tech gap, 'inaction threatens not only competitiveness but sovereignty itself.' Then the proof Brussels agrees: the Digital Omnibus (Nov 2025) and the 7 May 2026 Council–Parliament deal delaying high-risk AI Act obligations to Dec 2027 and widening SME exemptions — one of TEN simplification packages since 2025. The regulator is walking back its own flagship act under competitiveness pressure, three weeks before this talk. Quotes carry the outside view: Macron's own warning, Schmidt's dismissal, Kai-Fu Lee's bronze-medal line. Delivery note for a Belgian audience: this lands as tough love, not anti-Europeanism — the kicker frames it: the Trustworthy-AI moat only matters if there is European AI to trust. Bridge: this is why the sovereignty trade (four-places #1) has a capex budget.</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A073F-2F85-1AB7-E298-BE623243E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9DD64-C692-6048-CB44-67ADFD606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6F0B7-3292-91F8-3C33-C7DEBECCAB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Now let's examine how AI is reshaping the theater of operations—transforming warfare from battles of attrition to contests of cognition, autonomy, and speed.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The military that can observe, orient, decide, and act faster than its adversary gains a decisive advantage</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is accelerating this cycle to speeds that will ultimately exceed human capability to participate directly in tactical decision-making.</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BE" dirty="0"/>
          </a:p>
        </p:txBody>
      </p:sp>
      <p:sp>
        <p:nvSpPr>
          <p:cNvPr id="4" name="Slide Number Placeholder 3">
            <a:extLst>
              <a:ext uri="{FF2B5EF4-FFF2-40B4-BE49-F238E27FC236}">
                <a16:creationId xmlns:a16="http://schemas.microsoft.com/office/drawing/2014/main" id="{720E839C-D35E-4364-9AFC-0C85C61F36C7}"/>
              </a:ext>
            </a:extLst>
          </p:cNvPr>
          <p:cNvSpPr>
            <a:spLocks noGrp="1"/>
          </p:cNvSpPr>
          <p:nvPr>
            <p:ph type="sldNum" sz="quarter" idx="5"/>
          </p:nvPr>
        </p:nvSpPr>
        <p:spPr/>
        <p:txBody>
          <a:bodyPr/>
          <a:lstStyle/>
          <a:p>
            <a:fld id="{FA046AFD-D95E-FB47-B7A2-9E2B3F4B1636}" type="slidenum">
              <a:rPr lang="en-BE" smtClean="0"/>
              <a:t>12</a:t>
            </a:fld>
            <a:endParaRPr lang="en-BE"/>
          </a:p>
        </p:txBody>
      </p:sp>
    </p:spTree>
    <p:extLst>
      <p:ext uri="{BB962C8B-B14F-4D97-AF65-F5344CB8AC3E}">
        <p14:creationId xmlns:p14="http://schemas.microsoft.com/office/powerpoint/2010/main" val="464560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goldrush map, 2026-only — five layers, each with its Gartner-anchored market size. Walk it top-down, then deliver the inversion. APPLICATION ~$270B: AI application software, tripled in two years; the autopilots live here, and it is the fastest path to the labor budget for whoever owns distribution and vertical data. ABSTRACTION ~$230B: AI infrastructure software, up from ~$60B in 2024 — orchestration and governance; thin margins, high leverage. MODEL ~$26B: be precise about what this measures — Gartner's segment for enterprise spending on model consumption (+110% in 2026, the fastest-growing). It excludes consumer subscriptions and model access bundled via Bedrock/Azure (counted in other segments), and it is dwarfed by what flows INTO the layer: OpenAI alone reportedly spends ~$60B/yr on compute against ~$13B revenue; AI took $203B of 2025 venture funding and 81% of Q1-2026's record $297B; OpenAI is valued at $852B on ~$11.6B annualized revenue (~73x). The labs' own compute purchases land in the Physical layer below — money aimed at models exits as infrastructure. If challenged on the $26B, agree and sharpen: the gap between consumption revenue and capital inflow is the bubble argument expressed in a single layer; the +110% growth is what has to keep compounding for the inflows to be rational. DATA: Gartner publishes no clean market size for this layer, so the honest number is the 4x — successful AI adopters invest up to four times more in data foundations than peers; outside search and coding almost everything is data-poor, so process and judgement data are the scarce input. PHYSICAL ~$1.2T: over 45% of all AI spend (AI-optimized servers, semiconductors, IaaS, network, devices); servers to triple over five years; the binding constraint is now power, not silicon. The punchline: the money pools at the base, but the growth climbs the pyramid — and Lovelock calls 2026 the inflection year when enterprises, not hyperscalers, start spending. Bridge to the diffusion gap: that inflection is exactly the gap closing.</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 stakes with the numbers, nothing else — let them breathe. $725B in 2026 capex from the five hyperscalers; $2.53T total global AI spend per Gartner, heading to $3.33T next year; capex intensity at ~23% of revenue, double pre-ChatGPT and above telecom operators — formerly asset-light tech is now capital-heavy industry. And roughly half of US GDP growth is tied to AI investment. The point of the slide: this is no longer a tech story, it's a macro variable — AI is influencing GDP, earnings, credit markets and geopolitics at industrial scale. Connect back to the prologue: this is the disorder the antifragile allocator positions around.</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buys credibility before the recommendations. Left side: the revolution is measurable — augmentation to automation, Microsoft's 35% AI-written code, 15–30% efficiency gains at Intuit/ServiceNow/Salesforce. Right side: the Fed flags AI as a top systemic risk; OpenAI's reported ~$60B compute spend against ~$13B revenue is the bear case in one ratio; circular financing inflates valuations. Punchline: both are true at once — a genuine technology inside an overextended financial architecture. Not a reason to abstain; a reason to be selective about where in the stack you sit. This is the fat-tail thinking from the prologue applied in practice.</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conceptual heart, borrowed from Sequoia's keynote. Grady: foundation models advance daily, the Fortune 500 absorbs change in months or years — every day the gap widens, the application-layer opportunity grows; closing it is the core mission of the application layer. Huang: 2026 is the year of agents — systems that pursue goals, not respond to prompts. The selection constraint: search and coding won because they are the most data-rich problems on earth; almost everything else is data-poor, so the winners in the rest of the economy are determined by who fixes the data. For this audience: the diffusion gap is the investment-side statement of Continuous Destruction — the gap never closes because the frontier never stops moving.</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prescriptive slide, on Morgan Stanley's framework because it's the cleanest: (1) self-sufficiency beneficiaries — energy, critical materials, manufacturing, AI capability (and this is where the rare-earth slides land as evidence); (2) AI infrastructure — excess compute demand vs supply, with power the binding constraint; (3) adopters with pricing power — non-linear capability gains magnify adoption benefits more than the market prices; (4) offense and defense around disruption — labor dislocation, life sciences. Horizons: 1–2 are the now trades, 3–4 the future compounders. Together with the next slide this forms the barbell from the prologue: safe end here, convexity rules next.</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on risk discipline — it lands better with a sophisticated audience and differentiates this from every other AI-bull deck. Three points: (1) concentration — a handful of names drove the market; diversify, understand what you own and what happens if you're wrong; (2) correction math — AI-related stocks drove ~75% of S&amp;P returns since 2022; if expectations disappoint, estimates put the index at 3,900–4,400 — quantify the downside and size positions accordingly; (3) the capital cycle — sustained inflows in build-out phases historically create excess capacity, push returns below the cost of capital, and end in write-downs (rail, telecom, fiber). Closing line delivers the loop: own durable cash-flow exposure to the theme, not the theme itself — barbell construction in equity language, completing the antifragility argument the talk opened with.</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historical rhyme: Hammer &amp; Champy's BPR (1990–93, 'don't automate, obliterate') preceded and enabled the ERP wave — you redesigned the process, then encoded it in SAP. Agentic AI repeats the pattern: agents automate processes end-to-end, not tasks, so the process itself must be discovered, documented, and redesigned before an agent can run it. The gap: Celonis (1,600+ leaders) — 85% want to be agentic in 3 years, 76% admit operations can't support it; agents without process intelligence are guessing. Forrester: the market is moving from task-level automation to process orchestration with governance, auditability, human-in-the-loop. The prize for the 16% who re-engineered first (Accenture): 2.5x revenue growth, 2.4x productivity, 3.3x scaling success. For IT services firms: the unit of sale moves from systems to processes — Accenture reskilling 700,000, &gt;1M practitioners committed to frontier-model delivery; analysts say labor-centric BPM loses to platform-driven BPM plus advisory. The play is a three-layer stack: process engineering (discovery &amp; mining, documentation, redesign for agent–human handoffs) is the entry skill — but it commoditizes fast, because the same AI that creates demand for BPR also automates generic BPR. Governance and operating the process (BPO) is the recurring-revenue layer. The moat is the top layer: deep verticalized expertise — domain judgement, regulated workflows, proprietary industry data. The market confirms it: analysts say industry-specific AI wins over generic BPM; Infosys×Anthropic is building verticalized agents for telecom, financial services and manufacturing; and every breakout autopilot (Anterior in healthcare RCM, Eudia in legal, Crete in accounting) is vertical, because judgement data only compounds within a domain. Line to deliver: horizontal skills get you in the room; vertical depth keeps the pricing. This is also the autopilot wedge from the next slide, and the capability premium in the roll-up buy-box. Workforce framing if asked: people shift from process operators to process governors (PEX 2025/26).</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beats. Beat one — comfort: open with Buhler's parallel from AI Ascent: the cognitive revolution follows the arc of the Industrial Revolution, just bigger and faster; AI does to cognitive work what steam did to manual labor. Let the audience relax — history gives them a map. Beat two — break it: the comparison fails at the mechanism. The Industrial Revolution mechanized muscle LINEARLY: the steam engine, the loom, the assembly line each replaced work, but no machine ever designed a better machine. AI is different in kind: each generation contributes to designing the next, so the curve is EXPONENTIAL — the technology compounds. Deliver the kicker: muscle didn't build better muscle; cognition builds better cognition. That compounding is exactly why the gale never settles — the subject of the next slide.</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7E434-F7AA-72E0-C855-2875C7A2D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53BD8-D81F-BFC7-986A-DB4E5BBCA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85BFD-DCE2-F7B4-7667-3D50DEFD86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Now let's examine how AI is reshaping the theater of operations—transforming warfare from battles of attrition to contests of cognition, autonomy, and speed.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The military that can observe, orient, decide, and act faster than its adversary gains a decisive advantage</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is accelerating this cycle to speeds that will ultimately exceed human capability to participate directly in tactical decision-making.</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BE" dirty="0"/>
          </a:p>
        </p:txBody>
      </p:sp>
      <p:sp>
        <p:nvSpPr>
          <p:cNvPr id="4" name="Slide Number Placeholder 3">
            <a:extLst>
              <a:ext uri="{FF2B5EF4-FFF2-40B4-BE49-F238E27FC236}">
                <a16:creationId xmlns:a16="http://schemas.microsoft.com/office/drawing/2014/main" id="{715B25EC-3F1A-A11D-DFF9-C5C6202ED0D5}"/>
              </a:ext>
            </a:extLst>
          </p:cNvPr>
          <p:cNvSpPr>
            <a:spLocks noGrp="1"/>
          </p:cNvSpPr>
          <p:nvPr>
            <p:ph type="sldNum" sz="quarter" idx="5"/>
          </p:nvPr>
        </p:nvSpPr>
        <p:spPr/>
        <p:txBody>
          <a:bodyPr/>
          <a:lstStyle/>
          <a:p>
            <a:fld id="{FA046AFD-D95E-FB47-B7A2-9E2B3F4B1636}" type="slidenum">
              <a:rPr lang="en-BE" smtClean="0"/>
              <a:t>20</a:t>
            </a:fld>
            <a:endParaRPr lang="en-BE"/>
          </a:p>
        </p:txBody>
      </p:sp>
    </p:spTree>
    <p:extLst>
      <p:ext uri="{BB962C8B-B14F-4D97-AF65-F5344CB8AC3E}">
        <p14:creationId xmlns:p14="http://schemas.microsoft.com/office/powerpoint/2010/main" val="4257168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Sequoia's thesis (Bek, March 2026), the strongest articulation of where application-layer value concentrates. Core move: stop selling tools (you're racing the model) and sell completed work (every model improvement compounds your margin). The QuickBooks line lands well: $10K for the software, $120K for the accountant — the next legendary company just closes the books. Engine: intelligence vs judgement — AI now does intelligence work autonomously; software engineering crossed first (over half of all AI usage), every profession follows. Map reading: bubble size = labor TAM (claims adjusting $50–80B and tax advisory $30–35B also sit in the wedge — omitted from the visual for legibility); the top-right corner (outsourced + intelligence-heavy) is the wedge because substitution is a vendor swap, not a reorg — budget line exists, outcome already purchased. Expansion path: toward insourced, judgement-heavy work as proprietary data compounds. Personal note: this is the institutional version of the AI-services consolidation thesis — buying judgement and distribution, retrofitting intelligence.</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counterweight — this is what keeps the pair from being a Sequoia book report. Linas Beliūnas's number: for every $1 companies stop spending on humans, ~$0.03 goes to AI. Labor budgets don't redirect at comparable prices; they evaporate — when machines do the work, the work is repriced at machine rates, roughly 97% cheaper. So the $6 services TAM is real but not capturable at par. Second risk: consensus — YC, a16z, Sequoia, Bessemer hold interchangeable theses and AI takes ~half of venture dollars; crowded capital compresses returns (capital-cycle logic from the closing slide). Third: the market has already voted violently — one Claude Cowork legal plug-in erased $285B in 24 hours. Survivors: regulatory moats, verifiable outcomes, proprietary judgement data, owned distribution. Closing instruction: underwrite at machine economics, then ask what's left and who keeps it. Bridges naturally into 'How to be wrong safely.'</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trajectories: AI-native services underwritten toward ~30x (software-style economics on the labor budget); SaaS compressing below 10x EBITDA as growth premiums fade and EBITDA becomes the baseline metric (public median ~5.5x ARR); un-augmented pure-play services drifting below 5x as machine rates reprice the work. The spread is why VC now behaves like PE: &gt;$3B deployed (General Catalyst $1.5B, Thrive Holdings $1B+ with OpenAI engineers embedded, Lightspeed/8VC/Khosla), buying whole companies and managing to EBITDA. Buy-box: fragmented, SG&amp;A-heavy verticals at sub-10% EBITDA margins — labor is 55–65% of cost, automate ~40% and margins expand structurally; Long Lake ($100M EBITDA in under 2 years), Dwelly (margins doubled), Crete (10+ accounting firms in 2025) are the lab tests. Deliver the caveat with conviction — it is the credibility move: Concentrix trades at low single digits despite gen-AI at 1,000+ customers; markets have not yet re-rated a single one. So: underwrite the entry multiple and the margin bridge; treat the re-rating as optionality. This is barbell logic — the safe end is bought EBITDA, the convex end is the re-rating.</a:t>
            </a:r>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capstone: the services stack from the BPR slide, re-read as an M&amp;A map — and the operating answer to everything Act 3 established. The asymmetry that decides buy-vs-build: vertical depth (trust, licenses, judgement data, client relationships) compounds over decades and cannot be hired at scale — so it must be acquired, and today it is still priced at services multiples of 4–6x. AI process engineering improves monthly and falls in cost — so it must never be bought at a premium; it is deployed as tooling into every acquisition and IS the margin bridge from sub-10% EBITDA. The middle layer — governance and operations — is built once and centralized: one control plane across all acquired firms is what turns a collection of practices into a platform and makes integration repeatable. Sequencing: acquire the vertical franchise → centralize the platform → retrofit the AI → repeat; the re-rating from the multiple-migration slide is optionality on top, never the thesis. If asked 'so what would you buy?': read the stack bottom-to-top — never buy table stakes, buy the moat. Closing line: buy what compounds slowly, build what improves monthly.</a:t>
            </a:r>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C3854-4B86-353D-B84C-D73516D81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CD9ED-DF87-7F8A-7D0B-100F2BA37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69B92-80AC-821A-4DB5-7B39C6813B95}"/>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78CF4090-6CD9-F836-AD7F-F900AAA74FB2}"/>
              </a:ext>
            </a:extLst>
          </p:cNvPr>
          <p:cNvSpPr>
            <a:spLocks noGrp="1"/>
          </p:cNvSpPr>
          <p:nvPr>
            <p:ph type="sldNum" sz="quarter" idx="5"/>
          </p:nvPr>
        </p:nvSpPr>
        <p:spPr/>
        <p:txBody>
          <a:bodyPr/>
          <a:lstStyle/>
          <a:p>
            <a:fld id="{FA046AFD-D95E-FB47-B7A2-9E2B3F4B1636}" type="slidenum">
              <a:rPr lang="en-BE" smtClean="0"/>
              <a:t>25</a:t>
            </a:fld>
            <a:endParaRPr lang="en-BE"/>
          </a:p>
        </p:txBody>
      </p:sp>
    </p:spTree>
    <p:extLst>
      <p:ext uri="{BB962C8B-B14F-4D97-AF65-F5344CB8AC3E}">
        <p14:creationId xmlns:p14="http://schemas.microsoft.com/office/powerpoint/2010/main" val="5161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the comfort built on slide 1. Schumpeter's creative destruction was episodic: gales swept through, then a new equilibrium held long enough for businesses to amortize their advantages — railroads got fifty years, the PC twenty, the smartphone fifteen. The argument: the gale no longer passes. When the technology improves monthly and contributes to improving itself, destruction stops being a phase of the cycle and becomes the steady state. Name the coinage clearly: Continuous Destruction — Schumpeter without the equilibrium. This is where the deck becomes yours rather than a synthesis of other people's frameworks.</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Careful framing for a sophisticated audience: do NOT say Black Swans no longer happen. Say the term has lost its analytical usefulness because the improbable has become the baseline. Taleb's three properties: extreme rarity, extreme impact, retrospective rationalization. Continuous Destruction kills only the first — and rarity is the load-bearing one. In Taleb's own vocabulary: we haven't escaped Extremistan, we've moved there permanently; a concept built on rarity can't describe a regime of constant extremity. Deliver the Tuesday line slowly — it's the laugh line and the thesis at once.</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Let's start with some context. Throughout history, technological revolutions have reshaped power balances between nations. The Industrial Revolution transformed Britain into a global empire. Nuclear technology reshaped the post-World War II order. Now, we stand at the beginning of another profound shift,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as AI becomes the technology that will determine which nations and blocs maintain their sovereignty and influence in the 21st century</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BE" dirty="0"/>
          </a:p>
        </p:txBody>
      </p:sp>
      <p:sp>
        <p:nvSpPr>
          <p:cNvPr id="4" name="Slide Number Placeholder 3"/>
          <p:cNvSpPr>
            <a:spLocks noGrp="1"/>
          </p:cNvSpPr>
          <p:nvPr>
            <p:ph type="sldNum" sz="quarter" idx="5"/>
          </p:nvPr>
        </p:nvSpPr>
        <p:spPr/>
        <p:txBody>
          <a:bodyPr/>
          <a:lstStyle/>
          <a:p>
            <a:fld id="{FA046AFD-D95E-FB47-B7A2-9E2B3F4B1636}" type="slidenum">
              <a:rPr lang="en-BE" smtClean="0"/>
              <a:t>5</a:t>
            </a:fld>
            <a:endParaRPr lang="en-BE"/>
          </a:p>
        </p:txBody>
      </p:sp>
    </p:spTree>
    <p:extLst>
      <p:ext uri="{BB962C8B-B14F-4D97-AF65-F5344CB8AC3E}">
        <p14:creationId xmlns:p14="http://schemas.microsoft.com/office/powerpoint/2010/main" val="3697886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FD2B0-0BFE-A173-6698-001CA4E46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143AD-1BF6-B096-3FBD-E664A328E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7E317-ECDE-B5FC-4315-0684E6200E30}"/>
              </a:ext>
            </a:extLst>
          </p:cNvPr>
          <p:cNvSpPr>
            <a:spLocks noGrp="1"/>
          </p:cNvSpPr>
          <p:nvPr>
            <p:ph type="body" idx="1"/>
          </p:nvPr>
        </p:nvSpPr>
        <p:spPr/>
        <p:txBody>
          <a:bodyPr/>
          <a:lstStyle/>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Every major power in the world today has a different strategic outlook on AI, but they all agree on one thing: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artificial intelligence is the most important technology for securing geopolitical and economic interests</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Perhaps the most provocative, yet clearly articulated view is that of J.D. Vance, asserting that "</a:t>
            </a:r>
            <a:r>
              <a:rPr lang="en-BE" sz="1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United States of America is the leader in AI, and our administration plans to keep it that way</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rest of the speech is incredibly threatening and actually quite dark:</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order to ensure AI dominance by the US, it will keep restricting access to "all components across the full AI stack" to "</a:t>
            </a:r>
            <a:r>
              <a:rPr lang="en-BE" sz="1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ensure that the most powerful AI systems are built in the US</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He also says that he will "</a:t>
            </a:r>
            <a:r>
              <a:rPr lang="en-BE" sz="1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close pathways to adversaries attaining AI capabilities</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on par with the US.</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Further, J.D. says that "AI must remain free from ideological bias", by which he means that it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must spread an ideology that the US is comfortable</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with (and all the others are "biased"). Statements, such as these, and recent post-election events forebode a political regime that Europe has been all too familiar with 100 years ago. </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These aren't mere political statements – they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reflect a recognition that AI represents a fundamental shift in power dynamics</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will determine which nations lead in the coming decades.</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79C8CD7-3CF9-72AF-00F8-955FB9F95A8F}"/>
              </a:ext>
            </a:extLst>
          </p:cNvPr>
          <p:cNvSpPr>
            <a:spLocks noGrp="1"/>
          </p:cNvSpPr>
          <p:nvPr>
            <p:ph type="sldNum" sz="quarter" idx="5"/>
          </p:nvPr>
        </p:nvSpPr>
        <p:spPr/>
        <p:txBody>
          <a:bodyPr/>
          <a:lstStyle/>
          <a:p>
            <a:fld id="{FA046AFD-D95E-FB47-B7A2-9E2B3F4B1636}" type="slidenum">
              <a:rPr lang="en-BE" smtClean="0"/>
              <a:t>6</a:t>
            </a:fld>
            <a:endParaRPr lang="en-BE"/>
          </a:p>
        </p:txBody>
      </p:sp>
    </p:spTree>
    <p:extLst>
      <p:ext uri="{BB962C8B-B14F-4D97-AF65-F5344CB8AC3E}">
        <p14:creationId xmlns:p14="http://schemas.microsoft.com/office/powerpoint/2010/main" val="365287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first key insight I want to share is that the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creation and use of foundational technologies is an inherently political act to exert dominance, with spillover into civilian applications</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History provides us with clear evidence. In the 1960s, DARPA's ARPANET—developed primarily for military communication resilience—evolved into the foundation of our modern internet. In the 1970s, the GPS system, developed by the U.S. Department of Defense, is now essential for navigation, logistics, and countless location-based services. Radar technology, first developed during World War II for military detection, now powers everything from weather forecasting to autonomous vehicles.</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 in the 1980s, DARPA's Strategic Computing Initiative invested $1 billion in AI research, focusing on natural language processing and autonomous vehicles—technologies that are now transforming our economy.</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pattern isn't coincidental. A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2025 Rabobank study found that statecraft-led military R&amp;D generates six times more economic returns than civilian R&amp;D</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Why? Because defense needs drive innovation to solve extremely difficult problems with substantial resources behind them. These innovations then transform civilian sectors, creating new industries and economic opportunities.</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lesson is clear: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nations that lead in defense technology innovation often lead in economic prosperity as well</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Europe needs its own DARPA initiative.</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A046AFD-D95E-FB47-B7A2-9E2B3F4B1636}" type="slidenum">
              <a:rPr lang="en-BE" smtClean="0"/>
              <a:t>7</a:t>
            </a:fld>
            <a:endParaRPr lang="en-BE"/>
          </a:p>
        </p:txBody>
      </p:sp>
    </p:spTree>
    <p:extLst>
      <p:ext uri="{BB962C8B-B14F-4D97-AF65-F5344CB8AC3E}">
        <p14:creationId xmlns:p14="http://schemas.microsoft.com/office/powerpoint/2010/main" val="1691905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D6605-2B24-11DA-CE95-E81E964BC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FE4D2E-437D-D111-E3AF-B89DE6FB3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9D0EA-9C83-C760-0283-7855BCE875DC}"/>
              </a:ext>
            </a:extLst>
          </p:cNvPr>
          <p:cNvSpPr>
            <a:spLocks noGrp="1"/>
          </p:cNvSpPr>
          <p:nvPr>
            <p:ph type="body" idx="1"/>
          </p:nvPr>
        </p:nvSpPr>
        <p:spPr/>
        <p:txBody>
          <a:bodyPr/>
          <a:lstStyle/>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Our second statement addresses a profound reality: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language can be considered a model of our worldview</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AI governance represents the values of its creators—what technologists call "AI alignment."</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Different AI systems reflect different cultural values and priorities</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China's systems emphasize governance, social harmony, and information control. European AI prioritizes human rights, balancing freedom of expression with social cohesion. American models reflect particular understandings of harmful content shaped by U.S. cultural contexts. And we're seeing emerging models like Grok that aim for fewer restrictions on speech and more willingness to discuss controversial topics.</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is not just a technical matter.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When we interact with these AI systems, we're experiencing a particular worldview embedded in their design</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Companies and countries that control dominant AI models aren't just providing a service—</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they're shaping how people think</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what information they access, and how they interpret the world.</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has created what I call a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technogarchic conflict</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where major powers compete not just for economic advantage, but for the right to encode their values into the technology that increasingly mediates our reality. These values may even differ within the same nation.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When you use an AI system, you're not just using a tool—you're participating in a particular vision of society</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BE" sz="1800" dirty="0"/>
          </a:p>
        </p:txBody>
      </p:sp>
      <p:sp>
        <p:nvSpPr>
          <p:cNvPr id="4" name="Slide Number Placeholder 3">
            <a:extLst>
              <a:ext uri="{FF2B5EF4-FFF2-40B4-BE49-F238E27FC236}">
                <a16:creationId xmlns:a16="http://schemas.microsoft.com/office/drawing/2014/main" id="{5D0E72C6-08B2-8139-7080-383BD8B582B0}"/>
              </a:ext>
            </a:extLst>
          </p:cNvPr>
          <p:cNvSpPr>
            <a:spLocks noGrp="1"/>
          </p:cNvSpPr>
          <p:nvPr>
            <p:ph type="sldNum" sz="quarter" idx="5"/>
          </p:nvPr>
        </p:nvSpPr>
        <p:spPr/>
        <p:txBody>
          <a:bodyPr/>
          <a:lstStyle/>
          <a:p>
            <a:fld id="{FA046AFD-D95E-FB47-B7A2-9E2B3F4B1636}" type="slidenum">
              <a:rPr lang="en-BE" smtClean="0"/>
              <a:t>8</a:t>
            </a:fld>
            <a:endParaRPr lang="en-BE"/>
          </a:p>
        </p:txBody>
      </p:sp>
    </p:spTree>
    <p:extLst>
      <p:ext uri="{BB962C8B-B14F-4D97-AF65-F5344CB8AC3E}">
        <p14:creationId xmlns:p14="http://schemas.microsoft.com/office/powerpoint/2010/main" val="157430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99B60-4C2C-D184-F42C-68EE8D1064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18784-316F-31A0-F889-C44FAEF6F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9675C-5AEA-7AC5-B57B-AE087DC7D9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800" b="0" i="0" u="none" strike="noStrike" dirty="0">
                <a:solidFill>
                  <a:srgbClr val="000000"/>
                </a:solidFill>
                <a:effectLst/>
              </a:rPr>
              <a:t>Modern geopolitical conflicts are no longer just about territory—they're about controlling the flow of silicon, data, and electrons.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b="0" i="0" u="none" strike="noStrike" dirty="0">
              <a:solidFill>
                <a:srgbClr val="000000"/>
              </a:solidFill>
              <a:effectLst/>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Now, let's examine the material reality behind AI: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it is an extraordinarily resource-intensive technology</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requiring vast amounts of raw materials, advanced manufacturing, and energy. This is creating new geopolitical conflicts concentrated around securing the AI supply chain, with a particular focus on the resource-rich Arctic region.</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semiconductor industry</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illustrates this perfectly. Taiwan produces 21% of global manufacturing, South Korea 20%, China 15%, and Japan 14%. These concentrated manufacturing hubs represent both opportunity and risk. The U.S. CHIPS Act and similar subsidies aim to rebuild domestic semiconductor manufacturing, while also applying sanctions to restrict advanced chip exports to China. </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noteworthy detail is that while China is one of the leaders in the manufacturing of semiconductors it is stuck at 14nm, which means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they lack the technical knowhow and resources to manufacture at 3nm</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(such as the US).</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But semiconductors are just one part of the story.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Rare earth elements are critical for electronics manufacturing</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with China controlling 44 metric tons of global supply. Brazil, Vietnam, and Russia each control about 22 metric tons, while Australia manages 4.1 metric tons.</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We're also seeing the </a:t>
            </a: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importance of energy resources</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data centers require enormous amounts of stable, high-output power, driving demand for uranium for nuclear energy, as well as lithium, cobalt, and copper for renewable energy systems.</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has created a new resource scramble focused on regions like the Democratic Republic of Congo, with its cobalt, copper, and lithium; Bolivia's lithium and copper reserves; and most significantly, Greenland's vast deposits of uranium, tungsten, graphite, rare earth elements, gold, copper, nickel, and zinc.</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Alongside this resource competition, we see nations pushing for sovereign control of their AI infrastructure—from cloud services to chip manufacturing to the models themselves. The European Union, for instance, aims to grow its global semiconductor market share from 8% today to 20% by 2030 through the EU Chips Act. This remains to be seen.</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Meanwhile, the United States, while controlling only about 12% of global semiconductor manufacturing, dominates 80% of the AI GPU market</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through NVIDIA, making it an "AI Chipset Superpower."</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None/>
            </a:pP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Control of critical shipping routes has also taken on new importance, with the Straits of Malacca, Hormuz, Taiwan, the Panama Canal, the Bosporus, and the Danish Strait all becoming focal points for resource security. </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BE" sz="1800" b="1"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But perhaps the most interesting shipping route is the arctics</a:t>
            </a:r>
            <a:r>
              <a:rPr lang="en-BE"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enabling a 25% shortcut for naval logistics. This is what the geopolitical conflicts are truly about, between US and China.</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800" b="0" i="0" u="none" strike="noStrike" dirty="0">
                <a:solidFill>
                  <a:srgbClr val="000000"/>
                </a:solidFill>
                <a:effectLst/>
              </a:rPr>
              <a:t>Europe has ~8% to 10% semiconductor manufacturing, but of &gt; 10nm (mature nodes). Advanced nodes of &lt; 10nm or &lt; 5nm is non-existent in Europe.</a:t>
            </a:r>
          </a:p>
        </p:txBody>
      </p:sp>
      <p:sp>
        <p:nvSpPr>
          <p:cNvPr id="4" name="Slide Number Placeholder 3">
            <a:extLst>
              <a:ext uri="{FF2B5EF4-FFF2-40B4-BE49-F238E27FC236}">
                <a16:creationId xmlns:a16="http://schemas.microsoft.com/office/drawing/2014/main" id="{64C2EE09-8E83-95BC-E42B-5682E7AF8CF2}"/>
              </a:ext>
            </a:extLst>
          </p:cNvPr>
          <p:cNvSpPr>
            <a:spLocks noGrp="1"/>
          </p:cNvSpPr>
          <p:nvPr>
            <p:ph type="sldNum" sz="quarter" idx="5"/>
          </p:nvPr>
        </p:nvSpPr>
        <p:spPr/>
        <p:txBody>
          <a:bodyPr/>
          <a:lstStyle/>
          <a:p>
            <a:fld id="{FA046AFD-D95E-FB47-B7A2-9E2B3F4B1636}" type="slidenum">
              <a:rPr lang="en-BE" smtClean="0"/>
              <a:t>9</a:t>
            </a:fld>
            <a:endParaRPr lang="en-BE"/>
          </a:p>
        </p:txBody>
      </p:sp>
    </p:spTree>
    <p:extLst>
      <p:ext uri="{BB962C8B-B14F-4D97-AF65-F5344CB8AC3E}">
        <p14:creationId xmlns:p14="http://schemas.microsoft.com/office/powerpoint/2010/main" val="2530061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1E03E-B9AA-CB84-84F4-19C30EEAA4B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F6E1F417-9D7A-7AF2-A52D-799F7BB76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111A1624-6DDA-015D-5177-5B3D9F698A2F}"/>
              </a:ext>
            </a:extLst>
          </p:cNvPr>
          <p:cNvSpPr>
            <a:spLocks noGrp="1"/>
          </p:cNvSpPr>
          <p:nvPr>
            <p:ph type="dt" sz="half" idx="10"/>
          </p:nvPr>
        </p:nvSpPr>
        <p:spPr/>
        <p:txBody>
          <a:bodyPr/>
          <a:lstStyle/>
          <a:p>
            <a:fld id="{447CC745-8168-8845-82B1-1AB3C84553A8}" type="datetimeFigureOut">
              <a:rPr lang="nl-BE" smtClean="0"/>
              <a:t>11/06/2026</a:t>
            </a:fld>
            <a:endParaRPr lang="nl-BE"/>
          </a:p>
        </p:txBody>
      </p:sp>
      <p:sp>
        <p:nvSpPr>
          <p:cNvPr id="5" name="Tijdelijke aanduiding voor voettekst 4">
            <a:extLst>
              <a:ext uri="{FF2B5EF4-FFF2-40B4-BE49-F238E27FC236}">
                <a16:creationId xmlns:a16="http://schemas.microsoft.com/office/drawing/2014/main" id="{B4445E23-4150-DCE5-44E2-CF7C0AFC2FF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8EA29DE-6966-962C-27F7-ED6F828718CA}"/>
              </a:ext>
            </a:extLst>
          </p:cNvPr>
          <p:cNvSpPr>
            <a:spLocks noGrp="1"/>
          </p:cNvSpPr>
          <p:nvPr>
            <p:ph type="sldNum" sz="quarter" idx="12"/>
          </p:nvPr>
        </p:nvSpPr>
        <p:spPr/>
        <p:txBody>
          <a:bodyPr/>
          <a:lstStyle/>
          <a:p>
            <a:fld id="{1D637CD3-074C-3F4D-B0FC-DA0663710B4E}" type="slidenum">
              <a:rPr lang="nl-BE" smtClean="0"/>
              <a:t>‹#›</a:t>
            </a:fld>
            <a:endParaRPr lang="nl-BE"/>
          </a:p>
        </p:txBody>
      </p:sp>
    </p:spTree>
    <p:extLst>
      <p:ext uri="{BB962C8B-B14F-4D97-AF65-F5344CB8AC3E}">
        <p14:creationId xmlns:p14="http://schemas.microsoft.com/office/powerpoint/2010/main" val="2400198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2A8223-5BF2-D792-3D85-74EF50C6CADD}"/>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072E38D-DBC2-808A-CABA-28A17101C59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7FC47A2-5B67-DD1C-69EA-7D2D4395510E}"/>
              </a:ext>
            </a:extLst>
          </p:cNvPr>
          <p:cNvSpPr>
            <a:spLocks noGrp="1"/>
          </p:cNvSpPr>
          <p:nvPr>
            <p:ph type="dt" sz="half" idx="10"/>
          </p:nvPr>
        </p:nvSpPr>
        <p:spPr/>
        <p:txBody>
          <a:bodyPr/>
          <a:lstStyle/>
          <a:p>
            <a:fld id="{447CC745-8168-8845-82B1-1AB3C84553A8}" type="datetimeFigureOut">
              <a:rPr lang="nl-BE" smtClean="0"/>
              <a:t>11/06/2026</a:t>
            </a:fld>
            <a:endParaRPr lang="nl-BE"/>
          </a:p>
        </p:txBody>
      </p:sp>
      <p:sp>
        <p:nvSpPr>
          <p:cNvPr id="5" name="Tijdelijke aanduiding voor voettekst 4">
            <a:extLst>
              <a:ext uri="{FF2B5EF4-FFF2-40B4-BE49-F238E27FC236}">
                <a16:creationId xmlns:a16="http://schemas.microsoft.com/office/drawing/2014/main" id="{960BA7E9-3E1B-291C-E29B-EB10F74D429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1314F81-C768-CFF3-4AC2-D81957A54986}"/>
              </a:ext>
            </a:extLst>
          </p:cNvPr>
          <p:cNvSpPr>
            <a:spLocks noGrp="1"/>
          </p:cNvSpPr>
          <p:nvPr>
            <p:ph type="sldNum" sz="quarter" idx="12"/>
          </p:nvPr>
        </p:nvSpPr>
        <p:spPr/>
        <p:txBody>
          <a:bodyPr/>
          <a:lstStyle/>
          <a:p>
            <a:fld id="{1D637CD3-074C-3F4D-B0FC-DA0663710B4E}" type="slidenum">
              <a:rPr lang="nl-BE" smtClean="0"/>
              <a:t>‹#›</a:t>
            </a:fld>
            <a:endParaRPr lang="nl-BE"/>
          </a:p>
        </p:txBody>
      </p:sp>
    </p:spTree>
    <p:extLst>
      <p:ext uri="{BB962C8B-B14F-4D97-AF65-F5344CB8AC3E}">
        <p14:creationId xmlns:p14="http://schemas.microsoft.com/office/powerpoint/2010/main" val="425667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57EF127-1DE7-2E8A-85FB-714F84F9E2A0}"/>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8A0643B-B641-EEC4-8083-D051BB36BF3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3F5D25C-24A6-D317-44D8-AD77ABBA5187}"/>
              </a:ext>
            </a:extLst>
          </p:cNvPr>
          <p:cNvSpPr>
            <a:spLocks noGrp="1"/>
          </p:cNvSpPr>
          <p:nvPr>
            <p:ph type="dt" sz="half" idx="10"/>
          </p:nvPr>
        </p:nvSpPr>
        <p:spPr/>
        <p:txBody>
          <a:bodyPr/>
          <a:lstStyle/>
          <a:p>
            <a:fld id="{447CC745-8168-8845-82B1-1AB3C84553A8}" type="datetimeFigureOut">
              <a:rPr lang="nl-BE" smtClean="0"/>
              <a:t>11/06/2026</a:t>
            </a:fld>
            <a:endParaRPr lang="nl-BE"/>
          </a:p>
        </p:txBody>
      </p:sp>
      <p:sp>
        <p:nvSpPr>
          <p:cNvPr id="5" name="Tijdelijke aanduiding voor voettekst 4">
            <a:extLst>
              <a:ext uri="{FF2B5EF4-FFF2-40B4-BE49-F238E27FC236}">
                <a16:creationId xmlns:a16="http://schemas.microsoft.com/office/drawing/2014/main" id="{0F129D7F-4C37-70DA-A6F5-23BF539A0B0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2F82E13-FB58-B0EB-F250-9096499BF59E}"/>
              </a:ext>
            </a:extLst>
          </p:cNvPr>
          <p:cNvSpPr>
            <a:spLocks noGrp="1"/>
          </p:cNvSpPr>
          <p:nvPr>
            <p:ph type="sldNum" sz="quarter" idx="12"/>
          </p:nvPr>
        </p:nvSpPr>
        <p:spPr/>
        <p:txBody>
          <a:bodyPr/>
          <a:lstStyle/>
          <a:p>
            <a:fld id="{1D637CD3-074C-3F4D-B0FC-DA0663710B4E}" type="slidenum">
              <a:rPr lang="nl-BE" smtClean="0"/>
              <a:t>‹#›</a:t>
            </a:fld>
            <a:endParaRPr lang="nl-BE"/>
          </a:p>
        </p:txBody>
      </p:sp>
    </p:spTree>
    <p:extLst>
      <p:ext uri="{BB962C8B-B14F-4D97-AF65-F5344CB8AC3E}">
        <p14:creationId xmlns:p14="http://schemas.microsoft.com/office/powerpoint/2010/main" val="3450406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33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Pr>
        <a:solidFill>
          <a:srgbClr val="F2F7F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A2841-6845-7B1E-2DD3-8113D79DC85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7FECF03-6824-794A-C4DC-A8DA1C11774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23C0417-7D87-89CD-BE11-F5596BA0490E}"/>
              </a:ext>
            </a:extLst>
          </p:cNvPr>
          <p:cNvSpPr>
            <a:spLocks noGrp="1"/>
          </p:cNvSpPr>
          <p:nvPr>
            <p:ph type="dt" sz="half" idx="10"/>
          </p:nvPr>
        </p:nvSpPr>
        <p:spPr/>
        <p:txBody>
          <a:bodyPr/>
          <a:lstStyle/>
          <a:p>
            <a:fld id="{447CC745-8168-8845-82B1-1AB3C84553A8}" type="datetimeFigureOut">
              <a:rPr lang="nl-BE" smtClean="0"/>
              <a:t>11/06/2026</a:t>
            </a:fld>
            <a:endParaRPr lang="nl-BE"/>
          </a:p>
        </p:txBody>
      </p:sp>
      <p:sp>
        <p:nvSpPr>
          <p:cNvPr id="5" name="Tijdelijke aanduiding voor voettekst 4">
            <a:extLst>
              <a:ext uri="{FF2B5EF4-FFF2-40B4-BE49-F238E27FC236}">
                <a16:creationId xmlns:a16="http://schemas.microsoft.com/office/drawing/2014/main" id="{C52FDB26-63FE-F69D-0E93-420CB59B06D1}"/>
              </a:ext>
            </a:extLst>
          </p:cNvPr>
          <p:cNvSpPr>
            <a:spLocks noGrp="1"/>
          </p:cNvSpPr>
          <p:nvPr>
            <p:ph type="ftr" sz="quarter" idx="11"/>
          </p:nvPr>
        </p:nvSpPr>
        <p:spPr/>
        <p:txBody>
          <a:bodyPr/>
          <a:lstStyle/>
          <a:p>
            <a:endParaRPr lang="nl-BE"/>
          </a:p>
        </p:txBody>
      </p:sp>
    </p:spTree>
    <p:extLst>
      <p:ext uri="{BB962C8B-B14F-4D97-AF65-F5344CB8AC3E}">
        <p14:creationId xmlns:p14="http://schemas.microsoft.com/office/powerpoint/2010/main" val="2649114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BE7FE-14AC-E4DB-3880-F08B74022BD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9C1D3EA-196F-99DD-C619-FAA4343D47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5B2865C-4554-0665-F184-139D542EF9E2}"/>
              </a:ext>
            </a:extLst>
          </p:cNvPr>
          <p:cNvSpPr>
            <a:spLocks noGrp="1"/>
          </p:cNvSpPr>
          <p:nvPr>
            <p:ph type="dt" sz="half" idx="10"/>
          </p:nvPr>
        </p:nvSpPr>
        <p:spPr/>
        <p:txBody>
          <a:bodyPr/>
          <a:lstStyle/>
          <a:p>
            <a:fld id="{447CC745-8168-8845-82B1-1AB3C84553A8}" type="datetimeFigureOut">
              <a:rPr lang="nl-BE" smtClean="0"/>
              <a:t>11/06/2026</a:t>
            </a:fld>
            <a:endParaRPr lang="nl-BE"/>
          </a:p>
        </p:txBody>
      </p:sp>
      <p:sp>
        <p:nvSpPr>
          <p:cNvPr id="5" name="Tijdelijke aanduiding voor voettekst 4">
            <a:extLst>
              <a:ext uri="{FF2B5EF4-FFF2-40B4-BE49-F238E27FC236}">
                <a16:creationId xmlns:a16="http://schemas.microsoft.com/office/drawing/2014/main" id="{44DE4E70-6338-7E4A-43F4-337039F7C09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5046310-1355-887C-C973-E7D0D7A8DAB1}"/>
              </a:ext>
            </a:extLst>
          </p:cNvPr>
          <p:cNvSpPr>
            <a:spLocks noGrp="1"/>
          </p:cNvSpPr>
          <p:nvPr>
            <p:ph type="sldNum" sz="quarter" idx="12"/>
          </p:nvPr>
        </p:nvSpPr>
        <p:spPr/>
        <p:txBody>
          <a:bodyPr/>
          <a:lstStyle/>
          <a:p>
            <a:fld id="{1D637CD3-074C-3F4D-B0FC-DA0663710B4E}" type="slidenum">
              <a:rPr lang="nl-BE" smtClean="0"/>
              <a:t>‹#›</a:t>
            </a:fld>
            <a:endParaRPr lang="nl-BE"/>
          </a:p>
        </p:txBody>
      </p:sp>
    </p:spTree>
    <p:extLst>
      <p:ext uri="{BB962C8B-B14F-4D97-AF65-F5344CB8AC3E}">
        <p14:creationId xmlns:p14="http://schemas.microsoft.com/office/powerpoint/2010/main" val="212495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0EEF8-784A-1DBE-23CB-A933074E95CF}"/>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11E222C-BE26-A5F5-61C3-4568EA2525D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60C3645-023D-80C4-85AA-07B29075644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37906479-0F37-6E38-70BB-175BAF515A3D}"/>
              </a:ext>
            </a:extLst>
          </p:cNvPr>
          <p:cNvSpPr>
            <a:spLocks noGrp="1"/>
          </p:cNvSpPr>
          <p:nvPr>
            <p:ph type="dt" sz="half" idx="10"/>
          </p:nvPr>
        </p:nvSpPr>
        <p:spPr/>
        <p:txBody>
          <a:bodyPr/>
          <a:lstStyle/>
          <a:p>
            <a:fld id="{447CC745-8168-8845-82B1-1AB3C84553A8}" type="datetimeFigureOut">
              <a:rPr lang="nl-BE" smtClean="0"/>
              <a:t>11/06/2026</a:t>
            </a:fld>
            <a:endParaRPr lang="nl-BE"/>
          </a:p>
        </p:txBody>
      </p:sp>
      <p:sp>
        <p:nvSpPr>
          <p:cNvPr id="6" name="Tijdelijke aanduiding voor voettekst 5">
            <a:extLst>
              <a:ext uri="{FF2B5EF4-FFF2-40B4-BE49-F238E27FC236}">
                <a16:creationId xmlns:a16="http://schemas.microsoft.com/office/drawing/2014/main" id="{16470A25-3C6A-D6F7-C4F0-C5C2A00FF7B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BD3F3A6-5704-6F94-2603-487962EC62E8}"/>
              </a:ext>
            </a:extLst>
          </p:cNvPr>
          <p:cNvSpPr>
            <a:spLocks noGrp="1"/>
          </p:cNvSpPr>
          <p:nvPr>
            <p:ph type="sldNum" sz="quarter" idx="12"/>
          </p:nvPr>
        </p:nvSpPr>
        <p:spPr/>
        <p:txBody>
          <a:bodyPr/>
          <a:lstStyle/>
          <a:p>
            <a:fld id="{1D637CD3-074C-3F4D-B0FC-DA0663710B4E}" type="slidenum">
              <a:rPr lang="nl-BE" smtClean="0"/>
              <a:t>‹#›</a:t>
            </a:fld>
            <a:endParaRPr lang="nl-BE"/>
          </a:p>
        </p:txBody>
      </p:sp>
    </p:spTree>
    <p:extLst>
      <p:ext uri="{BB962C8B-B14F-4D97-AF65-F5344CB8AC3E}">
        <p14:creationId xmlns:p14="http://schemas.microsoft.com/office/powerpoint/2010/main" val="178851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8670A-345A-E5A0-AC0D-375583C5BEFF}"/>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7D13D1E-DDD1-66D7-2226-0CDB45B994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4615F4D-2001-DA42-904A-D2BC8FAC42A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1F2E148-8356-4766-0317-6320336609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7B91074-5BF9-2CEF-64D1-36B6B668E27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79E42790-6B51-024D-6EC5-43E374BEA93C}"/>
              </a:ext>
            </a:extLst>
          </p:cNvPr>
          <p:cNvSpPr>
            <a:spLocks noGrp="1"/>
          </p:cNvSpPr>
          <p:nvPr>
            <p:ph type="dt" sz="half" idx="10"/>
          </p:nvPr>
        </p:nvSpPr>
        <p:spPr/>
        <p:txBody>
          <a:bodyPr/>
          <a:lstStyle/>
          <a:p>
            <a:fld id="{447CC745-8168-8845-82B1-1AB3C84553A8}" type="datetimeFigureOut">
              <a:rPr lang="nl-BE" smtClean="0"/>
              <a:t>11/06/2026</a:t>
            </a:fld>
            <a:endParaRPr lang="nl-BE"/>
          </a:p>
        </p:txBody>
      </p:sp>
      <p:sp>
        <p:nvSpPr>
          <p:cNvPr id="8" name="Tijdelijke aanduiding voor voettekst 7">
            <a:extLst>
              <a:ext uri="{FF2B5EF4-FFF2-40B4-BE49-F238E27FC236}">
                <a16:creationId xmlns:a16="http://schemas.microsoft.com/office/drawing/2014/main" id="{95BF583A-A6B4-7E49-2B83-8EC93C2D1C6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2BC3CA46-9FCA-FD4D-B139-90A2E1CAA2A3}"/>
              </a:ext>
            </a:extLst>
          </p:cNvPr>
          <p:cNvSpPr>
            <a:spLocks noGrp="1"/>
          </p:cNvSpPr>
          <p:nvPr>
            <p:ph type="sldNum" sz="quarter" idx="12"/>
          </p:nvPr>
        </p:nvSpPr>
        <p:spPr/>
        <p:txBody>
          <a:bodyPr/>
          <a:lstStyle/>
          <a:p>
            <a:fld id="{1D637CD3-074C-3F4D-B0FC-DA0663710B4E}" type="slidenum">
              <a:rPr lang="nl-BE" smtClean="0"/>
              <a:t>‹#›</a:t>
            </a:fld>
            <a:endParaRPr lang="nl-BE"/>
          </a:p>
        </p:txBody>
      </p:sp>
    </p:spTree>
    <p:extLst>
      <p:ext uri="{BB962C8B-B14F-4D97-AF65-F5344CB8AC3E}">
        <p14:creationId xmlns:p14="http://schemas.microsoft.com/office/powerpoint/2010/main" val="3159269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9DE6C-F23C-6739-98EE-2132BEEB4360}"/>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F1653D4-425E-8D2A-B695-EC68E358F4FB}"/>
              </a:ext>
            </a:extLst>
          </p:cNvPr>
          <p:cNvSpPr>
            <a:spLocks noGrp="1"/>
          </p:cNvSpPr>
          <p:nvPr>
            <p:ph type="dt" sz="half" idx="10"/>
          </p:nvPr>
        </p:nvSpPr>
        <p:spPr/>
        <p:txBody>
          <a:bodyPr/>
          <a:lstStyle/>
          <a:p>
            <a:fld id="{447CC745-8168-8845-82B1-1AB3C84553A8}" type="datetimeFigureOut">
              <a:rPr lang="nl-BE" smtClean="0"/>
              <a:t>11/06/2026</a:t>
            </a:fld>
            <a:endParaRPr lang="nl-BE"/>
          </a:p>
        </p:txBody>
      </p:sp>
      <p:sp>
        <p:nvSpPr>
          <p:cNvPr id="4" name="Tijdelijke aanduiding voor voettekst 3">
            <a:extLst>
              <a:ext uri="{FF2B5EF4-FFF2-40B4-BE49-F238E27FC236}">
                <a16:creationId xmlns:a16="http://schemas.microsoft.com/office/drawing/2014/main" id="{033BB264-7305-6E59-BBEF-53E5BE2DB9C3}"/>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1E1B17C7-2B86-A5AB-B72F-89ECB727C225}"/>
              </a:ext>
            </a:extLst>
          </p:cNvPr>
          <p:cNvSpPr>
            <a:spLocks noGrp="1"/>
          </p:cNvSpPr>
          <p:nvPr>
            <p:ph type="sldNum" sz="quarter" idx="12"/>
          </p:nvPr>
        </p:nvSpPr>
        <p:spPr/>
        <p:txBody>
          <a:bodyPr/>
          <a:lstStyle/>
          <a:p>
            <a:fld id="{1D637CD3-074C-3F4D-B0FC-DA0663710B4E}" type="slidenum">
              <a:rPr lang="nl-BE" smtClean="0"/>
              <a:t>‹#›</a:t>
            </a:fld>
            <a:endParaRPr lang="nl-BE"/>
          </a:p>
        </p:txBody>
      </p:sp>
    </p:spTree>
    <p:extLst>
      <p:ext uri="{BB962C8B-B14F-4D97-AF65-F5344CB8AC3E}">
        <p14:creationId xmlns:p14="http://schemas.microsoft.com/office/powerpoint/2010/main" val="107045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65C41CC-ADC4-D827-46FF-F1272E1FE4E1}"/>
              </a:ext>
            </a:extLst>
          </p:cNvPr>
          <p:cNvSpPr>
            <a:spLocks noGrp="1"/>
          </p:cNvSpPr>
          <p:nvPr>
            <p:ph type="dt" sz="half" idx="10"/>
          </p:nvPr>
        </p:nvSpPr>
        <p:spPr/>
        <p:txBody>
          <a:bodyPr/>
          <a:lstStyle/>
          <a:p>
            <a:fld id="{447CC745-8168-8845-82B1-1AB3C84553A8}" type="datetimeFigureOut">
              <a:rPr lang="nl-BE" smtClean="0"/>
              <a:t>11/06/2026</a:t>
            </a:fld>
            <a:endParaRPr lang="nl-BE"/>
          </a:p>
        </p:txBody>
      </p:sp>
      <p:sp>
        <p:nvSpPr>
          <p:cNvPr id="3" name="Tijdelijke aanduiding voor voettekst 2">
            <a:extLst>
              <a:ext uri="{FF2B5EF4-FFF2-40B4-BE49-F238E27FC236}">
                <a16:creationId xmlns:a16="http://schemas.microsoft.com/office/drawing/2014/main" id="{674BA239-5352-D932-12F3-BA93CF36BCF7}"/>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4092E88-4485-8CDD-9331-C07601FDD9ED}"/>
              </a:ext>
            </a:extLst>
          </p:cNvPr>
          <p:cNvSpPr>
            <a:spLocks noGrp="1"/>
          </p:cNvSpPr>
          <p:nvPr>
            <p:ph type="sldNum" sz="quarter" idx="12"/>
          </p:nvPr>
        </p:nvSpPr>
        <p:spPr/>
        <p:txBody>
          <a:bodyPr/>
          <a:lstStyle/>
          <a:p>
            <a:fld id="{1D637CD3-074C-3F4D-B0FC-DA0663710B4E}" type="slidenum">
              <a:rPr lang="nl-BE" smtClean="0"/>
              <a:t>‹#›</a:t>
            </a:fld>
            <a:endParaRPr lang="nl-BE"/>
          </a:p>
        </p:txBody>
      </p:sp>
    </p:spTree>
    <p:extLst>
      <p:ext uri="{BB962C8B-B14F-4D97-AF65-F5344CB8AC3E}">
        <p14:creationId xmlns:p14="http://schemas.microsoft.com/office/powerpoint/2010/main" val="4170318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0545DB-237F-E502-D9B5-BCD9D774510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980E18C-6F4D-C6F7-008F-47074FB7D4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AF0F4EE0-1DE8-7292-5BAE-B6C6D8CDB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C945C5D-FCB1-C6BA-AC11-33BD7EEF1757}"/>
              </a:ext>
            </a:extLst>
          </p:cNvPr>
          <p:cNvSpPr>
            <a:spLocks noGrp="1"/>
          </p:cNvSpPr>
          <p:nvPr>
            <p:ph type="dt" sz="half" idx="10"/>
          </p:nvPr>
        </p:nvSpPr>
        <p:spPr/>
        <p:txBody>
          <a:bodyPr/>
          <a:lstStyle/>
          <a:p>
            <a:fld id="{447CC745-8168-8845-82B1-1AB3C84553A8}" type="datetimeFigureOut">
              <a:rPr lang="nl-BE" smtClean="0"/>
              <a:t>11/06/2026</a:t>
            </a:fld>
            <a:endParaRPr lang="nl-BE"/>
          </a:p>
        </p:txBody>
      </p:sp>
      <p:sp>
        <p:nvSpPr>
          <p:cNvPr id="6" name="Tijdelijke aanduiding voor voettekst 5">
            <a:extLst>
              <a:ext uri="{FF2B5EF4-FFF2-40B4-BE49-F238E27FC236}">
                <a16:creationId xmlns:a16="http://schemas.microsoft.com/office/drawing/2014/main" id="{E2748A2F-86AC-FE3F-93E4-F7899A13C9A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82D00F2-FCA2-E39C-9AAA-0ED4809616A2}"/>
              </a:ext>
            </a:extLst>
          </p:cNvPr>
          <p:cNvSpPr>
            <a:spLocks noGrp="1"/>
          </p:cNvSpPr>
          <p:nvPr>
            <p:ph type="sldNum" sz="quarter" idx="12"/>
          </p:nvPr>
        </p:nvSpPr>
        <p:spPr/>
        <p:txBody>
          <a:bodyPr/>
          <a:lstStyle/>
          <a:p>
            <a:fld id="{1D637CD3-074C-3F4D-B0FC-DA0663710B4E}" type="slidenum">
              <a:rPr lang="nl-BE" smtClean="0"/>
              <a:t>‹#›</a:t>
            </a:fld>
            <a:endParaRPr lang="nl-BE"/>
          </a:p>
        </p:txBody>
      </p:sp>
    </p:spTree>
    <p:extLst>
      <p:ext uri="{BB962C8B-B14F-4D97-AF65-F5344CB8AC3E}">
        <p14:creationId xmlns:p14="http://schemas.microsoft.com/office/powerpoint/2010/main" val="2571066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783E61-56C0-DF58-DA3B-FCCF31F9F75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18B89294-428A-6906-24F6-A38098DB3C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65B57316-90DB-C3E3-DA13-F939FB552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298C3ED-AE99-579A-428F-77C440E0D096}"/>
              </a:ext>
            </a:extLst>
          </p:cNvPr>
          <p:cNvSpPr>
            <a:spLocks noGrp="1"/>
          </p:cNvSpPr>
          <p:nvPr>
            <p:ph type="dt" sz="half" idx="10"/>
          </p:nvPr>
        </p:nvSpPr>
        <p:spPr/>
        <p:txBody>
          <a:bodyPr/>
          <a:lstStyle/>
          <a:p>
            <a:fld id="{447CC745-8168-8845-82B1-1AB3C84553A8}" type="datetimeFigureOut">
              <a:rPr lang="nl-BE" smtClean="0"/>
              <a:t>11/06/2026</a:t>
            </a:fld>
            <a:endParaRPr lang="nl-BE"/>
          </a:p>
        </p:txBody>
      </p:sp>
      <p:sp>
        <p:nvSpPr>
          <p:cNvPr id="6" name="Tijdelijke aanduiding voor voettekst 5">
            <a:extLst>
              <a:ext uri="{FF2B5EF4-FFF2-40B4-BE49-F238E27FC236}">
                <a16:creationId xmlns:a16="http://schemas.microsoft.com/office/drawing/2014/main" id="{A66C009C-A370-B82B-58E7-B6C6483BE4F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B5FC42D-8485-F170-BFED-BEC445CC719C}"/>
              </a:ext>
            </a:extLst>
          </p:cNvPr>
          <p:cNvSpPr>
            <a:spLocks noGrp="1"/>
          </p:cNvSpPr>
          <p:nvPr>
            <p:ph type="sldNum" sz="quarter" idx="12"/>
          </p:nvPr>
        </p:nvSpPr>
        <p:spPr/>
        <p:txBody>
          <a:bodyPr/>
          <a:lstStyle/>
          <a:p>
            <a:fld id="{1D637CD3-074C-3F4D-B0FC-DA0663710B4E}" type="slidenum">
              <a:rPr lang="nl-BE" smtClean="0"/>
              <a:t>‹#›</a:t>
            </a:fld>
            <a:endParaRPr lang="nl-BE"/>
          </a:p>
        </p:txBody>
      </p:sp>
    </p:spTree>
    <p:extLst>
      <p:ext uri="{BB962C8B-B14F-4D97-AF65-F5344CB8AC3E}">
        <p14:creationId xmlns:p14="http://schemas.microsoft.com/office/powerpoint/2010/main" val="144870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1B9CAF8-4E23-34C9-4307-D89B9D1FCD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3220C53-3220-3110-A7AA-8905B0D03B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6460CDE-923E-C4B2-456E-930A18A072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7CC745-8168-8845-82B1-1AB3C84553A8}" type="datetimeFigureOut">
              <a:rPr lang="nl-BE" smtClean="0"/>
              <a:t>11/06/2026</a:t>
            </a:fld>
            <a:endParaRPr lang="nl-BE"/>
          </a:p>
        </p:txBody>
      </p:sp>
      <p:sp>
        <p:nvSpPr>
          <p:cNvPr id="5" name="Tijdelijke aanduiding voor voettekst 4">
            <a:extLst>
              <a:ext uri="{FF2B5EF4-FFF2-40B4-BE49-F238E27FC236}">
                <a16:creationId xmlns:a16="http://schemas.microsoft.com/office/drawing/2014/main" id="{0FC3DE3C-7B36-8E92-B49B-94864253FE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24681533-8632-DF9A-985B-53FB23C8C5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637CD3-074C-3F4D-B0FC-DA0663710B4E}" type="slidenum">
              <a:rPr lang="nl-BE" smtClean="0"/>
              <a:t>‹#›</a:t>
            </a:fld>
            <a:endParaRPr lang="nl-BE"/>
          </a:p>
        </p:txBody>
      </p:sp>
      <p:pic>
        <p:nvPicPr>
          <p:cNvPr id="7" name="Afbeelding 6">
            <a:extLst>
              <a:ext uri="{FF2B5EF4-FFF2-40B4-BE49-F238E27FC236}">
                <a16:creationId xmlns:a16="http://schemas.microsoft.com/office/drawing/2014/main" id="{9EEEB4B3-4DEF-1136-730D-FCE8667C7BFD}"/>
              </a:ext>
            </a:extLst>
          </p:cNvPr>
          <p:cNvPicPr>
            <a:picLocks noChangeAspect="1"/>
          </p:cNvPicPr>
          <p:nvPr userDrawn="1"/>
        </p:nvPicPr>
        <p:blipFill rotWithShape="1">
          <a:blip r:embed="rId14"/>
          <a:srcRect b="34186"/>
          <a:stretch/>
        </p:blipFill>
        <p:spPr>
          <a:xfrm>
            <a:off x="0" y="5216528"/>
            <a:ext cx="12176178" cy="1641472"/>
          </a:xfrm>
          <a:prstGeom prst="rect">
            <a:avLst/>
          </a:prstGeom>
        </p:spPr>
      </p:pic>
      <p:sp>
        <p:nvSpPr>
          <p:cNvPr id="13" name="Rechthoek 12">
            <a:extLst>
              <a:ext uri="{FF2B5EF4-FFF2-40B4-BE49-F238E27FC236}">
                <a16:creationId xmlns:a16="http://schemas.microsoft.com/office/drawing/2014/main" id="{C43A6FEA-E57A-220B-337F-723F46029B70}"/>
              </a:ext>
            </a:extLst>
          </p:cNvPr>
          <p:cNvSpPr/>
          <p:nvPr userDrawn="1"/>
        </p:nvSpPr>
        <p:spPr>
          <a:xfrm>
            <a:off x="8318286" y="6165313"/>
            <a:ext cx="2804983" cy="382074"/>
          </a:xfrm>
          <a:prstGeom prst="rect">
            <a:avLst/>
          </a:prstGeom>
          <a:solidFill>
            <a:schemeClr val="bg1">
              <a:alpha val="125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9" descr="A black background with a black square  AI-generated content may be incorrect.">
            <a:extLst>
              <a:ext uri="{FF2B5EF4-FFF2-40B4-BE49-F238E27FC236}">
                <a16:creationId xmlns:a16="http://schemas.microsoft.com/office/drawing/2014/main" id="{63BD2FFB-4357-CE1A-AEA6-7B1A61EBD9E5}"/>
              </a:ext>
            </a:extLst>
          </p:cNvPr>
          <p:cNvPicPr>
            <a:picLocks noChangeAspect="1"/>
          </p:cNvPicPr>
          <p:nvPr userDrawn="1"/>
        </p:nvPicPr>
        <p:blipFill>
          <a:blip r:embed="rId15"/>
          <a:stretch>
            <a:fillRect/>
          </a:stretch>
        </p:blipFill>
        <p:spPr>
          <a:xfrm>
            <a:off x="10442413" y="6356350"/>
            <a:ext cx="1592243" cy="372585"/>
          </a:xfrm>
          <a:prstGeom prst="rect">
            <a:avLst/>
          </a:prstGeom>
        </p:spPr>
      </p:pic>
    </p:spTree>
    <p:extLst>
      <p:ext uri="{BB962C8B-B14F-4D97-AF65-F5344CB8AC3E}">
        <p14:creationId xmlns:p14="http://schemas.microsoft.com/office/powerpoint/2010/main" val="3101039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jp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0CCB1-652F-23F9-B1A3-14CB3680E6A6}"/>
            </a:ext>
          </a:extLst>
        </p:cNvPr>
        <p:cNvGrpSpPr/>
        <p:nvPr/>
      </p:nvGrpSpPr>
      <p:grpSpPr>
        <a:xfrm>
          <a:off x="0" y="0"/>
          <a:ext cx="0" cy="0"/>
          <a:chOff x="0" y="0"/>
          <a:chExt cx="0" cy="0"/>
        </a:xfrm>
      </p:grpSpPr>
      <p:pic>
        <p:nvPicPr>
          <p:cNvPr id="3" name="Picture 2" descr="A black and blue wavy background  Description automatically generated">
            <a:extLst>
              <a:ext uri="{FF2B5EF4-FFF2-40B4-BE49-F238E27FC236}">
                <a16:creationId xmlns:a16="http://schemas.microsoft.com/office/drawing/2014/main" id="{B14F6388-F003-1019-8D9D-46A50A494849}"/>
              </a:ext>
            </a:extLst>
          </p:cNvPr>
          <p:cNvPicPr>
            <a:picLocks noChangeAspect="1"/>
          </p:cNvPicPr>
          <p:nvPr/>
        </p:nvPicPr>
        <p:blipFill>
          <a:blip r:embed="rId3"/>
          <a:stretch>
            <a:fillRect/>
          </a:stretch>
        </p:blipFill>
        <p:spPr>
          <a:xfrm>
            <a:off x="0" y="0"/>
            <a:ext cx="12205130" cy="6858000"/>
          </a:xfrm>
          <a:prstGeom prst="rect">
            <a:avLst/>
          </a:prstGeom>
        </p:spPr>
      </p:pic>
      <p:sp>
        <p:nvSpPr>
          <p:cNvPr id="4" name="TextBox 3">
            <a:extLst>
              <a:ext uri="{FF2B5EF4-FFF2-40B4-BE49-F238E27FC236}">
                <a16:creationId xmlns:a16="http://schemas.microsoft.com/office/drawing/2014/main" id="{9879D750-EB33-24E7-D300-82367366E926}"/>
              </a:ext>
            </a:extLst>
          </p:cNvPr>
          <p:cNvSpPr txBox="1"/>
          <p:nvPr/>
        </p:nvSpPr>
        <p:spPr>
          <a:xfrm>
            <a:off x="1322173" y="2767280"/>
            <a:ext cx="9638270" cy="1323439"/>
          </a:xfrm>
          <a:prstGeom prst="rect">
            <a:avLst/>
          </a:prstGeom>
          <a:noFill/>
        </p:spPr>
        <p:txBody>
          <a:bodyPr wrap="square" rtlCol="0">
            <a:spAutoFit/>
          </a:bodyPr>
          <a:lstStyle/>
          <a:p>
            <a:pPr algn="ctr"/>
            <a:r>
              <a:rPr lang="en-GB" sz="4000" i="1" dirty="0">
                <a:solidFill>
                  <a:schemeClr val="bg1"/>
                </a:solidFill>
                <a:latin typeface="Bodoni Moda 28pt Medium" pitchFamily="2" charset="77"/>
              </a:rPr>
              <a:t>When disruption becomes the norm: investing in resilience in the age of AI</a:t>
            </a:r>
            <a:endParaRPr lang="en-BE" sz="4000" i="1" dirty="0">
              <a:solidFill>
                <a:schemeClr val="bg1"/>
              </a:solidFill>
              <a:latin typeface="Bodoni Moda 28pt Medium" pitchFamily="2" charset="77"/>
            </a:endParaRPr>
          </a:p>
        </p:txBody>
      </p:sp>
      <p:sp>
        <p:nvSpPr>
          <p:cNvPr id="2" name="TextBox 1">
            <a:extLst>
              <a:ext uri="{FF2B5EF4-FFF2-40B4-BE49-F238E27FC236}">
                <a16:creationId xmlns:a16="http://schemas.microsoft.com/office/drawing/2014/main" id="{5996F966-1EF0-7194-1EC1-E354B0B3AF62}"/>
              </a:ext>
            </a:extLst>
          </p:cNvPr>
          <p:cNvSpPr txBox="1"/>
          <p:nvPr/>
        </p:nvSpPr>
        <p:spPr>
          <a:xfrm>
            <a:off x="4284782" y="4682169"/>
            <a:ext cx="3635566" cy="307777"/>
          </a:xfrm>
          <a:prstGeom prst="rect">
            <a:avLst/>
          </a:prstGeom>
          <a:noFill/>
        </p:spPr>
        <p:txBody>
          <a:bodyPr wrap="square" rtlCol="0">
            <a:spAutoFit/>
          </a:bodyPr>
          <a:lstStyle/>
          <a:p>
            <a:pPr algn="ctr"/>
            <a:r>
              <a:rPr lang="en-US" sz="1400" dirty="0" err="1">
                <a:solidFill>
                  <a:schemeClr val="bg1"/>
                </a:solidFill>
              </a:rPr>
              <a:t>filip.maertens@aldenburgh.be</a:t>
            </a:r>
            <a:endParaRPr lang="en-BE" sz="1400" dirty="0">
              <a:solidFill>
                <a:schemeClr val="bg1"/>
              </a:solidFill>
            </a:endParaRPr>
          </a:p>
        </p:txBody>
      </p:sp>
    </p:spTree>
    <p:extLst>
      <p:ext uri="{BB962C8B-B14F-4D97-AF65-F5344CB8AC3E}">
        <p14:creationId xmlns:p14="http://schemas.microsoft.com/office/powerpoint/2010/main" val="2234313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AC109-CF3C-E199-0E2E-D81339E02ED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E8E6F7-C6AC-A45E-F996-5D9D4224E6CB}"/>
              </a:ext>
            </a:extLst>
          </p:cNvPr>
          <p:cNvSpPr txBox="1"/>
          <p:nvPr/>
        </p:nvSpPr>
        <p:spPr>
          <a:xfrm>
            <a:off x="393429" y="489017"/>
            <a:ext cx="11405141" cy="769441"/>
          </a:xfrm>
          <a:prstGeom prst="rect">
            <a:avLst/>
          </a:prstGeom>
          <a:noFill/>
        </p:spPr>
        <p:txBody>
          <a:bodyPr wrap="square" rtlCol="0">
            <a:spAutoFit/>
          </a:bodyPr>
          <a:lstStyle/>
          <a:p>
            <a:r>
              <a:rPr lang="en-US" sz="2200" b="1">
                <a:latin typeface="Bodoni Moda 28pt Medium" pitchFamily="2" charset="77"/>
              </a:rPr>
              <a:t>Statement 4</a:t>
            </a:r>
            <a:r>
              <a:rPr lang="en-US" sz="2200">
                <a:latin typeface="Bodoni Moda 28pt Medium" pitchFamily="2" charset="77"/>
              </a:rPr>
              <a:t>: The 3 major blocs deploy </a:t>
            </a:r>
            <a:r>
              <a:rPr lang="en-US" sz="2200">
                <a:solidFill>
                  <a:srgbClr val="C00000"/>
                </a:solidFill>
                <a:latin typeface="Bodoni Moda 28pt Medium" pitchFamily="2" charset="77"/>
              </a:rPr>
              <a:t>different assets and strategies for achieving economic dominance</a:t>
            </a:r>
            <a:r>
              <a:rPr lang="en-US" sz="2200">
                <a:latin typeface="Bodoni Moda 28pt Medium" pitchFamily="2" charset="77"/>
              </a:rPr>
              <a:t> in the AI race.</a:t>
            </a:r>
            <a:endParaRPr lang="en-BE" sz="2200" dirty="0">
              <a:latin typeface="Bodoni Moda 28pt Medium" pitchFamily="2" charset="77"/>
            </a:endParaRPr>
          </a:p>
        </p:txBody>
      </p:sp>
      <p:pic>
        <p:nvPicPr>
          <p:cNvPr id="11" name="Picture 10" descr="A white world map with shadow  AI-generated content may be incorrect.">
            <a:extLst>
              <a:ext uri="{FF2B5EF4-FFF2-40B4-BE49-F238E27FC236}">
                <a16:creationId xmlns:a16="http://schemas.microsoft.com/office/drawing/2014/main" id="{497F3367-B607-4448-8306-A47ADCCB7197}"/>
              </a:ext>
            </a:extLst>
          </p:cNvPr>
          <p:cNvPicPr>
            <a:picLocks noChangeAspect="1"/>
          </p:cNvPicPr>
          <p:nvPr/>
        </p:nvPicPr>
        <p:blipFill>
          <a:blip r:embed="rId3"/>
          <a:srcRect t="11558" b="22499"/>
          <a:stretch/>
        </p:blipFill>
        <p:spPr>
          <a:xfrm>
            <a:off x="489791" y="1355074"/>
            <a:ext cx="11405141" cy="5013909"/>
          </a:xfrm>
          <a:prstGeom prst="rect">
            <a:avLst/>
          </a:prstGeom>
          <a:ln w="19050">
            <a:solidFill>
              <a:srgbClr val="C00000"/>
            </a:solidFill>
          </a:ln>
        </p:spPr>
      </p:pic>
      <p:sp>
        <p:nvSpPr>
          <p:cNvPr id="12" name="Rounded Rectangle 11">
            <a:extLst>
              <a:ext uri="{FF2B5EF4-FFF2-40B4-BE49-F238E27FC236}">
                <a16:creationId xmlns:a16="http://schemas.microsoft.com/office/drawing/2014/main" id="{9D261C34-330E-F6AD-BE1C-3CAE190DA51D}"/>
              </a:ext>
            </a:extLst>
          </p:cNvPr>
          <p:cNvSpPr/>
          <p:nvPr/>
        </p:nvSpPr>
        <p:spPr>
          <a:xfrm>
            <a:off x="921587" y="2190316"/>
            <a:ext cx="2995621" cy="3524681"/>
          </a:xfrm>
          <a:prstGeom prst="roundRect">
            <a:avLst>
              <a:gd name="adj" fmla="val 3392"/>
            </a:avLst>
          </a:prstGeom>
          <a:solidFill>
            <a:schemeClr val="bg1">
              <a:lumMod val="95000"/>
              <a:alpha val="69615"/>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ounded Rectangle 13">
            <a:extLst>
              <a:ext uri="{FF2B5EF4-FFF2-40B4-BE49-F238E27FC236}">
                <a16:creationId xmlns:a16="http://schemas.microsoft.com/office/drawing/2014/main" id="{8FF195B4-D570-0533-D6CE-8D3DB6BCB50C}"/>
              </a:ext>
            </a:extLst>
          </p:cNvPr>
          <p:cNvSpPr/>
          <p:nvPr/>
        </p:nvSpPr>
        <p:spPr>
          <a:xfrm>
            <a:off x="4694550" y="2190316"/>
            <a:ext cx="2995621" cy="3524681"/>
          </a:xfrm>
          <a:prstGeom prst="roundRect">
            <a:avLst>
              <a:gd name="adj" fmla="val 3392"/>
            </a:avLst>
          </a:prstGeom>
          <a:solidFill>
            <a:schemeClr val="bg1">
              <a:lumMod val="95000"/>
              <a:alpha val="69615"/>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ounded Rectangle 14">
            <a:extLst>
              <a:ext uri="{FF2B5EF4-FFF2-40B4-BE49-F238E27FC236}">
                <a16:creationId xmlns:a16="http://schemas.microsoft.com/office/drawing/2014/main" id="{99086053-EFBF-459D-7768-47CA8C9DC19C}"/>
              </a:ext>
            </a:extLst>
          </p:cNvPr>
          <p:cNvSpPr/>
          <p:nvPr/>
        </p:nvSpPr>
        <p:spPr>
          <a:xfrm>
            <a:off x="8467513" y="2190316"/>
            <a:ext cx="2995621" cy="3524681"/>
          </a:xfrm>
          <a:prstGeom prst="roundRect">
            <a:avLst>
              <a:gd name="adj" fmla="val 3392"/>
            </a:avLst>
          </a:prstGeom>
          <a:solidFill>
            <a:schemeClr val="bg1">
              <a:lumMod val="95000"/>
              <a:alpha val="69615"/>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6" name="Picture 15">
            <a:extLst>
              <a:ext uri="{FF2B5EF4-FFF2-40B4-BE49-F238E27FC236}">
                <a16:creationId xmlns:a16="http://schemas.microsoft.com/office/drawing/2014/main" id="{26C82354-0F7B-6133-F147-72237C54EF27}"/>
              </a:ext>
            </a:extLst>
          </p:cNvPr>
          <p:cNvPicPr>
            <a:picLocks noChangeAspect="1"/>
          </p:cNvPicPr>
          <p:nvPr/>
        </p:nvPicPr>
        <p:blipFill>
          <a:blip r:embed="rId4"/>
          <a:stretch>
            <a:fillRect/>
          </a:stretch>
        </p:blipFill>
        <p:spPr>
          <a:xfrm>
            <a:off x="5865335" y="2332567"/>
            <a:ext cx="654050" cy="436033"/>
          </a:xfrm>
          <a:prstGeom prst="rect">
            <a:avLst/>
          </a:prstGeom>
        </p:spPr>
      </p:pic>
      <p:pic>
        <p:nvPicPr>
          <p:cNvPr id="17" name="Picture 16">
            <a:extLst>
              <a:ext uri="{FF2B5EF4-FFF2-40B4-BE49-F238E27FC236}">
                <a16:creationId xmlns:a16="http://schemas.microsoft.com/office/drawing/2014/main" id="{D3663C9E-D5E2-4F11-2A5A-CDED53C67182}"/>
              </a:ext>
            </a:extLst>
          </p:cNvPr>
          <p:cNvPicPr>
            <a:picLocks noChangeAspect="1"/>
          </p:cNvPicPr>
          <p:nvPr/>
        </p:nvPicPr>
        <p:blipFill>
          <a:blip r:embed="rId5"/>
          <a:stretch>
            <a:fillRect/>
          </a:stretch>
        </p:blipFill>
        <p:spPr>
          <a:xfrm>
            <a:off x="9638298" y="2332567"/>
            <a:ext cx="654050" cy="436033"/>
          </a:xfrm>
          <a:prstGeom prst="rect">
            <a:avLst/>
          </a:prstGeom>
        </p:spPr>
      </p:pic>
      <p:pic>
        <p:nvPicPr>
          <p:cNvPr id="19" name="Picture 18">
            <a:extLst>
              <a:ext uri="{FF2B5EF4-FFF2-40B4-BE49-F238E27FC236}">
                <a16:creationId xmlns:a16="http://schemas.microsoft.com/office/drawing/2014/main" id="{7393F35B-FF78-8B42-EF96-00D85E46A6F5}"/>
              </a:ext>
            </a:extLst>
          </p:cNvPr>
          <p:cNvPicPr>
            <a:picLocks noChangeAspect="1"/>
          </p:cNvPicPr>
          <p:nvPr/>
        </p:nvPicPr>
        <p:blipFill>
          <a:blip r:embed="rId6"/>
          <a:stretch>
            <a:fillRect/>
          </a:stretch>
        </p:blipFill>
        <p:spPr>
          <a:xfrm>
            <a:off x="2092674" y="2332567"/>
            <a:ext cx="653446" cy="427566"/>
          </a:xfrm>
          <a:prstGeom prst="rect">
            <a:avLst/>
          </a:prstGeom>
        </p:spPr>
      </p:pic>
      <p:sp>
        <p:nvSpPr>
          <p:cNvPr id="20" name="TextBox 19">
            <a:extLst>
              <a:ext uri="{FF2B5EF4-FFF2-40B4-BE49-F238E27FC236}">
                <a16:creationId xmlns:a16="http://schemas.microsoft.com/office/drawing/2014/main" id="{66CEA790-5E43-59DD-54F7-DF3844E572D3}"/>
              </a:ext>
            </a:extLst>
          </p:cNvPr>
          <p:cNvSpPr txBox="1"/>
          <p:nvPr/>
        </p:nvSpPr>
        <p:spPr>
          <a:xfrm>
            <a:off x="8467514" y="2878664"/>
            <a:ext cx="2995620" cy="523220"/>
          </a:xfrm>
          <a:prstGeom prst="rect">
            <a:avLst/>
          </a:prstGeom>
          <a:noFill/>
        </p:spPr>
        <p:txBody>
          <a:bodyPr wrap="square" rtlCol="0">
            <a:spAutoFit/>
          </a:bodyPr>
          <a:lstStyle/>
          <a:p>
            <a:pPr algn="ctr"/>
            <a:r>
              <a:rPr lang="en-GB" sz="1400" b="1" i="0" u="none" strike="noStrike" dirty="0">
                <a:solidFill>
                  <a:srgbClr val="000000"/>
                </a:solidFill>
                <a:effectLst/>
                <a:latin typeface="Arial"/>
              </a:rPr>
              <a:t>State-Directed Industrial Acceleration</a:t>
            </a:r>
            <a:endParaRPr lang="en-GB" sz="1400" b="0" i="0" u="none" strike="noStrike" dirty="0">
              <a:solidFill>
                <a:srgbClr val="000000"/>
              </a:solidFill>
              <a:effectLst/>
            </a:endParaRPr>
          </a:p>
        </p:txBody>
      </p:sp>
      <p:sp>
        <p:nvSpPr>
          <p:cNvPr id="21" name="TextBox 20">
            <a:extLst>
              <a:ext uri="{FF2B5EF4-FFF2-40B4-BE49-F238E27FC236}">
                <a16:creationId xmlns:a16="http://schemas.microsoft.com/office/drawing/2014/main" id="{F2B5415A-11A0-9F43-0817-10A220D8853E}"/>
              </a:ext>
            </a:extLst>
          </p:cNvPr>
          <p:cNvSpPr txBox="1"/>
          <p:nvPr/>
        </p:nvSpPr>
        <p:spPr>
          <a:xfrm>
            <a:off x="4694551" y="2880379"/>
            <a:ext cx="2995620" cy="523220"/>
          </a:xfrm>
          <a:prstGeom prst="rect">
            <a:avLst/>
          </a:prstGeom>
          <a:noFill/>
        </p:spPr>
        <p:txBody>
          <a:bodyPr wrap="square" rtlCol="0">
            <a:spAutoFit/>
          </a:bodyPr>
          <a:lstStyle/>
          <a:p>
            <a:pPr algn="ctr"/>
            <a:r>
              <a:rPr lang="en-GB" sz="1400" b="1" i="0" u="none" strike="noStrike" dirty="0">
                <a:solidFill>
                  <a:srgbClr val="000000"/>
                </a:solidFill>
                <a:effectLst/>
                <a:latin typeface="Arial"/>
              </a:rPr>
              <a:t>Value-Driven Regulatory Stewardship</a:t>
            </a:r>
            <a:endParaRPr lang="en-GB" sz="1400" b="0" i="0" u="none" strike="noStrike" dirty="0">
              <a:solidFill>
                <a:srgbClr val="000000"/>
              </a:solidFill>
              <a:effectLst/>
            </a:endParaRPr>
          </a:p>
        </p:txBody>
      </p:sp>
      <p:sp>
        <p:nvSpPr>
          <p:cNvPr id="22" name="TextBox 21">
            <a:extLst>
              <a:ext uri="{FF2B5EF4-FFF2-40B4-BE49-F238E27FC236}">
                <a16:creationId xmlns:a16="http://schemas.microsoft.com/office/drawing/2014/main" id="{42E1A714-FDDA-7D7C-BB8A-18D84DADC03F}"/>
              </a:ext>
            </a:extLst>
          </p:cNvPr>
          <p:cNvSpPr txBox="1"/>
          <p:nvPr/>
        </p:nvSpPr>
        <p:spPr>
          <a:xfrm>
            <a:off x="921588" y="2905780"/>
            <a:ext cx="2995620" cy="523220"/>
          </a:xfrm>
          <a:prstGeom prst="rect">
            <a:avLst/>
          </a:prstGeom>
          <a:noFill/>
        </p:spPr>
        <p:txBody>
          <a:bodyPr wrap="square" rtlCol="0">
            <a:spAutoFit/>
          </a:bodyPr>
          <a:lstStyle/>
          <a:p>
            <a:pPr algn="ctr"/>
            <a:r>
              <a:rPr lang="en-GB" sz="1400" b="1" i="0" u="none" strike="noStrike" dirty="0">
                <a:solidFill>
                  <a:srgbClr val="000000"/>
                </a:solidFill>
                <a:effectLst/>
                <a:latin typeface="Arial"/>
              </a:rPr>
              <a:t>Capitalist Innovation </a:t>
            </a:r>
          </a:p>
          <a:p>
            <a:pPr algn="ctr"/>
            <a:r>
              <a:rPr lang="en-GB" sz="1400" b="1" i="0" u="none" strike="noStrike" dirty="0">
                <a:solidFill>
                  <a:srgbClr val="000000"/>
                </a:solidFill>
                <a:effectLst/>
                <a:latin typeface="Arial"/>
              </a:rPr>
              <a:t>Ecosystem</a:t>
            </a:r>
            <a:endParaRPr lang="en-GB" sz="1400" b="0" i="0" u="none" strike="noStrike" dirty="0">
              <a:solidFill>
                <a:srgbClr val="000000"/>
              </a:solidFill>
              <a:effectLst/>
            </a:endParaRPr>
          </a:p>
        </p:txBody>
      </p:sp>
      <p:sp>
        <p:nvSpPr>
          <p:cNvPr id="23" name="TextBox 22">
            <a:extLst>
              <a:ext uri="{FF2B5EF4-FFF2-40B4-BE49-F238E27FC236}">
                <a16:creationId xmlns:a16="http://schemas.microsoft.com/office/drawing/2014/main" id="{1F8A5118-FD52-29A3-4CEE-F46DDE94934F}"/>
              </a:ext>
            </a:extLst>
          </p:cNvPr>
          <p:cNvSpPr txBox="1"/>
          <p:nvPr/>
        </p:nvSpPr>
        <p:spPr>
          <a:xfrm>
            <a:off x="8551332" y="3429000"/>
            <a:ext cx="2844801" cy="1323439"/>
          </a:xfrm>
          <a:prstGeom prst="rect">
            <a:avLst/>
          </a:prstGeom>
          <a:noFill/>
        </p:spPr>
        <p:txBody>
          <a:bodyPr wrap="square" rtlCol="0">
            <a:spAutoFit/>
          </a:bodyPr>
          <a:lstStyle/>
          <a:p>
            <a:pPr algn="l"/>
            <a:r>
              <a:rPr lang="en-GB" sz="800" b="1" i="0" u="none" strike="noStrike" dirty="0">
                <a:solidFill>
                  <a:srgbClr val="000000"/>
                </a:solidFill>
                <a:effectLst/>
                <a:latin typeface="Arial"/>
              </a:rPr>
              <a:t>ASSETS:</a:t>
            </a:r>
          </a:p>
          <a:p>
            <a:pPr marL="171450" indent="-171450" algn="l">
              <a:buFont typeface="Arial" panose="020B0604020202020204" pitchFamily="34" charset="0"/>
              <a:buChar char="•"/>
            </a:pPr>
            <a:endParaRPr lang="en-GB" sz="800" b="0" i="0" u="none" strike="noStrike" dirty="0">
              <a:solidFill>
                <a:srgbClr val="000000"/>
              </a:solidFill>
              <a:effectLst/>
            </a:endParaRPr>
          </a:p>
          <a:p>
            <a:pPr marL="171450" indent="-171450" algn="l">
              <a:buFont typeface="Arial" panose="020B0604020202020204" pitchFamily="34" charset="0"/>
              <a:buChar char="•"/>
            </a:pPr>
            <a:r>
              <a:rPr lang="en-GB" sz="800" b="0" i="0" u="none" strike="noStrike" dirty="0">
                <a:solidFill>
                  <a:srgbClr val="000000"/>
                </a:solidFill>
                <a:effectLst/>
                <a:latin typeface="Arial"/>
              </a:rPr>
              <a:t>$150B+ in government subsidies for AI and semiconductors</a:t>
            </a:r>
          </a:p>
          <a:p>
            <a:pPr marL="171450" indent="-171450" algn="l">
              <a:buFont typeface="Arial" panose="020B0604020202020204" pitchFamily="34" charset="0"/>
              <a:buChar char="•"/>
            </a:pPr>
            <a:r>
              <a:rPr lang="en-GB" sz="800" b="0" i="0" u="none" strike="noStrike" dirty="0">
                <a:solidFill>
                  <a:srgbClr val="000000"/>
                </a:solidFill>
                <a:effectLst/>
                <a:latin typeface="Arial"/>
              </a:rPr>
              <a:t>Massive population datasets and surveillance infrastructure</a:t>
            </a:r>
          </a:p>
          <a:p>
            <a:pPr marL="171450" indent="-171450" algn="l">
              <a:buFont typeface="Arial" panose="020B0604020202020204" pitchFamily="34" charset="0"/>
              <a:buChar char="•"/>
            </a:pPr>
            <a:r>
              <a:rPr lang="en-GB" sz="800" b="0" i="0" u="none" strike="noStrike" dirty="0">
                <a:solidFill>
                  <a:srgbClr val="000000"/>
                </a:solidFill>
                <a:effectLst/>
                <a:latin typeface="Arial"/>
              </a:rPr>
              <a:t>National AI Plan (2030 target for global leadership)</a:t>
            </a:r>
          </a:p>
          <a:p>
            <a:pPr marL="171450" indent="-171450" algn="l">
              <a:buFont typeface="Arial" panose="020B0604020202020204" pitchFamily="34" charset="0"/>
              <a:buChar char="•"/>
            </a:pPr>
            <a:r>
              <a:rPr lang="en-GB" sz="800" b="0" i="0" u="none" strike="noStrike" dirty="0">
                <a:solidFill>
                  <a:srgbClr val="000000"/>
                </a:solidFill>
                <a:effectLst/>
                <a:latin typeface="Arial"/>
              </a:rPr>
              <a:t>Vertically integrated: chip design → cloud → application</a:t>
            </a:r>
          </a:p>
          <a:p>
            <a:pPr marL="171450" indent="-171450" algn="l">
              <a:buFont typeface="Arial" panose="020B0604020202020204" pitchFamily="34" charset="0"/>
              <a:buChar char="•"/>
            </a:pPr>
            <a:r>
              <a:rPr lang="en-GB" sz="800" b="0" i="0" u="none" strike="noStrike" dirty="0">
                <a:solidFill>
                  <a:srgbClr val="000000"/>
                </a:solidFill>
                <a:effectLst/>
                <a:latin typeface="Arial"/>
              </a:rPr>
              <a:t>Exporting AI infrastructure to Global South (e.g., surveillance tools)</a:t>
            </a:r>
          </a:p>
        </p:txBody>
      </p:sp>
      <p:pic>
        <p:nvPicPr>
          <p:cNvPr id="25" name="Picture 24" descr="A black background with a black square  AI-generated content may be incorrect.">
            <a:extLst>
              <a:ext uri="{FF2B5EF4-FFF2-40B4-BE49-F238E27FC236}">
                <a16:creationId xmlns:a16="http://schemas.microsoft.com/office/drawing/2014/main" id="{901C7733-3660-2BAA-BB85-B83651C68FAE}"/>
              </a:ext>
            </a:extLst>
          </p:cNvPr>
          <p:cNvPicPr>
            <a:picLocks noChangeAspect="1"/>
          </p:cNvPicPr>
          <p:nvPr/>
        </p:nvPicPr>
        <p:blipFill>
          <a:blip r:embed="rId7"/>
          <a:stretch>
            <a:fillRect/>
          </a:stretch>
        </p:blipFill>
        <p:spPr>
          <a:xfrm>
            <a:off x="8669866" y="4978081"/>
            <a:ext cx="609600" cy="609600"/>
          </a:xfrm>
          <a:prstGeom prst="rect">
            <a:avLst/>
          </a:prstGeom>
        </p:spPr>
      </p:pic>
      <p:sp>
        <p:nvSpPr>
          <p:cNvPr id="26" name="TextBox 25">
            <a:extLst>
              <a:ext uri="{FF2B5EF4-FFF2-40B4-BE49-F238E27FC236}">
                <a16:creationId xmlns:a16="http://schemas.microsoft.com/office/drawing/2014/main" id="{52920C9B-9F1E-F17E-FC31-5DB0A1CB7F7B}"/>
              </a:ext>
            </a:extLst>
          </p:cNvPr>
          <p:cNvSpPr txBox="1"/>
          <p:nvPr/>
        </p:nvSpPr>
        <p:spPr>
          <a:xfrm>
            <a:off x="996996" y="3429000"/>
            <a:ext cx="2844801" cy="1200329"/>
          </a:xfrm>
          <a:prstGeom prst="rect">
            <a:avLst/>
          </a:prstGeom>
          <a:noFill/>
        </p:spPr>
        <p:txBody>
          <a:bodyPr wrap="square" rtlCol="0">
            <a:spAutoFit/>
          </a:bodyPr>
          <a:lstStyle/>
          <a:p>
            <a:pPr algn="l"/>
            <a:r>
              <a:rPr lang="en-GB" sz="800" b="1" i="0" u="none" strike="noStrike" dirty="0">
                <a:solidFill>
                  <a:srgbClr val="000000"/>
                </a:solidFill>
                <a:effectLst/>
                <a:latin typeface="Arial"/>
              </a:rPr>
              <a:t>ASSETS:</a:t>
            </a:r>
          </a:p>
          <a:p>
            <a:pPr marL="171450" indent="-171450" algn="l">
              <a:buFont typeface="Arial" panose="020B0604020202020204" pitchFamily="34" charset="0"/>
              <a:buChar char="•"/>
            </a:pPr>
            <a:endParaRPr lang="en-GB" sz="800" b="0" i="0" u="none" strike="noStrike" dirty="0">
              <a:solidFill>
                <a:srgbClr val="000000"/>
              </a:solidFill>
              <a:effectLst/>
            </a:endParaRPr>
          </a:p>
          <a:p>
            <a:pPr marL="171450" indent="-171450" algn="l">
              <a:buFont typeface="Arial" panose="020B0604020202020204" pitchFamily="34" charset="0"/>
              <a:buChar char="•"/>
            </a:pPr>
            <a:r>
              <a:rPr lang="en-GB" sz="800" b="0" i="0" u="none" strike="noStrike" dirty="0">
                <a:solidFill>
                  <a:srgbClr val="000000"/>
                </a:solidFill>
                <a:effectLst/>
                <a:latin typeface="Arial"/>
              </a:rPr>
              <a:t>Dominance in AI chipsets: NVIDIA, AMD, Intel</a:t>
            </a:r>
          </a:p>
          <a:p>
            <a:pPr marL="171450" indent="-171450" algn="l">
              <a:buFont typeface="Arial" panose="020B0604020202020204" pitchFamily="34" charset="0"/>
              <a:buChar char="•"/>
            </a:pPr>
            <a:r>
              <a:rPr lang="en-GB" sz="800" b="0" i="0" u="none" strike="noStrike" dirty="0">
                <a:solidFill>
                  <a:srgbClr val="000000"/>
                </a:solidFill>
                <a:effectLst/>
                <a:latin typeface="Arial"/>
              </a:rPr>
              <a:t>Deep VC base, data warehouses and financial markets funding AI technology</a:t>
            </a:r>
          </a:p>
          <a:p>
            <a:pPr marL="171450" indent="-171450" algn="l">
              <a:buFont typeface="Arial" panose="020B0604020202020204" pitchFamily="34" charset="0"/>
              <a:buChar char="•"/>
            </a:pPr>
            <a:r>
              <a:rPr lang="en-GB" sz="800" b="0" i="0" u="none" strike="noStrike" dirty="0">
                <a:solidFill>
                  <a:srgbClr val="000000"/>
                </a:solidFill>
                <a:effectLst/>
                <a:latin typeface="Arial"/>
              </a:rPr>
              <a:t>Global leadership in cloud compute: AWS, GCP, Azure</a:t>
            </a:r>
          </a:p>
          <a:p>
            <a:pPr marL="171450" indent="-171450" algn="l">
              <a:buFont typeface="Arial" panose="020B0604020202020204" pitchFamily="34" charset="0"/>
              <a:buChar char="•"/>
            </a:pPr>
            <a:r>
              <a:rPr lang="en-GB" sz="800" b="0" i="0" u="none" strike="noStrike" dirty="0">
                <a:solidFill>
                  <a:srgbClr val="000000"/>
                </a:solidFill>
                <a:effectLst/>
                <a:latin typeface="Arial"/>
              </a:rPr>
              <a:t>Home to foundational open-source AI tools (</a:t>
            </a:r>
            <a:r>
              <a:rPr lang="en-GB" sz="800" b="0" i="0" u="none" strike="noStrike" dirty="0" err="1">
                <a:solidFill>
                  <a:srgbClr val="000000"/>
                </a:solidFill>
                <a:effectLst/>
                <a:latin typeface="Arial"/>
              </a:rPr>
              <a:t>PyTorch</a:t>
            </a:r>
            <a:r>
              <a:rPr lang="en-GB" sz="800" b="0" i="0" u="none" strike="noStrike" dirty="0">
                <a:solidFill>
                  <a:srgbClr val="000000"/>
                </a:solidFill>
                <a:effectLst/>
                <a:latin typeface="Arial"/>
              </a:rPr>
              <a:t>, TensorFlow)</a:t>
            </a:r>
          </a:p>
          <a:p>
            <a:pPr marL="171450" indent="-171450" algn="l">
              <a:buFont typeface="Arial" panose="020B0604020202020204" pitchFamily="34" charset="0"/>
              <a:buChar char="•"/>
            </a:pPr>
            <a:r>
              <a:rPr lang="en-GB" sz="800" b="0" i="0" u="none" strike="noStrike" dirty="0">
                <a:solidFill>
                  <a:srgbClr val="000000"/>
                </a:solidFill>
                <a:effectLst/>
                <a:latin typeface="Arial"/>
              </a:rPr>
              <a:t>Elite universities fuelling AI research and talent</a:t>
            </a:r>
          </a:p>
        </p:txBody>
      </p:sp>
      <p:pic>
        <p:nvPicPr>
          <p:cNvPr id="28" name="Picture 27" descr="A black and white image of a balance scale  AI-generated content may be incorrect.">
            <a:extLst>
              <a:ext uri="{FF2B5EF4-FFF2-40B4-BE49-F238E27FC236}">
                <a16:creationId xmlns:a16="http://schemas.microsoft.com/office/drawing/2014/main" id="{C47F1633-0737-34AE-8E5F-6F5E81C9BE5C}"/>
              </a:ext>
            </a:extLst>
          </p:cNvPr>
          <p:cNvPicPr>
            <a:picLocks noChangeAspect="1"/>
          </p:cNvPicPr>
          <p:nvPr/>
        </p:nvPicPr>
        <p:blipFill>
          <a:blip r:embed="rId8"/>
          <a:stretch>
            <a:fillRect/>
          </a:stretch>
        </p:blipFill>
        <p:spPr>
          <a:xfrm>
            <a:off x="4901933" y="4978081"/>
            <a:ext cx="612000" cy="612000"/>
          </a:xfrm>
          <a:prstGeom prst="rect">
            <a:avLst/>
          </a:prstGeom>
        </p:spPr>
      </p:pic>
      <p:pic>
        <p:nvPicPr>
          <p:cNvPr id="30" name="Picture 29" descr="A black and white logo  AI-generated content may be incorrect.">
            <a:extLst>
              <a:ext uri="{FF2B5EF4-FFF2-40B4-BE49-F238E27FC236}">
                <a16:creationId xmlns:a16="http://schemas.microsoft.com/office/drawing/2014/main" id="{2B95137E-E6C9-763E-16F9-BD75D2F81725}"/>
              </a:ext>
            </a:extLst>
          </p:cNvPr>
          <p:cNvPicPr>
            <a:picLocks noChangeAspect="1"/>
          </p:cNvPicPr>
          <p:nvPr/>
        </p:nvPicPr>
        <p:blipFill>
          <a:blip r:embed="rId9"/>
          <a:stretch>
            <a:fillRect/>
          </a:stretch>
        </p:blipFill>
        <p:spPr>
          <a:xfrm>
            <a:off x="1128928" y="4975681"/>
            <a:ext cx="612000" cy="612000"/>
          </a:xfrm>
          <a:prstGeom prst="rect">
            <a:avLst/>
          </a:prstGeom>
        </p:spPr>
      </p:pic>
      <p:sp>
        <p:nvSpPr>
          <p:cNvPr id="31" name="TextBox 30">
            <a:extLst>
              <a:ext uri="{FF2B5EF4-FFF2-40B4-BE49-F238E27FC236}">
                <a16:creationId xmlns:a16="http://schemas.microsoft.com/office/drawing/2014/main" id="{31A4FC06-7CD2-C41F-8465-B52078EA8E0D}"/>
              </a:ext>
            </a:extLst>
          </p:cNvPr>
          <p:cNvSpPr txBox="1"/>
          <p:nvPr/>
        </p:nvSpPr>
        <p:spPr>
          <a:xfrm>
            <a:off x="4769959" y="3431639"/>
            <a:ext cx="2844801" cy="1077218"/>
          </a:xfrm>
          <a:prstGeom prst="rect">
            <a:avLst/>
          </a:prstGeom>
          <a:noFill/>
        </p:spPr>
        <p:txBody>
          <a:bodyPr wrap="square" rtlCol="0">
            <a:spAutoFit/>
          </a:bodyPr>
          <a:lstStyle/>
          <a:p>
            <a:pPr algn="l"/>
            <a:r>
              <a:rPr lang="en-GB" sz="800" b="1" i="0" u="none" strike="noStrike" dirty="0">
                <a:solidFill>
                  <a:srgbClr val="000000"/>
                </a:solidFill>
                <a:effectLst/>
                <a:latin typeface="Arial"/>
              </a:rPr>
              <a:t>ASSETS:</a:t>
            </a:r>
          </a:p>
          <a:p>
            <a:pPr marL="171450" indent="-171450" algn="l">
              <a:buFont typeface="Arial" panose="020B0604020202020204" pitchFamily="34" charset="0"/>
              <a:buChar char="•"/>
            </a:pPr>
            <a:endParaRPr lang="en-GB" sz="800" b="0" i="0" u="none" strike="noStrike" dirty="0">
              <a:solidFill>
                <a:srgbClr val="000000"/>
              </a:solidFill>
              <a:effectLst/>
            </a:endParaRPr>
          </a:p>
          <a:p>
            <a:pPr marL="171450" indent="-171450" algn="l">
              <a:buFont typeface="Arial" panose="020B0604020202020204" pitchFamily="34" charset="0"/>
              <a:buChar char="•"/>
            </a:pPr>
            <a:r>
              <a:rPr lang="en-GB" sz="800" b="0" i="0" u="none" strike="noStrike" dirty="0">
                <a:solidFill>
                  <a:srgbClr val="000000"/>
                </a:solidFill>
                <a:effectLst/>
                <a:latin typeface="Arial"/>
              </a:rPr>
              <a:t>AI Act, GDPR, and Digital Markets Act set global regulatory tone</a:t>
            </a:r>
          </a:p>
          <a:p>
            <a:pPr marL="171450" indent="-171450" algn="l">
              <a:buFont typeface="Arial" panose="020B0604020202020204" pitchFamily="34" charset="0"/>
              <a:buChar char="•"/>
            </a:pPr>
            <a:r>
              <a:rPr lang="en-GB" sz="800" b="0" i="0" u="none" strike="noStrike" dirty="0">
                <a:solidFill>
                  <a:srgbClr val="000000"/>
                </a:solidFill>
                <a:effectLst/>
                <a:latin typeface="Arial"/>
              </a:rPr>
              <a:t>Emphasis on ethical AI, safety, and societal impact</a:t>
            </a:r>
          </a:p>
          <a:p>
            <a:pPr marL="171450" indent="-171450" algn="l">
              <a:buFont typeface="Arial" panose="020B0604020202020204" pitchFamily="34" charset="0"/>
              <a:buChar char="•"/>
            </a:pPr>
            <a:r>
              <a:rPr lang="en-GB" sz="800" b="0" i="0" u="none" strike="noStrike" dirty="0">
                <a:solidFill>
                  <a:srgbClr val="000000"/>
                </a:solidFill>
                <a:effectLst/>
                <a:latin typeface="Arial"/>
              </a:rPr>
              <a:t>Investment in public research (Horizon Europe, GAIA-X)</a:t>
            </a:r>
          </a:p>
          <a:p>
            <a:pPr marL="171450" indent="-171450" algn="l">
              <a:buFont typeface="Arial" panose="020B0604020202020204" pitchFamily="34" charset="0"/>
              <a:buChar char="•"/>
            </a:pPr>
            <a:r>
              <a:rPr lang="en-GB" sz="800" b="0" i="0" u="none" strike="noStrike" dirty="0">
                <a:solidFill>
                  <a:srgbClr val="000000"/>
                </a:solidFill>
                <a:effectLst/>
                <a:latin typeface="Arial"/>
              </a:rPr>
              <a:t>Strong in robotics, manufacturing AI, and sustainability</a:t>
            </a:r>
          </a:p>
          <a:p>
            <a:pPr marL="171450" indent="-171450" algn="l">
              <a:buFont typeface="Arial" panose="020B0604020202020204" pitchFamily="34" charset="0"/>
              <a:buChar char="•"/>
            </a:pPr>
            <a:r>
              <a:rPr lang="en-GB" sz="800" b="0" i="0" u="none" strike="noStrike" dirty="0">
                <a:solidFill>
                  <a:srgbClr val="000000"/>
                </a:solidFill>
                <a:effectLst/>
                <a:latin typeface="Arial"/>
              </a:rPr>
              <a:t>Exporting "trustworthy AI" framework through soft power</a:t>
            </a:r>
          </a:p>
        </p:txBody>
      </p:sp>
      <p:sp>
        <p:nvSpPr>
          <p:cNvPr id="32" name="TextBox 31">
            <a:extLst>
              <a:ext uri="{FF2B5EF4-FFF2-40B4-BE49-F238E27FC236}">
                <a16:creationId xmlns:a16="http://schemas.microsoft.com/office/drawing/2014/main" id="{ED2D7C7D-B5DF-2B9F-142D-90FAF4F26C50}"/>
              </a:ext>
            </a:extLst>
          </p:cNvPr>
          <p:cNvSpPr txBox="1"/>
          <p:nvPr/>
        </p:nvSpPr>
        <p:spPr>
          <a:xfrm>
            <a:off x="9279466" y="5004682"/>
            <a:ext cx="2116667" cy="553998"/>
          </a:xfrm>
          <a:prstGeom prst="rect">
            <a:avLst/>
          </a:prstGeom>
          <a:noFill/>
        </p:spPr>
        <p:txBody>
          <a:bodyPr wrap="square" rtlCol="0">
            <a:spAutoFit/>
          </a:bodyPr>
          <a:lstStyle/>
          <a:p>
            <a:r>
              <a:rPr lang="en-GB" sz="1000" b="0" i="0" u="none" strike="noStrike" dirty="0">
                <a:solidFill>
                  <a:srgbClr val="C00000"/>
                </a:solidFill>
                <a:effectLst/>
                <a:latin typeface="Arial"/>
              </a:rPr>
              <a:t>China deploys industrial power and long-term central planning to scale AI across sectors</a:t>
            </a:r>
            <a:endParaRPr lang="en-BE" sz="1000" dirty="0">
              <a:solidFill>
                <a:srgbClr val="C00000"/>
              </a:solidFill>
            </a:endParaRPr>
          </a:p>
        </p:txBody>
      </p:sp>
      <p:sp>
        <p:nvSpPr>
          <p:cNvPr id="33" name="TextBox 32">
            <a:extLst>
              <a:ext uri="{FF2B5EF4-FFF2-40B4-BE49-F238E27FC236}">
                <a16:creationId xmlns:a16="http://schemas.microsoft.com/office/drawing/2014/main" id="{73A36591-96E2-1ED4-0F59-F68D891202A2}"/>
              </a:ext>
            </a:extLst>
          </p:cNvPr>
          <p:cNvSpPr txBox="1"/>
          <p:nvPr/>
        </p:nvSpPr>
        <p:spPr>
          <a:xfrm>
            <a:off x="5518317" y="5004682"/>
            <a:ext cx="2116667" cy="553998"/>
          </a:xfrm>
          <a:prstGeom prst="rect">
            <a:avLst/>
          </a:prstGeom>
          <a:noFill/>
        </p:spPr>
        <p:txBody>
          <a:bodyPr wrap="square" rtlCol="0">
            <a:spAutoFit/>
          </a:bodyPr>
          <a:lstStyle/>
          <a:p>
            <a:r>
              <a:rPr lang="en-GB" sz="1000" b="0" i="0" u="none" strike="noStrike" dirty="0">
                <a:solidFill>
                  <a:srgbClr val="C00000"/>
                </a:solidFill>
                <a:effectLst/>
                <a:latin typeface="Arial"/>
              </a:rPr>
              <a:t>Europe leads the world in shaping AI through governance, standards, and human rights frameworks</a:t>
            </a:r>
            <a:endParaRPr lang="en-BE" sz="1000" dirty="0">
              <a:solidFill>
                <a:srgbClr val="C00000"/>
              </a:solidFill>
            </a:endParaRPr>
          </a:p>
        </p:txBody>
      </p:sp>
      <p:sp>
        <p:nvSpPr>
          <p:cNvPr id="34" name="TextBox 33">
            <a:extLst>
              <a:ext uri="{FF2B5EF4-FFF2-40B4-BE49-F238E27FC236}">
                <a16:creationId xmlns:a16="http://schemas.microsoft.com/office/drawing/2014/main" id="{0A5F7ADA-6549-FD76-5710-DF22C14C033D}"/>
              </a:ext>
            </a:extLst>
          </p:cNvPr>
          <p:cNvSpPr txBox="1"/>
          <p:nvPr/>
        </p:nvSpPr>
        <p:spPr>
          <a:xfrm>
            <a:off x="1740928" y="5004682"/>
            <a:ext cx="2116667" cy="553998"/>
          </a:xfrm>
          <a:prstGeom prst="rect">
            <a:avLst/>
          </a:prstGeom>
          <a:noFill/>
        </p:spPr>
        <p:txBody>
          <a:bodyPr wrap="square" rtlCol="0">
            <a:spAutoFit/>
          </a:bodyPr>
          <a:lstStyle/>
          <a:p>
            <a:r>
              <a:rPr lang="en-GB" sz="1000" b="0" i="0" u="none" strike="noStrike" dirty="0">
                <a:solidFill>
                  <a:srgbClr val="C00000"/>
                </a:solidFill>
                <a:effectLst/>
                <a:latin typeface="Arial"/>
              </a:rPr>
              <a:t>The US is leading with capital markets, private R&amp;D, and global tech platforms</a:t>
            </a:r>
            <a:endParaRPr lang="en-BE" sz="1000" dirty="0">
              <a:solidFill>
                <a:srgbClr val="C00000"/>
              </a:solidFill>
            </a:endParaRPr>
          </a:p>
        </p:txBody>
      </p:sp>
    </p:spTree>
    <p:extLst>
      <p:ext uri="{BB962C8B-B14F-4D97-AF65-F5344CB8AC3E}">
        <p14:creationId xmlns:p14="http://schemas.microsoft.com/office/powerpoint/2010/main" val="1952097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0" dirty="0">
                <a:solidFill>
                  <a:srgbClr val="1A1A1A"/>
                </a:solidFill>
                <a:latin typeface="Bodoni Moda 28pt" pitchFamily="34" charset="0"/>
                <a:ea typeface="Arial" pitchFamily="34" charset="-122"/>
                <a:cs typeface="Arial" pitchFamily="34" charset="-120"/>
              </a:rPr>
              <a:t>Europe’s weapon of choice is regulation </a:t>
            </a:r>
            <a:r>
              <a:rPr lang="en-US" sz="2200" b="0" i="1" dirty="0">
                <a:solidFill>
                  <a:srgbClr val="1A1A1A"/>
                </a:solidFill>
                <a:latin typeface="Bodoni Moda 28pt" pitchFamily="34" charset="0"/>
                <a:ea typeface="Arial" pitchFamily="34" charset="-122"/>
                <a:cs typeface="Arial" pitchFamily="34" charset="-120"/>
              </a:rPr>
              <a:t>(lawfare</a:t>
            </a:r>
            <a:r>
              <a:rPr lang="en-US" sz="2200" b="0" dirty="0">
                <a:solidFill>
                  <a:srgbClr val="1A1A1A"/>
                </a:solidFill>
                <a:latin typeface="Bodoni Moda 28pt" pitchFamily="34" charset="0"/>
                <a:ea typeface="Arial" pitchFamily="34" charset="-122"/>
                <a:cs typeface="Arial" pitchFamily="34" charset="-120"/>
              </a:rPr>
              <a:t>)</a:t>
            </a:r>
            <a:r>
              <a:rPr lang="en-US" sz="2200" b="0" i="1" dirty="0">
                <a:solidFill>
                  <a:srgbClr val="1A1A1A"/>
                </a:solidFill>
                <a:latin typeface="Bodoni Moda 28pt" pitchFamily="34" charset="0"/>
                <a:ea typeface="Arial" pitchFamily="34" charset="-122"/>
                <a:cs typeface="Arial" pitchFamily="34" charset="-120"/>
              </a:rPr>
              <a:t>,</a:t>
            </a:r>
            <a:r>
              <a:rPr lang="en-US" sz="2200" b="0" dirty="0">
                <a:solidFill>
                  <a:srgbClr val="1A1A1A"/>
                </a:solidFill>
                <a:latin typeface="Bodoni Moda 28pt" pitchFamily="34" charset="0"/>
                <a:ea typeface="Arial" pitchFamily="34" charset="-122"/>
                <a:cs typeface="Arial" pitchFamily="34" charset="-120"/>
              </a:rPr>
              <a:t> not innovation. Builders are building elsewhere. </a:t>
            </a:r>
            <a:r>
              <a:rPr lang="en-US" sz="2200" b="1" dirty="0">
                <a:solidFill>
                  <a:srgbClr val="C00000"/>
                </a:solidFill>
                <a:latin typeface="Bodoni Moda 28pt Medium" pitchFamily="34" charset="0"/>
                <a:ea typeface="Arial" pitchFamily="34" charset="-122"/>
                <a:cs typeface="Arial" pitchFamily="34" charset="-120"/>
              </a:rPr>
              <a:t>Even Brussels has started to blink.</a:t>
            </a:r>
            <a:endParaRPr lang="en-US" sz="2300" dirty="0"/>
          </a:p>
        </p:txBody>
      </p:sp>
      <p:sp>
        <p:nvSpPr>
          <p:cNvPr id="4" name="Shape 2"/>
          <p:cNvSpPr/>
          <p:nvPr/>
        </p:nvSpPr>
        <p:spPr>
          <a:xfrm>
            <a:off x="548640" y="1554480"/>
            <a:ext cx="2377440" cy="2103120"/>
          </a:xfrm>
          <a:prstGeom prst="roundRect">
            <a:avLst>
              <a:gd name="adj" fmla="val 2609"/>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5" name="Text 3"/>
          <p:cNvSpPr/>
          <p:nvPr/>
        </p:nvSpPr>
        <p:spPr>
          <a:xfrm>
            <a:off x="749808" y="1700784"/>
            <a:ext cx="2011680" cy="237744"/>
          </a:xfrm>
          <a:prstGeom prst="rect">
            <a:avLst/>
          </a:prstGeom>
          <a:noFill/>
          <a:ln/>
        </p:spPr>
        <p:txBody>
          <a:bodyPr wrap="square" lIns="0" tIns="0" rIns="0" bIns="0" rtlCol="0" anchor="ctr"/>
          <a:lstStyle/>
          <a:p>
            <a:pPr marL="0" indent="0">
              <a:buNone/>
            </a:pPr>
            <a:r>
              <a:rPr lang="en-US" sz="1050" b="1" kern="0" spc="100" dirty="0">
                <a:solidFill>
                  <a:srgbClr val="1A1A1A"/>
                </a:solidFill>
                <a:latin typeface="Arial" pitchFamily="34" charset="0"/>
                <a:ea typeface="Arial" pitchFamily="34" charset="-122"/>
                <a:cs typeface="Arial" pitchFamily="34" charset="-120"/>
              </a:rPr>
              <a:t>THE RULEBOOK</a:t>
            </a:r>
            <a:endParaRPr lang="en-US" sz="1050" dirty="0"/>
          </a:p>
        </p:txBody>
      </p:sp>
      <p:sp>
        <p:nvSpPr>
          <p:cNvPr id="6" name="Text 4"/>
          <p:cNvSpPr/>
          <p:nvPr/>
        </p:nvSpPr>
        <p:spPr>
          <a:xfrm>
            <a:off x="749808" y="1993392"/>
            <a:ext cx="2011680" cy="1554480"/>
          </a:xfrm>
          <a:prstGeom prst="rect">
            <a:avLst/>
          </a:prstGeom>
          <a:noFill/>
          <a:ln/>
        </p:spPr>
        <p:txBody>
          <a:bodyPr wrap="square" lIns="0" tIns="0" rIns="0" bIns="0" rtlCol="0" anchor="ctr"/>
          <a:lstStyle/>
          <a:p>
            <a:pPr marL="0" indent="0">
              <a:lnSpc>
                <a:spcPts val="1900"/>
              </a:lnSpc>
              <a:buNone/>
            </a:pPr>
            <a:r>
              <a:rPr lang="en-US" sz="1150" dirty="0">
                <a:solidFill>
                  <a:srgbClr val="1A1A1A"/>
                </a:solidFill>
                <a:latin typeface="Arial" pitchFamily="34" charset="0"/>
                <a:ea typeface="Arial" pitchFamily="34" charset="-122"/>
                <a:cs typeface="Arial" pitchFamily="34" charset="-120"/>
              </a:rPr>
              <a:t>EU AI Act</a:t>
            </a:r>
            <a:endParaRPr lang="en-US" sz="1150" dirty="0"/>
          </a:p>
          <a:p>
            <a:pPr marL="0" indent="0">
              <a:lnSpc>
                <a:spcPts val="1900"/>
              </a:lnSpc>
              <a:buNone/>
            </a:pPr>
            <a:r>
              <a:rPr lang="en-US" sz="1150" dirty="0">
                <a:solidFill>
                  <a:srgbClr val="1A1A1A"/>
                </a:solidFill>
                <a:latin typeface="Arial" pitchFamily="34" charset="0"/>
                <a:ea typeface="Arial" pitchFamily="34" charset="-122"/>
                <a:cs typeface="Arial" pitchFamily="34" charset="-120"/>
              </a:rPr>
              <a:t>EU GDPR</a:t>
            </a:r>
            <a:endParaRPr lang="en-US" sz="1150" dirty="0"/>
          </a:p>
          <a:p>
            <a:pPr marL="0" indent="0">
              <a:lnSpc>
                <a:spcPts val="1900"/>
              </a:lnSpc>
              <a:buNone/>
            </a:pPr>
            <a:r>
              <a:rPr lang="en-US" sz="1150" dirty="0">
                <a:solidFill>
                  <a:srgbClr val="1A1A1A"/>
                </a:solidFill>
                <a:latin typeface="Arial" pitchFamily="34" charset="0"/>
                <a:ea typeface="Arial" pitchFamily="34" charset="-122"/>
                <a:cs typeface="Arial" pitchFamily="34" charset="-120"/>
              </a:rPr>
              <a:t>EU Data Act</a:t>
            </a:r>
            <a:endParaRPr lang="en-US" sz="1150" dirty="0"/>
          </a:p>
          <a:p>
            <a:pPr marL="0" indent="0">
              <a:lnSpc>
                <a:spcPts val="1900"/>
              </a:lnSpc>
              <a:buNone/>
            </a:pPr>
            <a:r>
              <a:rPr lang="en-US" sz="1150" dirty="0">
                <a:solidFill>
                  <a:srgbClr val="1A1A1A"/>
                </a:solidFill>
                <a:latin typeface="Arial" pitchFamily="34" charset="0"/>
                <a:ea typeface="Arial" pitchFamily="34" charset="-122"/>
                <a:cs typeface="Arial" pitchFamily="34" charset="-120"/>
              </a:rPr>
              <a:t>EU Digital Markets Act</a:t>
            </a:r>
            <a:endParaRPr lang="en-US" sz="1150" dirty="0"/>
          </a:p>
          <a:p>
            <a:pPr marL="0" indent="0">
              <a:lnSpc>
                <a:spcPts val="1900"/>
              </a:lnSpc>
              <a:buNone/>
            </a:pPr>
            <a:r>
              <a:rPr lang="en-US" sz="1150" dirty="0">
                <a:solidFill>
                  <a:srgbClr val="1A1A1A"/>
                </a:solidFill>
                <a:latin typeface="Arial" pitchFamily="34" charset="0"/>
                <a:ea typeface="Arial" pitchFamily="34" charset="-122"/>
                <a:cs typeface="Arial" pitchFamily="34" charset="-120"/>
              </a:rPr>
              <a:t>EU Chips Act</a:t>
            </a:r>
            <a:endParaRPr lang="en-US" sz="1150" dirty="0"/>
          </a:p>
        </p:txBody>
      </p:sp>
      <p:sp>
        <p:nvSpPr>
          <p:cNvPr id="7" name="Shape 5"/>
          <p:cNvSpPr/>
          <p:nvPr/>
        </p:nvSpPr>
        <p:spPr>
          <a:xfrm>
            <a:off x="3108960" y="1554480"/>
            <a:ext cx="2377440" cy="2103120"/>
          </a:xfrm>
          <a:prstGeom prst="roundRect">
            <a:avLst>
              <a:gd name="adj" fmla="val 2609"/>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8" name="Text 6"/>
          <p:cNvSpPr/>
          <p:nvPr/>
        </p:nvSpPr>
        <p:spPr>
          <a:xfrm>
            <a:off x="3310128" y="1700784"/>
            <a:ext cx="2011680" cy="237744"/>
          </a:xfrm>
          <a:prstGeom prst="rect">
            <a:avLst/>
          </a:prstGeom>
          <a:noFill/>
          <a:ln/>
        </p:spPr>
        <p:txBody>
          <a:bodyPr wrap="square" lIns="0" tIns="0" rIns="0" bIns="0" rtlCol="0" anchor="ctr"/>
          <a:lstStyle/>
          <a:p>
            <a:pPr marL="0" indent="0">
              <a:buNone/>
            </a:pPr>
            <a:r>
              <a:rPr lang="en-US" sz="1050" b="1" kern="0" spc="100" dirty="0">
                <a:solidFill>
                  <a:srgbClr val="1A1A1A"/>
                </a:solidFill>
                <a:latin typeface="Arial" pitchFamily="34" charset="0"/>
                <a:ea typeface="Arial" pitchFamily="34" charset="-122"/>
                <a:cs typeface="Arial" pitchFamily="34" charset="-120"/>
              </a:rPr>
              <a:t>THE APPARATUS</a:t>
            </a:r>
            <a:endParaRPr lang="en-US" sz="1050" dirty="0"/>
          </a:p>
        </p:txBody>
      </p:sp>
      <p:sp>
        <p:nvSpPr>
          <p:cNvPr id="9" name="Text 7"/>
          <p:cNvSpPr/>
          <p:nvPr/>
        </p:nvSpPr>
        <p:spPr>
          <a:xfrm>
            <a:off x="3310128" y="1993392"/>
            <a:ext cx="2011680" cy="1371600"/>
          </a:xfrm>
          <a:prstGeom prst="rect">
            <a:avLst/>
          </a:prstGeom>
          <a:noFill/>
          <a:ln/>
        </p:spPr>
        <p:txBody>
          <a:bodyPr wrap="square" lIns="0" tIns="0" rIns="0" bIns="0" rtlCol="0" anchor="ctr"/>
          <a:lstStyle/>
          <a:p>
            <a:pPr marL="0" indent="0">
              <a:lnSpc>
                <a:spcPts val="1900"/>
              </a:lnSpc>
              <a:buNone/>
            </a:pPr>
            <a:r>
              <a:rPr lang="en-US" sz="1150" dirty="0">
                <a:solidFill>
                  <a:srgbClr val="1A1A1A"/>
                </a:solidFill>
                <a:latin typeface="Arial" pitchFamily="34" charset="0"/>
                <a:ea typeface="Arial" pitchFamily="34" charset="-122"/>
                <a:cs typeface="Arial" pitchFamily="34" charset="-120"/>
              </a:rPr>
              <a:t>EU AI Office</a:t>
            </a:r>
            <a:endParaRPr lang="en-US" sz="1150" dirty="0"/>
          </a:p>
          <a:p>
            <a:pPr marL="0" indent="0">
              <a:lnSpc>
                <a:spcPts val="1900"/>
              </a:lnSpc>
              <a:buNone/>
            </a:pPr>
            <a:r>
              <a:rPr lang="en-US" sz="1150" dirty="0">
                <a:solidFill>
                  <a:srgbClr val="1A1A1A"/>
                </a:solidFill>
                <a:latin typeface="Arial" pitchFamily="34" charset="0"/>
                <a:ea typeface="Arial" pitchFamily="34" charset="-122"/>
                <a:cs typeface="Arial" pitchFamily="34" charset="-120"/>
              </a:rPr>
              <a:t>GenAI4EU Initiative</a:t>
            </a:r>
            <a:endParaRPr lang="en-US" sz="1150" dirty="0"/>
          </a:p>
          <a:p>
            <a:pPr marL="0" indent="0">
              <a:lnSpc>
                <a:spcPts val="1900"/>
              </a:lnSpc>
              <a:buNone/>
            </a:pPr>
            <a:r>
              <a:rPr lang="en-US" sz="1150" dirty="0">
                <a:solidFill>
                  <a:srgbClr val="1A1A1A"/>
                </a:solidFill>
                <a:latin typeface="Arial" pitchFamily="34" charset="0"/>
                <a:ea typeface="Arial" pitchFamily="34" charset="-122"/>
                <a:cs typeface="Arial" pitchFamily="34" charset="-120"/>
              </a:rPr>
              <a:t>AI regulatory sandboxes</a:t>
            </a:r>
            <a:endParaRPr lang="en-US" sz="1150" dirty="0"/>
          </a:p>
          <a:p>
            <a:pPr marL="0" indent="0">
              <a:lnSpc>
                <a:spcPts val="1900"/>
              </a:lnSpc>
              <a:buNone/>
            </a:pPr>
            <a:r>
              <a:rPr lang="en-US" sz="1150" dirty="0">
                <a:solidFill>
                  <a:srgbClr val="1A1A1A"/>
                </a:solidFill>
                <a:latin typeface="Arial" pitchFamily="34" charset="0"/>
                <a:ea typeface="Arial" pitchFamily="34" charset="-122"/>
                <a:cs typeface="Arial" pitchFamily="34" charset="-120"/>
              </a:rPr>
              <a:t>(deadline: now 2027)</a:t>
            </a:r>
            <a:endParaRPr lang="en-US" sz="1150" dirty="0"/>
          </a:p>
        </p:txBody>
      </p:sp>
      <p:sp>
        <p:nvSpPr>
          <p:cNvPr id="10" name="Shape 8"/>
          <p:cNvSpPr/>
          <p:nvPr/>
        </p:nvSpPr>
        <p:spPr>
          <a:xfrm>
            <a:off x="548640" y="3840480"/>
            <a:ext cx="4937760" cy="1051560"/>
          </a:xfrm>
          <a:prstGeom prst="roundRect">
            <a:avLst>
              <a:gd name="adj" fmla="val 5217"/>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1" name="Text 9"/>
          <p:cNvSpPr/>
          <p:nvPr/>
        </p:nvSpPr>
        <p:spPr>
          <a:xfrm>
            <a:off x="777240" y="3950208"/>
            <a:ext cx="1645920" cy="822960"/>
          </a:xfrm>
          <a:prstGeom prst="rect">
            <a:avLst/>
          </a:prstGeom>
          <a:noFill/>
          <a:ln/>
        </p:spPr>
        <p:txBody>
          <a:bodyPr wrap="square" lIns="0" tIns="0" rIns="0" bIns="0" rtlCol="0" anchor="ctr"/>
          <a:lstStyle/>
          <a:p>
            <a:pPr marL="0" indent="0">
              <a:buNone/>
            </a:pPr>
            <a:r>
              <a:rPr lang="en-US" sz="3400" b="1" dirty="0">
                <a:solidFill>
                  <a:srgbClr val="C00000"/>
                </a:solidFill>
                <a:latin typeface="Arial" pitchFamily="34" charset="0"/>
                <a:ea typeface="Arial" pitchFamily="34" charset="-122"/>
                <a:cs typeface="Arial" pitchFamily="34" charset="-120"/>
              </a:rPr>
              <a:t>4 / 50</a:t>
            </a:r>
            <a:endParaRPr lang="en-US" sz="3400" dirty="0"/>
          </a:p>
        </p:txBody>
      </p:sp>
      <p:sp>
        <p:nvSpPr>
          <p:cNvPr id="12" name="Text 10"/>
          <p:cNvSpPr/>
          <p:nvPr/>
        </p:nvSpPr>
        <p:spPr>
          <a:xfrm>
            <a:off x="2423160" y="3950208"/>
            <a:ext cx="2926080" cy="868680"/>
          </a:xfrm>
          <a:prstGeom prst="rect">
            <a:avLst/>
          </a:prstGeom>
          <a:noFill/>
          <a:ln/>
        </p:spPr>
        <p:txBody>
          <a:bodyPr wrap="square" lIns="0" tIns="0" rIns="0" bIns="0" rtlCol="0" anchor="ctr"/>
          <a:lstStyle/>
          <a:p>
            <a:pPr marL="0" indent="0">
              <a:buNone/>
            </a:pPr>
            <a:r>
              <a:rPr lang="en-US" sz="1000" dirty="0">
                <a:solidFill>
                  <a:srgbClr val="1A1A1A"/>
                </a:solidFill>
                <a:latin typeface="Arial" pitchFamily="34" charset="0"/>
                <a:ea typeface="Arial" pitchFamily="34" charset="-122"/>
                <a:cs typeface="Arial" pitchFamily="34" charset="-120"/>
              </a:rPr>
              <a:t>of the world’s top 50 tech companies are European — and the EU–US productivity gap is largely a tech gap.  (Draghi, 2024)</a:t>
            </a:r>
            <a:endParaRPr lang="en-US" sz="1000" dirty="0"/>
          </a:p>
        </p:txBody>
      </p:sp>
      <p:sp>
        <p:nvSpPr>
          <p:cNvPr id="13" name="Shape 11"/>
          <p:cNvSpPr/>
          <p:nvPr/>
        </p:nvSpPr>
        <p:spPr>
          <a:xfrm>
            <a:off x="548640" y="5074920"/>
            <a:ext cx="4937760" cy="1371600"/>
          </a:xfrm>
          <a:prstGeom prst="roundRect">
            <a:avLst>
              <a:gd name="adj" fmla="val 4000"/>
            </a:avLst>
          </a:prstGeom>
          <a:solidFill>
            <a:srgbClr val="FBF0F0"/>
          </a:solidFill>
          <a:ln w="12700">
            <a:solidFill>
              <a:srgbClr val="C00000"/>
            </a:solidFill>
            <a:prstDash val="solid"/>
          </a:ln>
          <a:effectLst>
            <a:outerShdw blurRad="76200" dist="25400" dir="2700000" algn="bl" rotWithShape="0">
              <a:srgbClr val="000000">
                <a:alpha val="10000"/>
              </a:srgbClr>
            </a:outerShdw>
          </a:effectLst>
        </p:spPr>
        <p:txBody>
          <a:bodyPr/>
          <a:lstStyle/>
          <a:p>
            <a:endParaRPr lang="en-BE"/>
          </a:p>
        </p:txBody>
      </p:sp>
      <p:sp>
        <p:nvSpPr>
          <p:cNvPr id="14" name="Text 12"/>
          <p:cNvSpPr/>
          <p:nvPr/>
        </p:nvSpPr>
        <p:spPr>
          <a:xfrm>
            <a:off x="777240" y="5212080"/>
            <a:ext cx="4480560" cy="237744"/>
          </a:xfrm>
          <a:prstGeom prst="rect">
            <a:avLst/>
          </a:prstGeom>
          <a:noFill/>
          <a:ln/>
        </p:spPr>
        <p:txBody>
          <a:bodyPr wrap="square" lIns="0" tIns="0" rIns="0" bIns="0" rtlCol="0" anchor="ctr"/>
          <a:lstStyle/>
          <a:p>
            <a:pPr marL="0" indent="0">
              <a:buNone/>
            </a:pPr>
            <a:r>
              <a:rPr lang="en-US" sz="1050" b="1" kern="0" spc="100" dirty="0">
                <a:solidFill>
                  <a:srgbClr val="C00000"/>
                </a:solidFill>
                <a:latin typeface="Arial" pitchFamily="34" charset="0"/>
                <a:ea typeface="Arial" pitchFamily="34" charset="-122"/>
                <a:cs typeface="Arial" pitchFamily="34" charset="-120"/>
              </a:rPr>
              <a:t>THE 2026 CORRECTION</a:t>
            </a:r>
            <a:endParaRPr lang="en-US" sz="1050" dirty="0"/>
          </a:p>
        </p:txBody>
      </p:sp>
      <p:sp>
        <p:nvSpPr>
          <p:cNvPr id="15" name="Text 13"/>
          <p:cNvSpPr/>
          <p:nvPr/>
        </p:nvSpPr>
        <p:spPr>
          <a:xfrm>
            <a:off x="777240" y="5486400"/>
            <a:ext cx="4480560" cy="914400"/>
          </a:xfrm>
          <a:prstGeom prst="rect">
            <a:avLst/>
          </a:prstGeom>
          <a:noFill/>
          <a:ln/>
        </p:spPr>
        <p:txBody>
          <a:bodyPr wrap="square" lIns="0" tIns="0" rIns="0" bIns="0" rtlCol="0" anchor="ctr"/>
          <a:lstStyle/>
          <a:p>
            <a:pPr marL="0" indent="0">
              <a:buNone/>
            </a:pPr>
            <a:r>
              <a:rPr lang="en-US" sz="1000" dirty="0">
                <a:solidFill>
                  <a:srgbClr val="1A1A1A"/>
                </a:solidFill>
                <a:latin typeface="Arial" pitchFamily="34" charset="0"/>
                <a:ea typeface="Arial" pitchFamily="34" charset="-122"/>
                <a:cs typeface="Arial" pitchFamily="34" charset="-120"/>
              </a:rPr>
              <a:t>Digital Omnibus (Nov 2025) → deal of 7 May 2026: high-risk AI Act obligations delayed to Dec 2027, SME exemptions widened to 500 employees — one of ten simplification packages since 2025. Brussels is conceding Draghi’s diagnosis.</a:t>
            </a:r>
            <a:endParaRPr lang="en-US" sz="1000" dirty="0"/>
          </a:p>
        </p:txBody>
      </p:sp>
      <p:sp>
        <p:nvSpPr>
          <p:cNvPr id="16" name="Shape 14"/>
          <p:cNvSpPr/>
          <p:nvPr/>
        </p:nvSpPr>
        <p:spPr>
          <a:xfrm>
            <a:off x="5760720" y="1554480"/>
            <a:ext cx="5897880" cy="1517904"/>
          </a:xfrm>
          <a:prstGeom prst="roundRect">
            <a:avLst>
              <a:gd name="adj" fmla="val 3614"/>
            </a:avLst>
          </a:prstGeom>
          <a:solidFill>
            <a:srgbClr val="F7F7F8"/>
          </a:solidFill>
          <a:ln/>
          <a:effectLst>
            <a:outerShdw blurRad="76200" dist="25400" dir="2700000" algn="bl" rotWithShape="0">
              <a:srgbClr val="000000">
                <a:alpha val="10000"/>
              </a:srgbClr>
            </a:outerShdw>
          </a:effectLst>
        </p:spPr>
        <p:txBody>
          <a:bodyPr/>
          <a:lstStyle/>
          <a:p>
            <a:endParaRPr lang="en-BE"/>
          </a:p>
        </p:txBody>
      </p:sp>
      <p:pic>
        <p:nvPicPr>
          <p:cNvPr id="17" name="Image 0" descr="preencoded.png"/>
          <p:cNvPicPr>
            <a:picLocks noChangeAspect="1"/>
          </p:cNvPicPr>
          <p:nvPr/>
        </p:nvPicPr>
        <p:blipFill>
          <a:blip r:embed="rId3"/>
          <a:stretch>
            <a:fillRect/>
          </a:stretch>
        </p:blipFill>
        <p:spPr>
          <a:xfrm>
            <a:off x="5943600" y="1719072"/>
            <a:ext cx="822960" cy="1188720"/>
          </a:xfrm>
          <a:prstGeom prst="rect">
            <a:avLst/>
          </a:prstGeom>
        </p:spPr>
      </p:pic>
      <p:sp>
        <p:nvSpPr>
          <p:cNvPr id="18" name="Text 15"/>
          <p:cNvSpPr/>
          <p:nvPr/>
        </p:nvSpPr>
        <p:spPr>
          <a:xfrm>
            <a:off x="6949440" y="1682496"/>
            <a:ext cx="4572000" cy="1280160"/>
          </a:xfrm>
          <a:prstGeom prst="rect">
            <a:avLst/>
          </a:prstGeom>
          <a:noFill/>
          <a:ln/>
        </p:spPr>
        <p:txBody>
          <a:bodyPr wrap="square" lIns="0" tIns="0" rIns="0" bIns="0" rtlCol="0" anchor="ctr"/>
          <a:lstStyle/>
          <a:p>
            <a:pPr marL="0" indent="0">
              <a:buNone/>
            </a:pPr>
            <a:r>
              <a:rPr lang="en-US" sz="1150" i="1" dirty="0">
                <a:solidFill>
                  <a:srgbClr val="1A1A1A"/>
                </a:solidFill>
                <a:latin typeface="Arial" pitchFamily="34" charset="0"/>
                <a:ea typeface="Arial" pitchFamily="34" charset="-122"/>
                <a:cs typeface="Arial" pitchFamily="34" charset="-120"/>
              </a:rPr>
              <a:t>“We will regulate things that we will no longer produce or invent. This is never a good idea. Accelerate. Innovate and invest.”
</a:t>
            </a:r>
            <a:r>
              <a:rPr lang="en-US" sz="950" dirty="0">
                <a:solidFill>
                  <a:srgbClr val="6B7280"/>
                </a:solidFill>
                <a:latin typeface="Arial" pitchFamily="34" charset="0"/>
                <a:ea typeface="Arial" pitchFamily="34" charset="-122"/>
                <a:cs typeface="Arial" pitchFamily="34" charset="-120"/>
              </a:rPr>
              <a:t>Emmanuel Macron — President, France</a:t>
            </a:r>
            <a:endParaRPr lang="en-US" sz="1150" dirty="0"/>
          </a:p>
        </p:txBody>
      </p:sp>
      <p:sp>
        <p:nvSpPr>
          <p:cNvPr id="19" name="Shape 16"/>
          <p:cNvSpPr/>
          <p:nvPr/>
        </p:nvSpPr>
        <p:spPr>
          <a:xfrm>
            <a:off x="5760720" y="3191256"/>
            <a:ext cx="5897880" cy="1517904"/>
          </a:xfrm>
          <a:prstGeom prst="roundRect">
            <a:avLst>
              <a:gd name="adj" fmla="val 3614"/>
            </a:avLst>
          </a:prstGeom>
          <a:solidFill>
            <a:srgbClr val="F7F7F8"/>
          </a:solidFill>
          <a:ln/>
          <a:effectLst>
            <a:outerShdw blurRad="76200" dist="25400" dir="2700000" algn="bl" rotWithShape="0">
              <a:srgbClr val="000000">
                <a:alpha val="10000"/>
              </a:srgbClr>
            </a:outerShdw>
          </a:effectLst>
        </p:spPr>
        <p:txBody>
          <a:bodyPr/>
          <a:lstStyle/>
          <a:p>
            <a:endParaRPr lang="en-BE"/>
          </a:p>
        </p:txBody>
      </p:sp>
      <p:pic>
        <p:nvPicPr>
          <p:cNvPr id="20" name="Image 1" descr="preencoded.png"/>
          <p:cNvPicPr>
            <a:picLocks noChangeAspect="1"/>
          </p:cNvPicPr>
          <p:nvPr/>
        </p:nvPicPr>
        <p:blipFill>
          <a:blip r:embed="rId4"/>
          <a:stretch>
            <a:fillRect/>
          </a:stretch>
        </p:blipFill>
        <p:spPr>
          <a:xfrm>
            <a:off x="5943600" y="3355848"/>
            <a:ext cx="822960" cy="1188720"/>
          </a:xfrm>
          <a:prstGeom prst="rect">
            <a:avLst/>
          </a:prstGeom>
        </p:spPr>
      </p:pic>
      <p:sp>
        <p:nvSpPr>
          <p:cNvPr id="21" name="Text 17"/>
          <p:cNvSpPr/>
          <p:nvPr/>
        </p:nvSpPr>
        <p:spPr>
          <a:xfrm>
            <a:off x="6949440" y="3319272"/>
            <a:ext cx="4572000" cy="1280160"/>
          </a:xfrm>
          <a:prstGeom prst="rect">
            <a:avLst/>
          </a:prstGeom>
          <a:noFill/>
          <a:ln/>
        </p:spPr>
        <p:txBody>
          <a:bodyPr wrap="square" lIns="0" tIns="0" rIns="0" bIns="0" rtlCol="0" anchor="ctr"/>
          <a:lstStyle/>
          <a:p>
            <a:pPr marL="0" indent="0">
              <a:buNone/>
            </a:pPr>
            <a:r>
              <a:rPr lang="en-US" sz="1150" i="1" dirty="0">
                <a:solidFill>
                  <a:srgbClr val="1A1A1A"/>
                </a:solidFill>
                <a:latin typeface="Arial" pitchFamily="34" charset="0"/>
                <a:ea typeface="Arial" pitchFamily="34" charset="-122"/>
                <a:cs typeface="Arial" pitchFamily="34" charset="-120"/>
              </a:rPr>
              <a:t>“We (US) are ahead 2 to 3 years against China. Which is an eternity. Europe is highly unlikely to be relevant.”
</a:t>
            </a:r>
            <a:r>
              <a:rPr lang="en-US" sz="950" dirty="0">
                <a:solidFill>
                  <a:srgbClr val="6B7280"/>
                </a:solidFill>
                <a:latin typeface="Arial" pitchFamily="34" charset="0"/>
                <a:ea typeface="Arial" pitchFamily="34" charset="-122"/>
                <a:cs typeface="Arial" pitchFamily="34" charset="-120"/>
              </a:rPr>
              <a:t>Eric Schmidt — ex-CEO Google, SCSP</a:t>
            </a:r>
            <a:endParaRPr lang="en-US" sz="1150" dirty="0"/>
          </a:p>
        </p:txBody>
      </p:sp>
      <p:sp>
        <p:nvSpPr>
          <p:cNvPr id="22" name="Shape 18"/>
          <p:cNvSpPr/>
          <p:nvPr/>
        </p:nvSpPr>
        <p:spPr>
          <a:xfrm>
            <a:off x="5760720" y="4828032"/>
            <a:ext cx="5897880" cy="1517904"/>
          </a:xfrm>
          <a:prstGeom prst="roundRect">
            <a:avLst>
              <a:gd name="adj" fmla="val 3614"/>
            </a:avLst>
          </a:prstGeom>
          <a:solidFill>
            <a:srgbClr val="F7F7F8"/>
          </a:solidFill>
          <a:ln/>
          <a:effectLst>
            <a:outerShdw blurRad="76200" dist="25400" dir="2700000" algn="bl" rotWithShape="0">
              <a:srgbClr val="000000">
                <a:alpha val="10000"/>
              </a:srgbClr>
            </a:outerShdw>
          </a:effectLst>
        </p:spPr>
        <p:txBody>
          <a:bodyPr/>
          <a:lstStyle/>
          <a:p>
            <a:endParaRPr lang="en-BE"/>
          </a:p>
        </p:txBody>
      </p:sp>
      <p:pic>
        <p:nvPicPr>
          <p:cNvPr id="23" name="Image 2" descr="preencoded.png"/>
          <p:cNvPicPr>
            <a:picLocks noChangeAspect="1"/>
          </p:cNvPicPr>
          <p:nvPr/>
        </p:nvPicPr>
        <p:blipFill>
          <a:blip r:embed="rId5"/>
          <a:stretch>
            <a:fillRect/>
          </a:stretch>
        </p:blipFill>
        <p:spPr>
          <a:xfrm>
            <a:off x="5943600" y="4992624"/>
            <a:ext cx="822960" cy="1188720"/>
          </a:xfrm>
          <a:prstGeom prst="rect">
            <a:avLst/>
          </a:prstGeom>
        </p:spPr>
      </p:pic>
      <p:sp>
        <p:nvSpPr>
          <p:cNvPr id="24" name="Text 19"/>
          <p:cNvSpPr/>
          <p:nvPr/>
        </p:nvSpPr>
        <p:spPr>
          <a:xfrm>
            <a:off x="6949440" y="4956048"/>
            <a:ext cx="4572000" cy="1280160"/>
          </a:xfrm>
          <a:prstGeom prst="rect">
            <a:avLst/>
          </a:prstGeom>
          <a:noFill/>
          <a:ln/>
        </p:spPr>
        <p:txBody>
          <a:bodyPr wrap="square" lIns="0" tIns="0" rIns="0" bIns="0" rtlCol="0" anchor="ctr"/>
          <a:lstStyle/>
          <a:p>
            <a:pPr marL="0" indent="0">
              <a:buNone/>
            </a:pPr>
            <a:r>
              <a:rPr lang="en-US" sz="1150" i="1" dirty="0">
                <a:solidFill>
                  <a:srgbClr val="1A1A1A"/>
                </a:solidFill>
                <a:latin typeface="Arial" pitchFamily="34" charset="0"/>
                <a:ea typeface="Arial" pitchFamily="34" charset="-122"/>
                <a:cs typeface="Arial" pitchFamily="34" charset="-120"/>
              </a:rPr>
              <a:t>“Europe isn’t even in the running for the bronze AI medal.”
</a:t>
            </a:r>
            <a:r>
              <a:rPr lang="en-US" sz="950" dirty="0">
                <a:solidFill>
                  <a:srgbClr val="6B7280"/>
                </a:solidFill>
                <a:latin typeface="Arial" pitchFamily="34" charset="0"/>
                <a:ea typeface="Arial" pitchFamily="34" charset="-122"/>
                <a:cs typeface="Arial" pitchFamily="34" charset="-120"/>
              </a:rPr>
              <a:t>Kai-Fu Lee — Sinovation Ventures</a:t>
            </a:r>
            <a:endParaRPr lang="en-US" sz="1150" dirty="0"/>
          </a:p>
        </p:txBody>
      </p:sp>
      <p:sp>
        <p:nvSpPr>
          <p:cNvPr id="26" name="Text 21"/>
          <p:cNvSpPr/>
          <p:nvPr/>
        </p:nvSpPr>
        <p:spPr>
          <a:xfrm>
            <a:off x="562356" y="6629400"/>
            <a:ext cx="11064240" cy="201168"/>
          </a:xfrm>
          <a:prstGeom prst="rect">
            <a:avLst/>
          </a:prstGeom>
          <a:noFill/>
          <a:ln/>
        </p:spPr>
        <p:txBody>
          <a:bodyPr wrap="square" lIns="0" tIns="0" rIns="0" bIns="0" rtlCol="0" anchor="ctr"/>
          <a:lstStyle/>
          <a:p>
            <a:pPr marL="0" indent="0">
              <a:buNone/>
            </a:pPr>
            <a:r>
              <a:rPr lang="en-US" sz="750" dirty="0">
                <a:solidFill>
                  <a:srgbClr val="9CA3AF"/>
                </a:solidFill>
                <a:latin typeface="Arial" pitchFamily="34" charset="0"/>
                <a:ea typeface="Arial" pitchFamily="34" charset="-122"/>
                <a:cs typeface="Arial" pitchFamily="34" charset="-120"/>
              </a:rPr>
              <a:t>Sources: Draghi, EU Competitiveness Report (Sep 2024); EC Digital Omnibus (Nov 2025); Council–Parliament provisional deal (7 May 2026); Lewis Silkin; Skadden; IAPP. Quotes as publicly reported.</a:t>
            </a:r>
            <a:endParaRPr lang="en-US" sz="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3DDBF-036A-46AB-5E18-F9A1CD5DCBF0}"/>
            </a:ext>
          </a:extLst>
        </p:cNvPr>
        <p:cNvGrpSpPr/>
        <p:nvPr/>
      </p:nvGrpSpPr>
      <p:grpSpPr>
        <a:xfrm>
          <a:off x="0" y="0"/>
          <a:ext cx="0" cy="0"/>
          <a:chOff x="0" y="0"/>
          <a:chExt cx="0" cy="0"/>
        </a:xfrm>
      </p:grpSpPr>
      <p:pic>
        <p:nvPicPr>
          <p:cNvPr id="3" name="Picture 2" descr="A black and blue wavy background  Description automatically generated">
            <a:extLst>
              <a:ext uri="{FF2B5EF4-FFF2-40B4-BE49-F238E27FC236}">
                <a16:creationId xmlns:a16="http://schemas.microsoft.com/office/drawing/2014/main" id="{67933FE5-BDDE-F892-0F8C-F715494D2E05}"/>
              </a:ext>
            </a:extLst>
          </p:cNvPr>
          <p:cNvPicPr>
            <a:picLocks noChangeAspect="1"/>
          </p:cNvPicPr>
          <p:nvPr/>
        </p:nvPicPr>
        <p:blipFill>
          <a:blip r:embed="rId3"/>
          <a:stretch>
            <a:fillRect/>
          </a:stretch>
        </p:blipFill>
        <p:spPr>
          <a:xfrm>
            <a:off x="-6565" y="0"/>
            <a:ext cx="12205130" cy="6858000"/>
          </a:xfrm>
          <a:prstGeom prst="rect">
            <a:avLst/>
          </a:prstGeom>
        </p:spPr>
      </p:pic>
      <p:sp>
        <p:nvSpPr>
          <p:cNvPr id="4" name="TextBox 3">
            <a:extLst>
              <a:ext uri="{FF2B5EF4-FFF2-40B4-BE49-F238E27FC236}">
                <a16:creationId xmlns:a16="http://schemas.microsoft.com/office/drawing/2014/main" id="{B89314EC-AF50-746B-2218-48D142599667}"/>
              </a:ext>
            </a:extLst>
          </p:cNvPr>
          <p:cNvSpPr txBox="1"/>
          <p:nvPr/>
        </p:nvSpPr>
        <p:spPr>
          <a:xfrm>
            <a:off x="2449198" y="2767280"/>
            <a:ext cx="7306733" cy="707886"/>
          </a:xfrm>
          <a:prstGeom prst="rect">
            <a:avLst/>
          </a:prstGeom>
          <a:noFill/>
        </p:spPr>
        <p:txBody>
          <a:bodyPr wrap="square" rtlCol="0">
            <a:spAutoFit/>
          </a:bodyPr>
          <a:lstStyle/>
          <a:p>
            <a:pPr algn="ctr"/>
            <a:r>
              <a:rPr lang="en-BE" sz="4000" i="1" dirty="0">
                <a:solidFill>
                  <a:schemeClr val="bg1"/>
                </a:solidFill>
                <a:latin typeface="Bodoni Moda 28pt Medium" pitchFamily="2" charset="77"/>
              </a:rPr>
              <a:t>Scene 2: A shift in investments </a:t>
            </a:r>
          </a:p>
        </p:txBody>
      </p:sp>
      <p:sp>
        <p:nvSpPr>
          <p:cNvPr id="2" name="TextBox 1">
            <a:extLst>
              <a:ext uri="{FF2B5EF4-FFF2-40B4-BE49-F238E27FC236}">
                <a16:creationId xmlns:a16="http://schemas.microsoft.com/office/drawing/2014/main" id="{AF9FB6E4-AB38-4B81-40C7-1638D01F93B7}"/>
              </a:ext>
            </a:extLst>
          </p:cNvPr>
          <p:cNvSpPr txBox="1"/>
          <p:nvPr/>
        </p:nvSpPr>
        <p:spPr>
          <a:xfrm>
            <a:off x="3700304" y="4445000"/>
            <a:ext cx="4804520" cy="307777"/>
          </a:xfrm>
          <a:prstGeom prst="rect">
            <a:avLst/>
          </a:prstGeom>
          <a:noFill/>
        </p:spPr>
        <p:txBody>
          <a:bodyPr wrap="none" rtlCol="0">
            <a:spAutoFit/>
          </a:bodyPr>
          <a:lstStyle/>
          <a:p>
            <a:pPr algn="ctr"/>
            <a:r>
              <a:rPr lang="en-GB" sz="1400" i="1" u="none" strike="noStrike" dirty="0">
                <a:solidFill>
                  <a:schemeClr val="bg2">
                    <a:lumMod val="90000"/>
                  </a:schemeClr>
                </a:solidFill>
                <a:effectLst/>
                <a:latin typeface="Canela" pitchFamily="2" charset="77"/>
              </a:rPr>
              <a:t>From predicting the future to positioning for disorder</a:t>
            </a:r>
            <a:endParaRPr lang="en-BE" sz="1400" i="1" dirty="0">
              <a:solidFill>
                <a:schemeClr val="bg2">
                  <a:lumMod val="90000"/>
                </a:schemeClr>
              </a:solidFill>
              <a:latin typeface="Canela" pitchFamily="2" charset="77"/>
            </a:endParaRPr>
          </a:p>
        </p:txBody>
      </p:sp>
      <p:sp>
        <p:nvSpPr>
          <p:cNvPr id="5" name="Rectangle 4"/>
          <p:cNvSpPr/>
          <p:nvPr/>
        </p:nvSpPr>
        <p:spPr>
          <a:xfrm>
            <a:off x="5637276" y="6263640"/>
            <a:ext cx="164592" cy="164592"/>
          </a:xfrm>
          <a:prstGeom prst="rect">
            <a:avLst/>
          </a:prstGeom>
          <a:noFill/>
          <a:ln w="12700">
            <a:solidFill>
              <a:srgbClr val="AFC3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6021324" y="6263640"/>
            <a:ext cx="164592" cy="164592"/>
          </a:xfrm>
          <a:prstGeom prst="rect">
            <a:avLst/>
          </a:prstGeom>
          <a:solidFill>
            <a:srgbClr val="C00000"/>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6405372" y="6263640"/>
            <a:ext cx="164592" cy="164592"/>
          </a:xfrm>
          <a:prstGeom prst="rect">
            <a:avLst/>
          </a:prstGeom>
          <a:noFill/>
          <a:ln w="12700">
            <a:solidFill>
              <a:srgbClr val="AFC3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28337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0" dirty="0">
                <a:solidFill>
                  <a:srgbClr val="1A1A1A"/>
                </a:solidFill>
                <a:latin typeface="Bodoni Moda 28pt" pitchFamily="34" charset="0"/>
                <a:ea typeface="Arial" pitchFamily="34" charset="-122"/>
                <a:cs typeface="Arial" pitchFamily="34" charset="-120"/>
              </a:rPr>
              <a:t>The goldrush map, 2026. </a:t>
            </a:r>
            <a:r>
              <a:rPr lang="en-US" sz="2200" b="1" dirty="0">
                <a:solidFill>
                  <a:srgbClr val="C00000"/>
                </a:solidFill>
                <a:latin typeface="Bodoni Moda 28pt Medium" pitchFamily="34" charset="0"/>
                <a:ea typeface="Arial" pitchFamily="34" charset="-122"/>
                <a:cs typeface="Arial" pitchFamily="34" charset="-120"/>
              </a:rPr>
              <a:t>Find your place.</a:t>
            </a:r>
            <a:endParaRPr lang="en-US" sz="2600" dirty="0"/>
          </a:p>
        </p:txBody>
      </p:sp>
      <p:sp>
        <p:nvSpPr>
          <p:cNvPr id="3" name="Text 1"/>
          <p:cNvSpPr/>
          <p:nvPr/>
        </p:nvSpPr>
        <p:spPr>
          <a:xfrm>
            <a:off x="548640" y="960120"/>
            <a:ext cx="11064240" cy="347472"/>
          </a:xfrm>
          <a:prstGeom prst="rect">
            <a:avLst/>
          </a:prstGeom>
          <a:noFill/>
          <a:ln/>
        </p:spPr>
        <p:txBody>
          <a:bodyPr wrap="square" lIns="0" tIns="0" rIns="0" bIns="0" rtlCol="0" anchor="ctr"/>
          <a:lstStyle/>
          <a:p>
            <a:pPr marL="0" indent="0">
              <a:buNone/>
            </a:pPr>
            <a:r>
              <a:rPr lang="en-US" sz="1300" dirty="0">
                <a:solidFill>
                  <a:srgbClr val="6B7280"/>
                </a:solidFill>
                <a:latin typeface="Arial" pitchFamily="34" charset="0"/>
                <a:ea typeface="Arial" pitchFamily="34" charset="-122"/>
                <a:cs typeface="Arial" pitchFamily="34" charset="-120"/>
              </a:rPr>
              <a:t>One $2.59T market, growing 47% this year. The spend pools at the base of the pyramid — the growth lives toward the top.  (Gartner, May 2026)</a:t>
            </a:r>
            <a:endParaRPr lang="en-US" sz="1300" dirty="0"/>
          </a:p>
        </p:txBody>
      </p:sp>
      <p:sp>
        <p:nvSpPr>
          <p:cNvPr id="4" name="Shape 2"/>
          <p:cNvSpPr/>
          <p:nvPr/>
        </p:nvSpPr>
        <p:spPr>
          <a:xfrm>
            <a:off x="548640" y="1426464"/>
            <a:ext cx="5394960" cy="850392"/>
          </a:xfrm>
          <a:prstGeom prst="roundRect">
            <a:avLst>
              <a:gd name="adj" fmla="val 5376"/>
            </a:avLst>
          </a:prstGeom>
          <a:solidFill>
            <a:srgbClr val="1A1A1A"/>
          </a:solidFill>
          <a:ln/>
          <a:effectLst>
            <a:outerShdw blurRad="76200" dist="25400" dir="2700000" algn="bl" rotWithShape="0">
              <a:srgbClr val="000000">
                <a:alpha val="10000"/>
              </a:srgbClr>
            </a:outerShdw>
          </a:effectLst>
        </p:spPr>
        <p:txBody>
          <a:bodyPr/>
          <a:lstStyle/>
          <a:p>
            <a:endParaRPr lang="en-BE"/>
          </a:p>
        </p:txBody>
      </p:sp>
      <p:sp>
        <p:nvSpPr>
          <p:cNvPr id="5" name="Text 3"/>
          <p:cNvSpPr/>
          <p:nvPr/>
        </p:nvSpPr>
        <p:spPr>
          <a:xfrm>
            <a:off x="777240" y="1536192"/>
            <a:ext cx="4526280" cy="667512"/>
          </a:xfrm>
          <a:prstGeom prst="rect">
            <a:avLst/>
          </a:prstGeom>
          <a:noFill/>
          <a:ln/>
        </p:spPr>
        <p:txBody>
          <a:bodyPr wrap="square" lIns="0" tIns="0" rIns="0" bIns="0" rtlCol="0" anchor="ctr"/>
          <a:lstStyle/>
          <a:p>
            <a:pPr marL="0" indent="0">
              <a:buNone/>
            </a:pPr>
            <a:r>
              <a:rPr lang="en-US" sz="1350" b="1" dirty="0">
                <a:solidFill>
                  <a:srgbClr val="FFFFFF"/>
                </a:solidFill>
                <a:latin typeface="Arial" pitchFamily="34" charset="0"/>
                <a:ea typeface="Arial" pitchFamily="34" charset="-122"/>
                <a:cs typeface="Arial" pitchFamily="34" charset="-120"/>
              </a:rPr>
              <a:t>APPLICATION
</a:t>
            </a:r>
            <a:r>
              <a:rPr lang="en-US" sz="800" dirty="0">
                <a:solidFill>
                  <a:srgbClr val="C9C9CE"/>
                </a:solidFill>
                <a:latin typeface="Arial" pitchFamily="34" charset="0"/>
                <a:ea typeface="Arial" pitchFamily="34" charset="-122"/>
                <a:cs typeface="Arial" pitchFamily="34" charset="-120"/>
              </a:rPr>
              <a:t>AI used directly in products &amp; services</a:t>
            </a:r>
            <a:endParaRPr lang="en-US" sz="1350" dirty="0"/>
          </a:p>
        </p:txBody>
      </p:sp>
      <p:sp>
        <p:nvSpPr>
          <p:cNvPr id="6" name="Shape 4"/>
          <p:cNvSpPr/>
          <p:nvPr/>
        </p:nvSpPr>
        <p:spPr>
          <a:xfrm>
            <a:off x="5559552" y="1641348"/>
            <a:ext cx="1078992" cy="420624"/>
          </a:xfrm>
          <a:prstGeom prst="roundRect">
            <a:avLst>
              <a:gd name="adj" fmla="val 50000"/>
            </a:avLst>
          </a:prstGeom>
          <a:solidFill>
            <a:srgbClr val="C00000"/>
          </a:solidFill>
          <a:ln w="19050">
            <a:solidFill>
              <a:srgbClr val="FFFFFF"/>
            </a:solidFill>
            <a:prstDash val="solid"/>
          </a:ln>
          <a:effectLst>
            <a:outerShdw blurRad="76200" dist="25400" dir="2700000" algn="bl" rotWithShape="0">
              <a:srgbClr val="000000">
                <a:alpha val="10000"/>
              </a:srgbClr>
            </a:outerShdw>
          </a:effectLst>
        </p:spPr>
        <p:txBody>
          <a:bodyPr/>
          <a:lstStyle/>
          <a:p>
            <a:endParaRPr lang="en-BE"/>
          </a:p>
        </p:txBody>
      </p:sp>
      <p:sp>
        <p:nvSpPr>
          <p:cNvPr id="7" name="Text 5"/>
          <p:cNvSpPr/>
          <p:nvPr/>
        </p:nvSpPr>
        <p:spPr>
          <a:xfrm>
            <a:off x="5559552" y="1641348"/>
            <a:ext cx="1078992" cy="420624"/>
          </a:xfrm>
          <a:prstGeom prst="rect">
            <a:avLst/>
          </a:prstGeom>
          <a:noFill/>
          <a:ln/>
        </p:spPr>
        <p:txBody>
          <a:bodyPr wrap="square" lIns="0" tIns="0" rIns="0" bIns="0" rtlCol="0" anchor="ctr"/>
          <a:lstStyle/>
          <a:p>
            <a:pPr marL="0" indent="0" algn="ctr">
              <a:buNone/>
            </a:pPr>
            <a:r>
              <a:rPr lang="en-US" sz="1300" b="1" dirty="0">
                <a:solidFill>
                  <a:srgbClr val="FFFFFF"/>
                </a:solidFill>
                <a:latin typeface="Arial" pitchFamily="34" charset="0"/>
                <a:ea typeface="Arial" pitchFamily="34" charset="-122"/>
                <a:cs typeface="Arial" pitchFamily="34" charset="-120"/>
              </a:rPr>
              <a:t>~$270B</a:t>
            </a:r>
            <a:endParaRPr lang="en-US" sz="1300" dirty="0"/>
          </a:p>
        </p:txBody>
      </p:sp>
      <p:sp>
        <p:nvSpPr>
          <p:cNvPr id="8" name="Text 6"/>
          <p:cNvSpPr/>
          <p:nvPr/>
        </p:nvSpPr>
        <p:spPr>
          <a:xfrm>
            <a:off x="6812280" y="1408176"/>
            <a:ext cx="4846320" cy="905256"/>
          </a:xfrm>
          <a:prstGeom prst="rect">
            <a:avLst/>
          </a:prstGeom>
          <a:noFill/>
          <a:ln/>
        </p:spPr>
        <p:txBody>
          <a:bodyPr wrap="square" lIns="0" tIns="0" rIns="0" bIns="0" rtlCol="0" anchor="ctr"/>
          <a:lstStyle/>
          <a:p>
            <a:pPr marL="0" indent="0">
              <a:buNone/>
            </a:pPr>
            <a:r>
              <a:rPr lang="en-US" sz="950" b="1" dirty="0">
                <a:solidFill>
                  <a:srgbClr val="C00000"/>
                </a:solidFill>
                <a:latin typeface="Arial" pitchFamily="34" charset="0"/>
                <a:ea typeface="Arial" pitchFamily="34" charset="-122"/>
                <a:cs typeface="Arial" pitchFamily="34" charset="-120"/>
              </a:rPr>
              <a:t>AI application software — tripled in two years
</a:t>
            </a:r>
            <a:r>
              <a:rPr lang="en-US" sz="950" dirty="0">
                <a:solidFill>
                  <a:srgbClr val="1A1A1A"/>
                </a:solidFill>
                <a:latin typeface="Arial" pitchFamily="34" charset="0"/>
                <a:ea typeface="Arial" pitchFamily="34" charset="-122"/>
                <a:cs typeface="Arial" pitchFamily="34" charset="-120"/>
              </a:rPr>
              <a:t>Autopilots &amp; AI-native apps — Harvey, Crosby, Anterior, Eudia — plus every SaaS vendor retrofitting agents.
</a:t>
            </a:r>
            <a:r>
              <a:rPr lang="en-US" sz="900" i="1" dirty="0">
                <a:solidFill>
                  <a:srgbClr val="C00000"/>
                </a:solidFill>
                <a:latin typeface="Arial" pitchFamily="34" charset="0"/>
                <a:ea typeface="Arial" pitchFamily="34" charset="-122"/>
                <a:cs typeface="Arial" pitchFamily="34" charset="-120"/>
              </a:rPr>
              <a:t>Fastest path to the labor budget — for those who own distribution and vertical data.</a:t>
            </a:r>
            <a:endParaRPr lang="en-US" sz="950" dirty="0"/>
          </a:p>
        </p:txBody>
      </p:sp>
      <p:sp>
        <p:nvSpPr>
          <p:cNvPr id="9" name="Shape 7"/>
          <p:cNvSpPr/>
          <p:nvPr/>
        </p:nvSpPr>
        <p:spPr>
          <a:xfrm>
            <a:off x="891540" y="2359152"/>
            <a:ext cx="4709160" cy="850392"/>
          </a:xfrm>
          <a:prstGeom prst="roundRect">
            <a:avLst>
              <a:gd name="adj" fmla="val 5376"/>
            </a:avLst>
          </a:prstGeom>
          <a:solidFill>
            <a:srgbClr val="1A1A1A"/>
          </a:solidFill>
          <a:ln/>
          <a:effectLst>
            <a:outerShdw blurRad="76200" dist="25400" dir="2700000" algn="bl" rotWithShape="0">
              <a:srgbClr val="000000">
                <a:alpha val="10000"/>
              </a:srgbClr>
            </a:outerShdw>
          </a:effectLst>
        </p:spPr>
        <p:txBody>
          <a:bodyPr/>
          <a:lstStyle/>
          <a:p>
            <a:endParaRPr lang="en-BE"/>
          </a:p>
        </p:txBody>
      </p:sp>
      <p:sp>
        <p:nvSpPr>
          <p:cNvPr id="10" name="Text 8"/>
          <p:cNvSpPr/>
          <p:nvPr/>
        </p:nvSpPr>
        <p:spPr>
          <a:xfrm>
            <a:off x="1120140" y="2468880"/>
            <a:ext cx="3840480" cy="667512"/>
          </a:xfrm>
          <a:prstGeom prst="rect">
            <a:avLst/>
          </a:prstGeom>
          <a:noFill/>
          <a:ln/>
        </p:spPr>
        <p:txBody>
          <a:bodyPr wrap="square" lIns="0" tIns="0" rIns="0" bIns="0" rtlCol="0" anchor="ctr"/>
          <a:lstStyle/>
          <a:p>
            <a:pPr marL="0" indent="0">
              <a:buNone/>
            </a:pPr>
            <a:r>
              <a:rPr lang="en-US" sz="1350" b="1" dirty="0">
                <a:solidFill>
                  <a:srgbClr val="FFFFFF"/>
                </a:solidFill>
                <a:latin typeface="Arial" pitchFamily="34" charset="0"/>
                <a:ea typeface="Arial" pitchFamily="34" charset="-122"/>
                <a:cs typeface="Arial" pitchFamily="34" charset="-120"/>
              </a:rPr>
              <a:t>ABSTRACTION
</a:t>
            </a:r>
            <a:r>
              <a:rPr lang="en-US" sz="800" dirty="0">
                <a:solidFill>
                  <a:srgbClr val="C9C9CE"/>
                </a:solidFill>
                <a:latin typeface="Arial" pitchFamily="34" charset="0"/>
                <a:ea typeface="Arial" pitchFamily="34" charset="-122"/>
                <a:cs typeface="Arial" pitchFamily="34" charset="-120"/>
              </a:rPr>
              <a:t>APIs, orchestration, managed access</a:t>
            </a:r>
            <a:endParaRPr lang="en-US" sz="1350" dirty="0"/>
          </a:p>
        </p:txBody>
      </p:sp>
      <p:sp>
        <p:nvSpPr>
          <p:cNvPr id="11" name="Shape 9"/>
          <p:cNvSpPr/>
          <p:nvPr/>
        </p:nvSpPr>
        <p:spPr>
          <a:xfrm>
            <a:off x="5216652" y="2574036"/>
            <a:ext cx="1078992" cy="420624"/>
          </a:xfrm>
          <a:prstGeom prst="roundRect">
            <a:avLst>
              <a:gd name="adj" fmla="val 50000"/>
            </a:avLst>
          </a:prstGeom>
          <a:solidFill>
            <a:srgbClr val="C00000"/>
          </a:solidFill>
          <a:ln w="19050">
            <a:solidFill>
              <a:srgbClr val="FFFFFF"/>
            </a:solidFill>
            <a:prstDash val="solid"/>
          </a:ln>
          <a:effectLst>
            <a:outerShdw blurRad="76200" dist="25400" dir="2700000" algn="bl" rotWithShape="0">
              <a:srgbClr val="000000">
                <a:alpha val="10000"/>
              </a:srgbClr>
            </a:outerShdw>
          </a:effectLst>
        </p:spPr>
        <p:txBody>
          <a:bodyPr/>
          <a:lstStyle/>
          <a:p>
            <a:endParaRPr lang="en-BE"/>
          </a:p>
        </p:txBody>
      </p:sp>
      <p:sp>
        <p:nvSpPr>
          <p:cNvPr id="12" name="Text 10"/>
          <p:cNvSpPr/>
          <p:nvPr/>
        </p:nvSpPr>
        <p:spPr>
          <a:xfrm>
            <a:off x="5216652" y="2574036"/>
            <a:ext cx="1078992" cy="420624"/>
          </a:xfrm>
          <a:prstGeom prst="rect">
            <a:avLst/>
          </a:prstGeom>
          <a:noFill/>
          <a:ln/>
        </p:spPr>
        <p:txBody>
          <a:bodyPr wrap="square" lIns="0" tIns="0" rIns="0" bIns="0" rtlCol="0" anchor="ctr"/>
          <a:lstStyle/>
          <a:p>
            <a:pPr marL="0" indent="0" algn="ctr">
              <a:buNone/>
            </a:pPr>
            <a:r>
              <a:rPr lang="en-US" sz="1300" b="1" dirty="0">
                <a:solidFill>
                  <a:srgbClr val="FFFFFF"/>
                </a:solidFill>
                <a:latin typeface="Arial" pitchFamily="34" charset="0"/>
                <a:ea typeface="Arial" pitchFamily="34" charset="-122"/>
                <a:cs typeface="Arial" pitchFamily="34" charset="-120"/>
              </a:rPr>
              <a:t>~$230B</a:t>
            </a:r>
            <a:endParaRPr lang="en-US" sz="1300" dirty="0"/>
          </a:p>
        </p:txBody>
      </p:sp>
      <p:sp>
        <p:nvSpPr>
          <p:cNvPr id="13" name="Text 11"/>
          <p:cNvSpPr/>
          <p:nvPr/>
        </p:nvSpPr>
        <p:spPr>
          <a:xfrm>
            <a:off x="6812280" y="2340864"/>
            <a:ext cx="4846320" cy="905256"/>
          </a:xfrm>
          <a:prstGeom prst="rect">
            <a:avLst/>
          </a:prstGeom>
          <a:noFill/>
          <a:ln/>
        </p:spPr>
        <p:txBody>
          <a:bodyPr wrap="square" lIns="0" tIns="0" rIns="0" bIns="0" rtlCol="0" anchor="ctr"/>
          <a:lstStyle/>
          <a:p>
            <a:pPr marL="0" indent="0">
              <a:buNone/>
            </a:pPr>
            <a:r>
              <a:rPr lang="en-US" sz="950" b="1" dirty="0">
                <a:solidFill>
                  <a:srgbClr val="C00000"/>
                </a:solidFill>
                <a:latin typeface="Arial" pitchFamily="34" charset="0"/>
                <a:ea typeface="Arial" pitchFamily="34" charset="-122"/>
                <a:cs typeface="Arial" pitchFamily="34" charset="-120"/>
              </a:rPr>
              <a:t>AI infrastructure software — up from ~$60B in 2024
</a:t>
            </a:r>
            <a:r>
              <a:rPr lang="en-US" sz="950" dirty="0">
                <a:solidFill>
                  <a:srgbClr val="1A1A1A"/>
                </a:solidFill>
                <a:latin typeface="Arial" pitchFamily="34" charset="0"/>
                <a:ea typeface="Arial" pitchFamily="34" charset="-122"/>
                <a:cs typeface="Arial" pitchFamily="34" charset="-120"/>
              </a:rPr>
              <a:t>Bedrock, Azure AI Foundry, Vertex · Together, Fireworks, OpenRouter · LangChain.
</a:t>
            </a:r>
            <a:r>
              <a:rPr lang="en-US" sz="900" i="1" dirty="0">
                <a:solidFill>
                  <a:srgbClr val="6B7280"/>
                </a:solidFill>
                <a:latin typeface="Arial" pitchFamily="34" charset="0"/>
                <a:ea typeface="Arial" pitchFamily="34" charset="-122"/>
                <a:cs typeface="Arial" pitchFamily="34" charset="-120"/>
              </a:rPr>
              <a:t>Thin margins, high leverage — value shifting to governance &amp; control planes.</a:t>
            </a:r>
            <a:endParaRPr lang="en-US" sz="950" dirty="0"/>
          </a:p>
        </p:txBody>
      </p:sp>
      <p:sp>
        <p:nvSpPr>
          <p:cNvPr id="14" name="Shape 12"/>
          <p:cNvSpPr/>
          <p:nvPr/>
        </p:nvSpPr>
        <p:spPr>
          <a:xfrm>
            <a:off x="1234440" y="3291840"/>
            <a:ext cx="4023360" cy="850392"/>
          </a:xfrm>
          <a:prstGeom prst="roundRect">
            <a:avLst>
              <a:gd name="adj" fmla="val 5376"/>
            </a:avLst>
          </a:prstGeom>
          <a:solidFill>
            <a:srgbClr val="1A1A1A"/>
          </a:solidFill>
          <a:ln/>
          <a:effectLst>
            <a:outerShdw blurRad="76200" dist="25400" dir="2700000" algn="bl" rotWithShape="0">
              <a:srgbClr val="000000">
                <a:alpha val="10000"/>
              </a:srgbClr>
            </a:outerShdw>
          </a:effectLst>
        </p:spPr>
        <p:txBody>
          <a:bodyPr/>
          <a:lstStyle/>
          <a:p>
            <a:endParaRPr lang="en-BE"/>
          </a:p>
        </p:txBody>
      </p:sp>
      <p:sp>
        <p:nvSpPr>
          <p:cNvPr id="15" name="Text 13"/>
          <p:cNvSpPr/>
          <p:nvPr/>
        </p:nvSpPr>
        <p:spPr>
          <a:xfrm>
            <a:off x="1463040" y="3401568"/>
            <a:ext cx="3154680" cy="667512"/>
          </a:xfrm>
          <a:prstGeom prst="rect">
            <a:avLst/>
          </a:prstGeom>
          <a:noFill/>
          <a:ln/>
        </p:spPr>
        <p:txBody>
          <a:bodyPr wrap="square" lIns="0" tIns="0" rIns="0" bIns="0" rtlCol="0" anchor="ctr"/>
          <a:lstStyle/>
          <a:p>
            <a:pPr marL="0" indent="0">
              <a:buNone/>
            </a:pPr>
            <a:r>
              <a:rPr lang="en-US" sz="1350" b="1" dirty="0">
                <a:solidFill>
                  <a:srgbClr val="FFFFFF"/>
                </a:solidFill>
                <a:latin typeface="Arial" pitchFamily="34" charset="0"/>
                <a:ea typeface="Arial" pitchFamily="34" charset="-122"/>
                <a:cs typeface="Arial" pitchFamily="34" charset="-120"/>
              </a:rPr>
              <a:t>MODEL
</a:t>
            </a:r>
            <a:r>
              <a:rPr lang="en-US" sz="800" dirty="0">
                <a:solidFill>
                  <a:srgbClr val="C9C9CE"/>
                </a:solidFill>
                <a:latin typeface="Arial" pitchFamily="34" charset="0"/>
                <a:ea typeface="Arial" pitchFamily="34" charset="-122"/>
                <a:cs typeface="Arial" pitchFamily="34" charset="-120"/>
              </a:rPr>
              <a:t>Frontier model development</a:t>
            </a:r>
            <a:endParaRPr lang="en-US" sz="1350" dirty="0"/>
          </a:p>
        </p:txBody>
      </p:sp>
      <p:sp>
        <p:nvSpPr>
          <p:cNvPr id="16" name="Shape 14"/>
          <p:cNvSpPr/>
          <p:nvPr/>
        </p:nvSpPr>
        <p:spPr>
          <a:xfrm>
            <a:off x="4873752" y="3506724"/>
            <a:ext cx="1078992" cy="420624"/>
          </a:xfrm>
          <a:prstGeom prst="roundRect">
            <a:avLst>
              <a:gd name="adj" fmla="val 50000"/>
            </a:avLst>
          </a:prstGeom>
          <a:solidFill>
            <a:srgbClr val="C00000"/>
          </a:solidFill>
          <a:ln w="19050">
            <a:solidFill>
              <a:srgbClr val="FFFFFF"/>
            </a:solidFill>
            <a:prstDash val="solid"/>
          </a:ln>
          <a:effectLst>
            <a:outerShdw blurRad="76200" dist="25400" dir="2700000" algn="bl" rotWithShape="0">
              <a:srgbClr val="000000">
                <a:alpha val="10000"/>
              </a:srgbClr>
            </a:outerShdw>
          </a:effectLst>
        </p:spPr>
        <p:txBody>
          <a:bodyPr/>
          <a:lstStyle/>
          <a:p>
            <a:endParaRPr lang="en-BE"/>
          </a:p>
        </p:txBody>
      </p:sp>
      <p:sp>
        <p:nvSpPr>
          <p:cNvPr id="17" name="Text 15"/>
          <p:cNvSpPr/>
          <p:nvPr/>
        </p:nvSpPr>
        <p:spPr>
          <a:xfrm>
            <a:off x="4873752" y="3506724"/>
            <a:ext cx="1078992" cy="420624"/>
          </a:xfrm>
          <a:prstGeom prst="rect">
            <a:avLst/>
          </a:prstGeom>
          <a:noFill/>
          <a:ln/>
        </p:spPr>
        <p:txBody>
          <a:bodyPr wrap="square" lIns="0" tIns="0" rIns="0" bIns="0" rtlCol="0" anchor="ctr"/>
          <a:lstStyle/>
          <a:p>
            <a:pPr marL="0" indent="0" algn="ctr">
              <a:buNone/>
            </a:pPr>
            <a:r>
              <a:rPr lang="en-US" sz="1300" b="1" dirty="0">
                <a:solidFill>
                  <a:srgbClr val="FFFFFF"/>
                </a:solidFill>
                <a:latin typeface="Arial" pitchFamily="34" charset="0"/>
                <a:ea typeface="Arial" pitchFamily="34" charset="-122"/>
                <a:cs typeface="Arial" pitchFamily="34" charset="-120"/>
              </a:rPr>
              <a:t>~$26B</a:t>
            </a:r>
            <a:endParaRPr lang="en-US" sz="1300" dirty="0"/>
          </a:p>
        </p:txBody>
      </p:sp>
      <p:sp>
        <p:nvSpPr>
          <p:cNvPr id="18" name="Text 16"/>
          <p:cNvSpPr/>
          <p:nvPr/>
        </p:nvSpPr>
        <p:spPr>
          <a:xfrm>
            <a:off x="6812280" y="3273552"/>
            <a:ext cx="4846320" cy="905256"/>
          </a:xfrm>
          <a:prstGeom prst="rect">
            <a:avLst/>
          </a:prstGeom>
          <a:noFill/>
          <a:ln/>
        </p:spPr>
        <p:txBody>
          <a:bodyPr wrap="square" lIns="0" tIns="0" rIns="0" bIns="0" rtlCol="0" anchor="ctr"/>
          <a:lstStyle/>
          <a:p>
            <a:pPr marL="0" indent="0">
              <a:buNone/>
            </a:pPr>
            <a:r>
              <a:rPr lang="en-US" sz="950" b="1" dirty="0">
                <a:solidFill>
                  <a:srgbClr val="C00000"/>
                </a:solidFill>
                <a:latin typeface="Arial" pitchFamily="34" charset="0"/>
                <a:ea typeface="Arial" pitchFamily="34" charset="-122"/>
                <a:cs typeface="Arial" pitchFamily="34" charset="-120"/>
              </a:rPr>
              <a:t>Model consumption: ~$26B (+110%) — capital inflows run ~10x that
</a:t>
            </a:r>
            <a:r>
              <a:rPr lang="en-US" sz="950" dirty="0">
                <a:solidFill>
                  <a:srgbClr val="1A1A1A"/>
                </a:solidFill>
                <a:latin typeface="Arial" pitchFamily="34" charset="0"/>
                <a:ea typeface="Arial" pitchFamily="34" charset="-122"/>
                <a:cs typeface="Arial" pitchFamily="34" charset="-120"/>
              </a:rPr>
              <a:t>OpenAI, Anthropic, Google DeepMind, Meta · Mistral, xAI, DeepSeek.
</a:t>
            </a:r>
            <a:r>
              <a:rPr lang="en-US" sz="900" i="1" dirty="0">
                <a:solidFill>
                  <a:srgbClr val="C00000"/>
                </a:solidFill>
                <a:latin typeface="Arial" pitchFamily="34" charset="0"/>
                <a:ea typeface="Arial" pitchFamily="34" charset="-122"/>
                <a:cs typeface="Arial" pitchFamily="34" charset="-120"/>
              </a:rPr>
              <a:t>The layer runs at a structural loss, financed by conviction — revenue is the smallest number in its own economics.</a:t>
            </a:r>
            <a:endParaRPr lang="en-US" sz="950" dirty="0"/>
          </a:p>
        </p:txBody>
      </p:sp>
      <p:sp>
        <p:nvSpPr>
          <p:cNvPr id="19" name="Shape 17"/>
          <p:cNvSpPr/>
          <p:nvPr/>
        </p:nvSpPr>
        <p:spPr>
          <a:xfrm>
            <a:off x="1577340" y="4224528"/>
            <a:ext cx="3337560" cy="850392"/>
          </a:xfrm>
          <a:prstGeom prst="roundRect">
            <a:avLst>
              <a:gd name="adj" fmla="val 5376"/>
            </a:avLst>
          </a:prstGeom>
          <a:solidFill>
            <a:srgbClr val="1A1A1A"/>
          </a:solidFill>
          <a:ln/>
          <a:effectLst>
            <a:outerShdw blurRad="76200" dist="25400" dir="2700000" algn="bl" rotWithShape="0">
              <a:srgbClr val="000000">
                <a:alpha val="10000"/>
              </a:srgbClr>
            </a:outerShdw>
          </a:effectLst>
        </p:spPr>
        <p:txBody>
          <a:bodyPr/>
          <a:lstStyle/>
          <a:p>
            <a:endParaRPr lang="en-BE"/>
          </a:p>
        </p:txBody>
      </p:sp>
      <p:sp>
        <p:nvSpPr>
          <p:cNvPr id="20" name="Text 18"/>
          <p:cNvSpPr/>
          <p:nvPr/>
        </p:nvSpPr>
        <p:spPr>
          <a:xfrm>
            <a:off x="1805940" y="4334256"/>
            <a:ext cx="2468880" cy="667512"/>
          </a:xfrm>
          <a:prstGeom prst="rect">
            <a:avLst/>
          </a:prstGeom>
          <a:noFill/>
          <a:ln/>
        </p:spPr>
        <p:txBody>
          <a:bodyPr wrap="square" lIns="0" tIns="0" rIns="0" bIns="0" rtlCol="0" anchor="ctr"/>
          <a:lstStyle/>
          <a:p>
            <a:pPr marL="0" indent="0">
              <a:buNone/>
            </a:pPr>
            <a:r>
              <a:rPr lang="en-US" sz="1350" b="1" dirty="0">
                <a:solidFill>
                  <a:srgbClr val="FFFFFF"/>
                </a:solidFill>
                <a:latin typeface="Arial" pitchFamily="34" charset="0"/>
                <a:ea typeface="Arial" pitchFamily="34" charset="-122"/>
                <a:cs typeface="Arial" pitchFamily="34" charset="-120"/>
              </a:rPr>
              <a:t>DATA
</a:t>
            </a:r>
            <a:r>
              <a:rPr lang="en-US" sz="800" dirty="0">
                <a:solidFill>
                  <a:srgbClr val="C9C9CE"/>
                </a:solidFill>
                <a:latin typeface="Arial" pitchFamily="34" charset="0"/>
                <a:ea typeface="Arial" pitchFamily="34" charset="-122"/>
                <a:cs typeface="Arial" pitchFamily="34" charset="-120"/>
              </a:rPr>
              <a:t>Pipelines, process &amp; judgement data</a:t>
            </a:r>
            <a:endParaRPr lang="en-US" sz="1350" dirty="0"/>
          </a:p>
        </p:txBody>
      </p:sp>
      <p:sp>
        <p:nvSpPr>
          <p:cNvPr id="21" name="Shape 19"/>
          <p:cNvSpPr/>
          <p:nvPr/>
        </p:nvSpPr>
        <p:spPr>
          <a:xfrm>
            <a:off x="4530852" y="4439412"/>
            <a:ext cx="1078992" cy="420624"/>
          </a:xfrm>
          <a:prstGeom prst="roundRect">
            <a:avLst>
              <a:gd name="adj" fmla="val 50000"/>
            </a:avLst>
          </a:prstGeom>
          <a:solidFill>
            <a:srgbClr val="C00000"/>
          </a:solidFill>
          <a:ln w="19050">
            <a:solidFill>
              <a:srgbClr val="FFFFFF"/>
            </a:solidFill>
            <a:prstDash val="solid"/>
          </a:ln>
          <a:effectLst>
            <a:outerShdw blurRad="76200" dist="25400" dir="2700000" algn="bl" rotWithShape="0">
              <a:srgbClr val="000000">
                <a:alpha val="10000"/>
              </a:srgbClr>
            </a:outerShdw>
          </a:effectLst>
        </p:spPr>
        <p:txBody>
          <a:bodyPr/>
          <a:lstStyle/>
          <a:p>
            <a:endParaRPr lang="en-BE"/>
          </a:p>
        </p:txBody>
      </p:sp>
      <p:sp>
        <p:nvSpPr>
          <p:cNvPr id="22" name="Text 20"/>
          <p:cNvSpPr/>
          <p:nvPr/>
        </p:nvSpPr>
        <p:spPr>
          <a:xfrm>
            <a:off x="4530852" y="4439412"/>
            <a:ext cx="1078992" cy="420624"/>
          </a:xfrm>
          <a:prstGeom prst="rect">
            <a:avLst/>
          </a:prstGeom>
          <a:noFill/>
          <a:ln/>
        </p:spPr>
        <p:txBody>
          <a:bodyPr wrap="square" lIns="0" tIns="0" rIns="0" bIns="0" rtlCol="0" anchor="ctr"/>
          <a:lstStyle/>
          <a:p>
            <a:pPr marL="0" indent="0" algn="ctr">
              <a:buNone/>
            </a:pPr>
            <a:r>
              <a:rPr lang="en-US" sz="1300" b="1" dirty="0">
                <a:solidFill>
                  <a:srgbClr val="FFFFFF"/>
                </a:solidFill>
                <a:latin typeface="Arial" pitchFamily="34" charset="0"/>
                <a:ea typeface="Arial" pitchFamily="34" charset="-122"/>
                <a:cs typeface="Arial" pitchFamily="34" charset="-120"/>
              </a:rPr>
              <a:t>4x</a:t>
            </a:r>
            <a:endParaRPr lang="en-US" sz="1300" dirty="0"/>
          </a:p>
        </p:txBody>
      </p:sp>
      <p:sp>
        <p:nvSpPr>
          <p:cNvPr id="23" name="Text 21"/>
          <p:cNvSpPr/>
          <p:nvPr/>
        </p:nvSpPr>
        <p:spPr>
          <a:xfrm>
            <a:off x="6812280" y="4206240"/>
            <a:ext cx="4846320" cy="905256"/>
          </a:xfrm>
          <a:prstGeom prst="rect">
            <a:avLst/>
          </a:prstGeom>
          <a:noFill/>
          <a:ln/>
        </p:spPr>
        <p:txBody>
          <a:bodyPr wrap="square" lIns="0" tIns="0" rIns="0" bIns="0" rtlCol="0" anchor="ctr"/>
          <a:lstStyle/>
          <a:p>
            <a:pPr marL="0" indent="0">
              <a:buNone/>
            </a:pPr>
            <a:r>
              <a:rPr lang="en-US" sz="950" b="1" dirty="0">
                <a:solidFill>
                  <a:srgbClr val="C00000"/>
                </a:solidFill>
                <a:latin typeface="Arial" pitchFamily="34" charset="0"/>
                <a:ea typeface="Arial" pitchFamily="34" charset="-122"/>
                <a:cs typeface="Arial" pitchFamily="34" charset="-120"/>
              </a:rPr>
              <a:t>What successful adopters over-invest in data foundations vs peers
</a:t>
            </a:r>
            <a:r>
              <a:rPr lang="en-US" sz="950" dirty="0">
                <a:solidFill>
                  <a:srgbClr val="1A1A1A"/>
                </a:solidFill>
                <a:latin typeface="Arial" pitchFamily="34" charset="0"/>
                <a:ea typeface="Arial" pitchFamily="34" charset="-122"/>
                <a:cs typeface="Arial" pitchFamily="34" charset="-120"/>
              </a:rPr>
              <a:t>Databricks, Snowflake, Palantir · Scale AI · Celonis.
</a:t>
            </a:r>
            <a:r>
              <a:rPr lang="en-US" sz="900" i="1" dirty="0">
                <a:solidFill>
                  <a:srgbClr val="C00000"/>
                </a:solidFill>
                <a:latin typeface="Arial" pitchFamily="34" charset="0"/>
                <a:ea typeface="Arial" pitchFamily="34" charset="-122"/>
                <a:cs typeface="Arial" pitchFamily="34" charset="-120"/>
              </a:rPr>
              <a:t>The scarce input: outside search &amp; coding, almost everything is data-poor.</a:t>
            </a:r>
            <a:endParaRPr lang="en-US" sz="950" dirty="0"/>
          </a:p>
        </p:txBody>
      </p:sp>
      <p:sp>
        <p:nvSpPr>
          <p:cNvPr id="24" name="Shape 22"/>
          <p:cNvSpPr/>
          <p:nvPr/>
        </p:nvSpPr>
        <p:spPr>
          <a:xfrm>
            <a:off x="1920240" y="5157216"/>
            <a:ext cx="2651760" cy="850392"/>
          </a:xfrm>
          <a:prstGeom prst="roundRect">
            <a:avLst>
              <a:gd name="adj" fmla="val 5376"/>
            </a:avLst>
          </a:prstGeom>
          <a:solidFill>
            <a:srgbClr val="1A1A1A"/>
          </a:solidFill>
          <a:ln/>
          <a:effectLst>
            <a:outerShdw blurRad="76200" dist="25400" dir="2700000" algn="bl" rotWithShape="0">
              <a:srgbClr val="000000">
                <a:alpha val="10000"/>
              </a:srgbClr>
            </a:outerShdw>
          </a:effectLst>
        </p:spPr>
        <p:txBody>
          <a:bodyPr/>
          <a:lstStyle/>
          <a:p>
            <a:endParaRPr lang="en-BE"/>
          </a:p>
        </p:txBody>
      </p:sp>
      <p:sp>
        <p:nvSpPr>
          <p:cNvPr id="25" name="Text 23"/>
          <p:cNvSpPr/>
          <p:nvPr/>
        </p:nvSpPr>
        <p:spPr>
          <a:xfrm>
            <a:off x="2148840" y="5266944"/>
            <a:ext cx="1783080" cy="667512"/>
          </a:xfrm>
          <a:prstGeom prst="rect">
            <a:avLst/>
          </a:prstGeom>
          <a:noFill/>
          <a:ln/>
        </p:spPr>
        <p:txBody>
          <a:bodyPr wrap="square" lIns="0" tIns="0" rIns="0" bIns="0" rtlCol="0" anchor="ctr"/>
          <a:lstStyle/>
          <a:p>
            <a:pPr marL="0" indent="0">
              <a:buNone/>
            </a:pPr>
            <a:r>
              <a:rPr lang="en-US" sz="1350" b="1" dirty="0">
                <a:solidFill>
                  <a:srgbClr val="FFFFFF"/>
                </a:solidFill>
                <a:latin typeface="Arial" pitchFamily="34" charset="0"/>
                <a:ea typeface="Arial" pitchFamily="34" charset="-122"/>
                <a:cs typeface="Arial" pitchFamily="34" charset="-120"/>
              </a:rPr>
              <a:t>PHYSICAL
</a:t>
            </a:r>
            <a:r>
              <a:rPr lang="en-US" sz="800" dirty="0">
                <a:solidFill>
                  <a:srgbClr val="C9C9CE"/>
                </a:solidFill>
                <a:latin typeface="Arial" pitchFamily="34" charset="0"/>
                <a:ea typeface="Arial" pitchFamily="34" charset="-122"/>
                <a:cs typeface="Arial" pitchFamily="34" charset="-120"/>
              </a:rPr>
              <a:t>GPUs, fabs, silicon, power</a:t>
            </a:r>
            <a:endParaRPr lang="en-US" sz="1350" dirty="0"/>
          </a:p>
        </p:txBody>
      </p:sp>
      <p:sp>
        <p:nvSpPr>
          <p:cNvPr id="26" name="Shape 24"/>
          <p:cNvSpPr/>
          <p:nvPr/>
        </p:nvSpPr>
        <p:spPr>
          <a:xfrm>
            <a:off x="4187952" y="5372100"/>
            <a:ext cx="1078992" cy="420624"/>
          </a:xfrm>
          <a:prstGeom prst="roundRect">
            <a:avLst>
              <a:gd name="adj" fmla="val 50000"/>
            </a:avLst>
          </a:prstGeom>
          <a:solidFill>
            <a:srgbClr val="C00000"/>
          </a:solidFill>
          <a:ln w="19050">
            <a:solidFill>
              <a:srgbClr val="FFFFFF"/>
            </a:solidFill>
            <a:prstDash val="solid"/>
          </a:ln>
          <a:effectLst>
            <a:outerShdw blurRad="76200" dist="25400" dir="2700000" algn="bl" rotWithShape="0">
              <a:srgbClr val="000000">
                <a:alpha val="10000"/>
              </a:srgbClr>
            </a:outerShdw>
          </a:effectLst>
        </p:spPr>
        <p:txBody>
          <a:bodyPr/>
          <a:lstStyle/>
          <a:p>
            <a:endParaRPr lang="en-BE"/>
          </a:p>
        </p:txBody>
      </p:sp>
      <p:sp>
        <p:nvSpPr>
          <p:cNvPr id="27" name="Text 25"/>
          <p:cNvSpPr/>
          <p:nvPr/>
        </p:nvSpPr>
        <p:spPr>
          <a:xfrm>
            <a:off x="4187952" y="5372100"/>
            <a:ext cx="1078992" cy="420624"/>
          </a:xfrm>
          <a:prstGeom prst="rect">
            <a:avLst/>
          </a:prstGeom>
          <a:noFill/>
          <a:ln/>
        </p:spPr>
        <p:txBody>
          <a:bodyPr wrap="square" lIns="0" tIns="0" rIns="0" bIns="0" rtlCol="0" anchor="ctr"/>
          <a:lstStyle/>
          <a:p>
            <a:pPr marL="0" indent="0" algn="ctr">
              <a:buNone/>
            </a:pPr>
            <a:r>
              <a:rPr lang="en-US" sz="1300" b="1" dirty="0">
                <a:solidFill>
                  <a:srgbClr val="FFFFFF"/>
                </a:solidFill>
                <a:latin typeface="Arial" pitchFamily="34" charset="0"/>
                <a:ea typeface="Arial" pitchFamily="34" charset="-122"/>
                <a:cs typeface="Arial" pitchFamily="34" charset="-120"/>
              </a:rPr>
              <a:t>~$1.2T</a:t>
            </a:r>
            <a:endParaRPr lang="en-US" sz="1300" dirty="0"/>
          </a:p>
        </p:txBody>
      </p:sp>
      <p:sp>
        <p:nvSpPr>
          <p:cNvPr id="28" name="Text 26"/>
          <p:cNvSpPr/>
          <p:nvPr/>
        </p:nvSpPr>
        <p:spPr>
          <a:xfrm>
            <a:off x="6812280" y="5138928"/>
            <a:ext cx="4846320" cy="905256"/>
          </a:xfrm>
          <a:prstGeom prst="rect">
            <a:avLst/>
          </a:prstGeom>
          <a:noFill/>
          <a:ln/>
        </p:spPr>
        <p:txBody>
          <a:bodyPr wrap="square" lIns="0" tIns="0" rIns="0" bIns="0" rtlCol="0" anchor="ctr"/>
          <a:lstStyle/>
          <a:p>
            <a:pPr marL="0" indent="0">
              <a:buNone/>
            </a:pPr>
            <a:r>
              <a:rPr lang="en-US" sz="950" b="1" dirty="0">
                <a:solidFill>
                  <a:srgbClr val="C00000"/>
                </a:solidFill>
                <a:latin typeface="Arial" pitchFamily="34" charset="0"/>
                <a:ea typeface="Arial" pitchFamily="34" charset="-122"/>
                <a:cs typeface="Arial" pitchFamily="34" charset="-120"/>
              </a:rPr>
              <a:t>&gt;45% of all AI spend — servers, semis, IaaS, network, devices
</a:t>
            </a:r>
            <a:r>
              <a:rPr lang="en-US" sz="950" dirty="0">
                <a:solidFill>
                  <a:srgbClr val="1A1A1A"/>
                </a:solidFill>
                <a:latin typeface="Arial" pitchFamily="34" charset="0"/>
                <a:ea typeface="Arial" pitchFamily="34" charset="-122"/>
                <a:cs typeface="Arial" pitchFamily="34" charset="-120"/>
              </a:rPr>
              <a:t>Nvidia, TSMC, ASML, Broadcom, AMD · TPU / Trainium / Maia · Cerebras, Groq, Etched.
</a:t>
            </a:r>
            <a:r>
              <a:rPr lang="en-US" sz="900" i="1" dirty="0">
                <a:solidFill>
                  <a:srgbClr val="6B7280"/>
                </a:solidFill>
                <a:latin typeface="Arial" pitchFamily="34" charset="0"/>
                <a:ea typeface="Arial" pitchFamily="34" charset="-122"/>
                <a:cs typeface="Arial" pitchFamily="34" charset="-120"/>
              </a:rPr>
              <a:t>AI-optimized servers to triple in five years — power, not silicon, is the binding constraint.</a:t>
            </a:r>
            <a:endParaRPr lang="en-US" sz="950" dirty="0"/>
          </a:p>
        </p:txBody>
      </p:sp>
      <p:sp>
        <p:nvSpPr>
          <p:cNvPr id="29" name="Text 27"/>
          <p:cNvSpPr/>
          <p:nvPr/>
        </p:nvSpPr>
        <p:spPr>
          <a:xfrm>
            <a:off x="548640" y="6144768"/>
            <a:ext cx="11064240" cy="347472"/>
          </a:xfrm>
          <a:prstGeom prst="rect">
            <a:avLst/>
          </a:prstGeom>
          <a:noFill/>
          <a:ln/>
        </p:spPr>
        <p:txBody>
          <a:bodyPr wrap="square" lIns="0" tIns="0" rIns="0" bIns="0" rtlCol="0" anchor="ctr"/>
          <a:lstStyle/>
          <a:p>
            <a:pPr marL="0" indent="0" algn="r">
              <a:buNone/>
            </a:pPr>
            <a:r>
              <a:rPr lang="en-US" sz="1550" b="1" i="1" dirty="0">
                <a:solidFill>
                  <a:srgbClr val="C00000"/>
                </a:solidFill>
                <a:latin typeface="Arial" pitchFamily="34" charset="0"/>
                <a:ea typeface="Arial" pitchFamily="34" charset="-122"/>
                <a:cs typeface="Arial" pitchFamily="34" charset="-120"/>
              </a:rPr>
              <a:t>The money pools at the base. The growth climbs the pyramid — 2026 is the enterprise inflection year.</a:t>
            </a:r>
            <a:endParaRPr lang="en-US" sz="1550" dirty="0"/>
          </a:p>
        </p:txBody>
      </p:sp>
      <p:sp>
        <p:nvSpPr>
          <p:cNvPr id="30" name="Text 28"/>
          <p:cNvSpPr/>
          <p:nvPr/>
        </p:nvSpPr>
        <p:spPr>
          <a:xfrm>
            <a:off x="548640" y="6583680"/>
            <a:ext cx="11064240" cy="256032"/>
          </a:xfrm>
          <a:prstGeom prst="rect">
            <a:avLst/>
          </a:prstGeom>
          <a:noFill/>
          <a:ln/>
        </p:spPr>
        <p:txBody>
          <a:bodyPr wrap="square" lIns="0" tIns="0" rIns="0" bIns="0" rtlCol="0" anchor="ctr"/>
          <a:lstStyle/>
          <a:p>
            <a:pPr marL="0" indent="0">
              <a:buNone/>
            </a:pPr>
            <a:r>
              <a:rPr lang="en-US" sz="750" dirty="0">
                <a:solidFill>
                  <a:srgbClr val="9CA3AF"/>
                </a:solidFill>
                <a:latin typeface="Arial" pitchFamily="34" charset="0"/>
                <a:ea typeface="Arial" pitchFamily="34" charset="-122"/>
                <a:cs typeface="Arial" pitchFamily="34" charset="-120"/>
              </a:rPr>
              <a:t>Market sizes: Gartner AI-spending forecasts (Sep 2025 segment table; Jan &amp; May 2026 releases — $2.59T total, +47%; models segment +110%; infrastructure &gt;45% of spend). “4x”: Gartner finding on data-foundation investment by successful adopters. Segment definitions vary; not investment advice.</a:t>
            </a:r>
            <a:endParaRPr lang="en-US" sz="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3" name="Shape 1"/>
          <p:cNvSpPr/>
          <p:nvPr/>
        </p:nvSpPr>
        <p:spPr>
          <a:xfrm>
            <a:off x="548640" y="1234440"/>
            <a:ext cx="5394960" cy="2240280"/>
          </a:xfrm>
          <a:prstGeom prst="roundRect">
            <a:avLst>
              <a:gd name="adj" fmla="val 2857"/>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4" name="Text 2"/>
          <p:cNvSpPr/>
          <p:nvPr/>
        </p:nvSpPr>
        <p:spPr>
          <a:xfrm>
            <a:off x="868680" y="1463040"/>
            <a:ext cx="4754880" cy="914400"/>
          </a:xfrm>
          <a:prstGeom prst="rect">
            <a:avLst/>
          </a:prstGeom>
          <a:noFill/>
          <a:ln/>
        </p:spPr>
        <p:txBody>
          <a:bodyPr wrap="square" lIns="0" tIns="0" rIns="0" bIns="0" rtlCol="0" anchor="ctr"/>
          <a:lstStyle/>
          <a:p>
            <a:pPr marL="0" indent="0">
              <a:buNone/>
            </a:pPr>
            <a:r>
              <a:rPr lang="en-US" sz="5400" b="1" dirty="0">
                <a:solidFill>
                  <a:srgbClr val="C00000"/>
                </a:solidFill>
                <a:latin typeface="Arial" pitchFamily="34" charset="0"/>
                <a:ea typeface="Arial" pitchFamily="34" charset="-122"/>
                <a:cs typeface="Arial" pitchFamily="34" charset="-120"/>
              </a:rPr>
              <a:t>$725B</a:t>
            </a:r>
            <a:endParaRPr lang="en-US" sz="5400" dirty="0"/>
          </a:p>
        </p:txBody>
      </p:sp>
      <p:sp>
        <p:nvSpPr>
          <p:cNvPr id="5" name="Text 3"/>
          <p:cNvSpPr/>
          <p:nvPr/>
        </p:nvSpPr>
        <p:spPr>
          <a:xfrm>
            <a:off x="868680" y="2423160"/>
            <a:ext cx="4754880" cy="502920"/>
          </a:xfrm>
          <a:prstGeom prst="rect">
            <a:avLst/>
          </a:prstGeom>
          <a:noFill/>
          <a:ln/>
        </p:spPr>
        <p:txBody>
          <a:bodyPr wrap="square" lIns="0" tIns="0" rIns="0" bIns="0" rtlCol="0" anchor="ctr"/>
          <a:lstStyle/>
          <a:p>
            <a:pPr marL="0" indent="0">
              <a:buNone/>
            </a:pPr>
            <a:r>
              <a:rPr lang="en-US" sz="1450" b="1" dirty="0">
                <a:solidFill>
                  <a:srgbClr val="1A1A1A"/>
                </a:solidFill>
                <a:latin typeface="Arial" pitchFamily="34" charset="0"/>
                <a:ea typeface="Arial" pitchFamily="34" charset="-122"/>
                <a:cs typeface="Arial" pitchFamily="34" charset="-120"/>
              </a:rPr>
              <a:t>Projected 2026 capex, five big hyperscalers</a:t>
            </a:r>
            <a:endParaRPr lang="en-US" sz="1450" dirty="0"/>
          </a:p>
        </p:txBody>
      </p:sp>
      <p:sp>
        <p:nvSpPr>
          <p:cNvPr id="6" name="Text 4"/>
          <p:cNvSpPr/>
          <p:nvPr/>
        </p:nvSpPr>
        <p:spPr>
          <a:xfrm>
            <a:off x="868680" y="2926080"/>
            <a:ext cx="4754880" cy="45720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Amazon, Alphabet, Meta, Microsoft, Oracle</a:t>
            </a:r>
            <a:endParaRPr lang="en-US" sz="1050" dirty="0"/>
          </a:p>
        </p:txBody>
      </p:sp>
      <p:sp>
        <p:nvSpPr>
          <p:cNvPr id="7" name="Shape 5"/>
          <p:cNvSpPr/>
          <p:nvPr/>
        </p:nvSpPr>
        <p:spPr>
          <a:xfrm>
            <a:off x="6217920" y="1234440"/>
            <a:ext cx="5394960" cy="2240280"/>
          </a:xfrm>
          <a:prstGeom prst="roundRect">
            <a:avLst>
              <a:gd name="adj" fmla="val 2857"/>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8" name="Text 6"/>
          <p:cNvSpPr/>
          <p:nvPr/>
        </p:nvSpPr>
        <p:spPr>
          <a:xfrm>
            <a:off x="6537960" y="1463040"/>
            <a:ext cx="4754880" cy="914400"/>
          </a:xfrm>
          <a:prstGeom prst="rect">
            <a:avLst/>
          </a:prstGeom>
          <a:noFill/>
          <a:ln/>
        </p:spPr>
        <p:txBody>
          <a:bodyPr wrap="square" lIns="0" tIns="0" rIns="0" bIns="0" rtlCol="0" anchor="ctr"/>
          <a:lstStyle/>
          <a:p>
            <a:pPr marL="0" indent="0">
              <a:buNone/>
            </a:pPr>
            <a:r>
              <a:rPr lang="en-US" sz="5400" b="1" dirty="0">
                <a:solidFill>
                  <a:srgbClr val="C00000"/>
                </a:solidFill>
                <a:latin typeface="Arial" pitchFamily="34" charset="0"/>
                <a:ea typeface="Arial" pitchFamily="34" charset="-122"/>
                <a:cs typeface="Arial" pitchFamily="34" charset="-120"/>
              </a:rPr>
              <a:t>$2.59T</a:t>
            </a:r>
            <a:endParaRPr lang="en-US" sz="5400" dirty="0"/>
          </a:p>
        </p:txBody>
      </p:sp>
      <p:sp>
        <p:nvSpPr>
          <p:cNvPr id="9" name="Text 7"/>
          <p:cNvSpPr/>
          <p:nvPr/>
        </p:nvSpPr>
        <p:spPr>
          <a:xfrm>
            <a:off x="6537960" y="2423160"/>
            <a:ext cx="4754880" cy="502920"/>
          </a:xfrm>
          <a:prstGeom prst="rect">
            <a:avLst/>
          </a:prstGeom>
          <a:noFill/>
          <a:ln/>
        </p:spPr>
        <p:txBody>
          <a:bodyPr wrap="square" lIns="0" tIns="0" rIns="0" bIns="0" rtlCol="0" anchor="ctr"/>
          <a:lstStyle/>
          <a:p>
            <a:pPr marL="0" indent="0">
              <a:buNone/>
            </a:pPr>
            <a:r>
              <a:rPr lang="en-US" sz="1450" b="1" dirty="0">
                <a:solidFill>
                  <a:srgbClr val="1A1A1A"/>
                </a:solidFill>
                <a:latin typeface="Arial" pitchFamily="34" charset="0"/>
                <a:ea typeface="Arial" pitchFamily="34" charset="-122"/>
                <a:cs typeface="Arial" pitchFamily="34" charset="-120"/>
              </a:rPr>
              <a:t>Total global AI spending in 2026</a:t>
            </a:r>
            <a:endParaRPr lang="en-US" sz="1450" dirty="0"/>
          </a:p>
        </p:txBody>
      </p:sp>
      <p:sp>
        <p:nvSpPr>
          <p:cNvPr id="10" name="Text 8"/>
          <p:cNvSpPr/>
          <p:nvPr/>
        </p:nvSpPr>
        <p:spPr>
          <a:xfrm>
            <a:off x="6537960" y="2926080"/>
            <a:ext cx="4754880" cy="45720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+47% YoY; on track for ~$3.3T in 2027 (Gartner)</a:t>
            </a:r>
            <a:endParaRPr lang="en-US" sz="1050" dirty="0"/>
          </a:p>
        </p:txBody>
      </p:sp>
      <p:sp>
        <p:nvSpPr>
          <p:cNvPr id="11" name="Shape 9"/>
          <p:cNvSpPr/>
          <p:nvPr/>
        </p:nvSpPr>
        <p:spPr>
          <a:xfrm>
            <a:off x="548640" y="3749040"/>
            <a:ext cx="5394960" cy="2240280"/>
          </a:xfrm>
          <a:prstGeom prst="roundRect">
            <a:avLst>
              <a:gd name="adj" fmla="val 2857"/>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2" name="Text 10"/>
          <p:cNvSpPr/>
          <p:nvPr/>
        </p:nvSpPr>
        <p:spPr>
          <a:xfrm>
            <a:off x="868680" y="3977640"/>
            <a:ext cx="4754880" cy="914400"/>
          </a:xfrm>
          <a:prstGeom prst="rect">
            <a:avLst/>
          </a:prstGeom>
          <a:noFill/>
          <a:ln/>
        </p:spPr>
        <p:txBody>
          <a:bodyPr wrap="square" lIns="0" tIns="0" rIns="0" bIns="0" rtlCol="0" anchor="ctr"/>
          <a:lstStyle/>
          <a:p>
            <a:pPr marL="0" indent="0">
              <a:buNone/>
            </a:pPr>
            <a:r>
              <a:rPr lang="en-US" sz="5400" b="1" dirty="0">
                <a:solidFill>
                  <a:srgbClr val="C00000"/>
                </a:solidFill>
                <a:latin typeface="Arial" pitchFamily="34" charset="0"/>
                <a:ea typeface="Arial" pitchFamily="34" charset="-122"/>
                <a:cs typeface="Arial" pitchFamily="34" charset="-120"/>
              </a:rPr>
              <a:t>~23%</a:t>
            </a:r>
            <a:endParaRPr lang="en-US" sz="5400" dirty="0"/>
          </a:p>
        </p:txBody>
      </p:sp>
      <p:sp>
        <p:nvSpPr>
          <p:cNvPr id="13" name="Text 11"/>
          <p:cNvSpPr/>
          <p:nvPr/>
        </p:nvSpPr>
        <p:spPr>
          <a:xfrm>
            <a:off x="868680" y="4937760"/>
            <a:ext cx="4754880" cy="502920"/>
          </a:xfrm>
          <a:prstGeom prst="rect">
            <a:avLst/>
          </a:prstGeom>
          <a:noFill/>
          <a:ln/>
        </p:spPr>
        <p:txBody>
          <a:bodyPr wrap="square" lIns="0" tIns="0" rIns="0" bIns="0" rtlCol="0" anchor="ctr"/>
          <a:lstStyle/>
          <a:p>
            <a:pPr marL="0" indent="0">
              <a:buNone/>
            </a:pPr>
            <a:r>
              <a:rPr lang="en-US" sz="1450" b="1" dirty="0">
                <a:solidFill>
                  <a:srgbClr val="1A1A1A"/>
                </a:solidFill>
                <a:latin typeface="Arial" pitchFamily="34" charset="0"/>
                <a:ea typeface="Arial" pitchFamily="34" charset="-122"/>
                <a:cs typeface="Arial" pitchFamily="34" charset="-120"/>
              </a:rPr>
              <a:t>Big-tech capex as a share of revenue</a:t>
            </a:r>
            <a:endParaRPr lang="en-US" sz="1450" dirty="0"/>
          </a:p>
        </p:txBody>
      </p:sp>
      <p:sp>
        <p:nvSpPr>
          <p:cNvPr id="14" name="Text 12"/>
          <p:cNvSpPr/>
          <p:nvPr/>
        </p:nvSpPr>
        <p:spPr>
          <a:xfrm>
            <a:off x="868680" y="5440680"/>
            <a:ext cx="4754880" cy="45720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More than double pre-ChatGPT levels — higher capital intensity than telecom operators</a:t>
            </a:r>
            <a:endParaRPr lang="en-US" sz="1050" dirty="0"/>
          </a:p>
        </p:txBody>
      </p:sp>
      <p:sp>
        <p:nvSpPr>
          <p:cNvPr id="15" name="Shape 13"/>
          <p:cNvSpPr/>
          <p:nvPr/>
        </p:nvSpPr>
        <p:spPr>
          <a:xfrm>
            <a:off x="6217920" y="3749040"/>
            <a:ext cx="5394960" cy="2240280"/>
          </a:xfrm>
          <a:prstGeom prst="roundRect">
            <a:avLst>
              <a:gd name="adj" fmla="val 2857"/>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6" name="Text 14"/>
          <p:cNvSpPr/>
          <p:nvPr/>
        </p:nvSpPr>
        <p:spPr>
          <a:xfrm>
            <a:off x="6537960" y="3977640"/>
            <a:ext cx="4754880" cy="914400"/>
          </a:xfrm>
          <a:prstGeom prst="rect">
            <a:avLst/>
          </a:prstGeom>
          <a:noFill/>
          <a:ln/>
        </p:spPr>
        <p:txBody>
          <a:bodyPr wrap="square" lIns="0" tIns="0" rIns="0" bIns="0" rtlCol="0" anchor="ctr"/>
          <a:lstStyle/>
          <a:p>
            <a:pPr marL="0" indent="0">
              <a:buNone/>
            </a:pPr>
            <a:r>
              <a:rPr lang="en-US" sz="5400" b="1" dirty="0">
                <a:solidFill>
                  <a:srgbClr val="C00000"/>
                </a:solidFill>
                <a:latin typeface="Arial" pitchFamily="34" charset="0"/>
                <a:ea typeface="Arial" pitchFamily="34" charset="-122"/>
                <a:cs typeface="Arial" pitchFamily="34" charset="-120"/>
              </a:rPr>
              <a:t>~½</a:t>
            </a:r>
            <a:endParaRPr lang="en-US" sz="5400" dirty="0"/>
          </a:p>
        </p:txBody>
      </p:sp>
      <p:sp>
        <p:nvSpPr>
          <p:cNvPr id="17" name="Text 15"/>
          <p:cNvSpPr/>
          <p:nvPr/>
        </p:nvSpPr>
        <p:spPr>
          <a:xfrm>
            <a:off x="6537960" y="4937760"/>
            <a:ext cx="4754880" cy="502920"/>
          </a:xfrm>
          <a:prstGeom prst="rect">
            <a:avLst/>
          </a:prstGeom>
          <a:noFill/>
          <a:ln/>
        </p:spPr>
        <p:txBody>
          <a:bodyPr wrap="square" lIns="0" tIns="0" rIns="0" bIns="0" rtlCol="0" anchor="ctr"/>
          <a:lstStyle/>
          <a:p>
            <a:pPr marL="0" indent="0">
              <a:buNone/>
            </a:pPr>
            <a:r>
              <a:rPr lang="en-US" sz="1450" b="1" dirty="0">
                <a:solidFill>
                  <a:srgbClr val="1A1A1A"/>
                </a:solidFill>
                <a:latin typeface="Arial" pitchFamily="34" charset="0"/>
                <a:ea typeface="Arial" pitchFamily="34" charset="-122"/>
                <a:cs typeface="Arial" pitchFamily="34" charset="-120"/>
              </a:rPr>
              <a:t>Of US GDP growth now tied to AI-related investment</a:t>
            </a:r>
            <a:endParaRPr lang="en-US" sz="1450" dirty="0"/>
          </a:p>
        </p:txBody>
      </p:sp>
      <p:sp>
        <p:nvSpPr>
          <p:cNvPr id="18" name="Text 16"/>
          <p:cNvSpPr/>
          <p:nvPr/>
        </p:nvSpPr>
        <p:spPr>
          <a:xfrm>
            <a:off x="6537960" y="5440680"/>
            <a:ext cx="4754880" cy="45720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The boom and the macro economy are no longer separable</a:t>
            </a:r>
            <a:endParaRPr lang="en-US" sz="1050" dirty="0"/>
          </a:p>
        </p:txBody>
      </p:sp>
      <p:sp>
        <p:nvSpPr>
          <p:cNvPr id="20" name="Text 18"/>
          <p:cNvSpPr/>
          <p:nvPr/>
        </p:nvSpPr>
        <p:spPr>
          <a:xfrm>
            <a:off x="548640" y="6510528"/>
            <a:ext cx="11064240" cy="228600"/>
          </a:xfrm>
          <a:prstGeom prst="rect">
            <a:avLst/>
          </a:prstGeom>
          <a:noFill/>
          <a:ln/>
        </p:spPr>
        <p:txBody>
          <a:bodyPr wrap="square" lIns="0" tIns="0" rIns="0" bIns="0" rtlCol="0" anchor="ctr"/>
          <a:lstStyle/>
          <a:p>
            <a:pPr marL="0" indent="0">
              <a:buNone/>
            </a:pPr>
            <a:r>
              <a:rPr lang="en-US" sz="850" dirty="0">
                <a:solidFill>
                  <a:srgbClr val="9CA3AF"/>
                </a:solidFill>
                <a:latin typeface="Arial" pitchFamily="34" charset="0"/>
                <a:ea typeface="Arial" pitchFamily="34" charset="-122"/>
                <a:cs typeface="Arial" pitchFamily="34" charset="-120"/>
              </a:rPr>
              <a:t>Sources: company guidance compiled Jun 2026; Gartner; Morgan Stanley Institute (2026); US GDP-contribution estimates per economic press analyses.</a:t>
            </a:r>
            <a:endParaRPr lang="en-US" sz="850" dirty="0"/>
          </a:p>
        </p:txBody>
      </p:sp>
      <p:pic>
        <p:nvPicPr>
          <p:cNvPr id="21" name="Picture 20" descr="ic_server.png"/>
          <p:cNvPicPr>
            <a:picLocks noChangeAspect="1"/>
          </p:cNvPicPr>
          <p:nvPr/>
        </p:nvPicPr>
        <p:blipFill>
          <a:blip r:embed="rId3"/>
          <a:stretch>
            <a:fillRect/>
          </a:stretch>
        </p:blipFill>
        <p:spPr>
          <a:xfrm>
            <a:off x="5074920" y="1554480"/>
            <a:ext cx="502920" cy="502920"/>
          </a:xfrm>
          <a:prstGeom prst="rect">
            <a:avLst/>
          </a:prstGeom>
        </p:spPr>
      </p:pic>
      <p:pic>
        <p:nvPicPr>
          <p:cNvPr id="22" name="Picture 21" descr="ic_globe.png"/>
          <p:cNvPicPr>
            <a:picLocks noChangeAspect="1"/>
          </p:cNvPicPr>
          <p:nvPr/>
        </p:nvPicPr>
        <p:blipFill>
          <a:blip r:embed="rId4"/>
          <a:stretch>
            <a:fillRect/>
          </a:stretch>
        </p:blipFill>
        <p:spPr>
          <a:xfrm>
            <a:off x="10744200" y="1554480"/>
            <a:ext cx="502920" cy="502920"/>
          </a:xfrm>
          <a:prstGeom prst="rect">
            <a:avLst/>
          </a:prstGeom>
        </p:spPr>
      </p:pic>
      <p:pic>
        <p:nvPicPr>
          <p:cNvPr id="23" name="Picture 22" descr="ic_industry.png"/>
          <p:cNvPicPr>
            <a:picLocks noChangeAspect="1"/>
          </p:cNvPicPr>
          <p:nvPr/>
        </p:nvPicPr>
        <p:blipFill>
          <a:blip r:embed="rId5"/>
          <a:stretch>
            <a:fillRect/>
          </a:stretch>
        </p:blipFill>
        <p:spPr>
          <a:xfrm>
            <a:off x="5074920" y="4069079"/>
            <a:ext cx="502920" cy="502920"/>
          </a:xfrm>
          <a:prstGeom prst="rect">
            <a:avLst/>
          </a:prstGeom>
        </p:spPr>
      </p:pic>
      <p:pic>
        <p:nvPicPr>
          <p:cNvPr id="24" name="Picture 23" descr="ic_chartline_g.png"/>
          <p:cNvPicPr>
            <a:picLocks noChangeAspect="1"/>
          </p:cNvPicPr>
          <p:nvPr/>
        </p:nvPicPr>
        <p:blipFill>
          <a:blip r:embed="rId6"/>
          <a:stretch>
            <a:fillRect/>
          </a:stretch>
        </p:blipFill>
        <p:spPr>
          <a:xfrm>
            <a:off x="10744200" y="4069079"/>
            <a:ext cx="502920" cy="502920"/>
          </a:xfrm>
          <a:prstGeom prst="rect">
            <a:avLst/>
          </a:prstGeom>
        </p:spPr>
      </p:pic>
      <p:sp>
        <p:nvSpPr>
          <p:cNvPr id="25" name="TextBox 24">
            <a:extLst>
              <a:ext uri="{FF2B5EF4-FFF2-40B4-BE49-F238E27FC236}">
                <a16:creationId xmlns:a16="http://schemas.microsoft.com/office/drawing/2014/main" id="{E4282A41-C5D7-130C-88C9-F22097E0AD32}"/>
              </a:ext>
            </a:extLst>
          </p:cNvPr>
          <p:cNvSpPr txBox="1"/>
          <p:nvPr/>
        </p:nvSpPr>
        <p:spPr>
          <a:xfrm>
            <a:off x="393429" y="489017"/>
            <a:ext cx="11405141" cy="769441"/>
          </a:xfrm>
          <a:prstGeom prst="rect">
            <a:avLst/>
          </a:prstGeom>
          <a:noFill/>
        </p:spPr>
        <p:txBody>
          <a:bodyPr wrap="square" rtlCol="0">
            <a:spAutoFit/>
          </a:bodyPr>
          <a:lstStyle/>
          <a:p>
            <a:r>
              <a:rPr lang="en-US" sz="2200" dirty="0">
                <a:solidFill>
                  <a:srgbClr val="1A1A1A"/>
                </a:solidFill>
                <a:latin typeface="Bodoni Moda 28pt" pitchFamily="2" charset="77"/>
              </a:rPr>
              <a:t>The scale of the bet makes AI a </a:t>
            </a:r>
            <a:r>
              <a:rPr lang="en-US" sz="2200" b="1" dirty="0">
                <a:solidFill>
                  <a:srgbClr val="C00000"/>
                </a:solidFill>
                <a:latin typeface="Bodoni Moda 28pt Medium" pitchFamily="2" charset="77"/>
              </a:rPr>
              <a:t>macro-economic variable</a:t>
            </a:r>
            <a:r>
              <a:rPr lang="en-US" sz="2200" dirty="0">
                <a:solidFill>
                  <a:srgbClr val="1A1A1A"/>
                </a:solidFill>
                <a:latin typeface="Bodoni Moda 28pt" pitchFamily="2" charset="77"/>
              </a:rPr>
              <a:t>, not a tech story.</a:t>
            </a:r>
            <a:endParaRPr lang="en-BE" sz="2200" dirty="0">
              <a:latin typeface="Bodoni Moda 28pt Medium" pitchFamily="2" charset="77"/>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0" dirty="0">
                <a:solidFill>
                  <a:srgbClr val="1A1A1A"/>
                </a:solidFill>
                <a:latin typeface="Bodoni Moda 28pt" pitchFamily="34" charset="0"/>
                <a:ea typeface="Arial" pitchFamily="34" charset="-122"/>
                <a:cs typeface="Arial" pitchFamily="34" charset="-120"/>
              </a:rPr>
              <a:t>Revolution and bubble, </a:t>
            </a:r>
            <a:r>
              <a:rPr lang="en-US" sz="2200" b="1" dirty="0">
                <a:solidFill>
                  <a:srgbClr val="C00000"/>
                </a:solidFill>
                <a:latin typeface="Bodoni Moda 28pt Medium" pitchFamily="34" charset="0"/>
                <a:ea typeface="Arial" pitchFamily="34" charset="-122"/>
                <a:cs typeface="Arial" pitchFamily="34" charset="-120"/>
              </a:rPr>
              <a:t>simultaneously. That changes where you sit, not whether you participate.</a:t>
            </a:r>
            <a:endParaRPr lang="en-US" sz="2600" dirty="0"/>
          </a:p>
        </p:txBody>
      </p:sp>
      <p:sp>
        <p:nvSpPr>
          <p:cNvPr id="4" name="Shape 2"/>
          <p:cNvSpPr/>
          <p:nvPr/>
        </p:nvSpPr>
        <p:spPr>
          <a:xfrm>
            <a:off x="548640" y="1463040"/>
            <a:ext cx="5394960" cy="3611880"/>
          </a:xfrm>
          <a:prstGeom prst="roundRect">
            <a:avLst>
              <a:gd name="adj" fmla="val 1772"/>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5" name="Text 3"/>
          <p:cNvSpPr/>
          <p:nvPr/>
        </p:nvSpPr>
        <p:spPr>
          <a:xfrm>
            <a:off x="868680" y="1691640"/>
            <a:ext cx="4754880" cy="274320"/>
          </a:xfrm>
          <a:prstGeom prst="rect">
            <a:avLst/>
          </a:prstGeom>
          <a:noFill/>
          <a:ln/>
        </p:spPr>
        <p:txBody>
          <a:bodyPr wrap="square" lIns="0" tIns="0" rIns="0" bIns="0" rtlCol="0" anchor="ctr"/>
          <a:lstStyle/>
          <a:p>
            <a:pPr marL="0" indent="0">
              <a:buNone/>
            </a:pPr>
            <a:r>
              <a:rPr lang="en-US" sz="1300" b="1" kern="0" spc="100" dirty="0">
                <a:solidFill>
                  <a:srgbClr val="1A1A1A"/>
                </a:solidFill>
                <a:latin typeface="Arial" pitchFamily="34" charset="0"/>
                <a:ea typeface="Arial" pitchFamily="34" charset="-122"/>
                <a:cs typeface="Arial" pitchFamily="34" charset="-120"/>
              </a:rPr>
              <a:t>THE REVOLUTION IS REAL</a:t>
            </a:r>
            <a:endParaRPr lang="en-US" sz="1300" dirty="0"/>
          </a:p>
        </p:txBody>
      </p:sp>
      <p:sp>
        <p:nvSpPr>
          <p:cNvPr id="6" name="Text 4"/>
          <p:cNvSpPr/>
          <p:nvPr/>
        </p:nvSpPr>
        <p:spPr>
          <a:xfrm>
            <a:off x="868680" y="2103120"/>
            <a:ext cx="4754880" cy="2743200"/>
          </a:xfrm>
          <a:prstGeom prst="rect">
            <a:avLst/>
          </a:prstGeom>
          <a:noFill/>
          <a:ln/>
        </p:spPr>
        <p:txBody>
          <a:bodyPr wrap="square" lIns="0" tIns="0" rIns="0" bIns="0" rtlCol="0" anchor="ctr"/>
          <a:lstStyle/>
          <a:p>
            <a:pPr marL="342900" indent="-342900">
              <a:spcAft>
                <a:spcPts val="1000"/>
              </a:spcAft>
              <a:buSzPct val="100000"/>
              <a:buChar char="•"/>
            </a:pPr>
            <a:r>
              <a:rPr lang="en-US" sz="1300" dirty="0">
                <a:solidFill>
                  <a:srgbClr val="1A1A1A"/>
                </a:solidFill>
                <a:latin typeface="Arial" pitchFamily="34" charset="0"/>
                <a:ea typeface="Arial" pitchFamily="34" charset="-122"/>
                <a:cs typeface="Arial" pitchFamily="34" charset="-120"/>
              </a:rPr>
              <a:t>Enterprise usage has shifted decisively from augmentation to automation.</a:t>
            </a:r>
            <a:endParaRPr lang="en-US" sz="1300" dirty="0"/>
          </a:p>
          <a:p>
            <a:pPr marL="342900" indent="-342900">
              <a:spcAft>
                <a:spcPts val="1000"/>
              </a:spcAft>
              <a:buSzPct val="100000"/>
              <a:buChar char="•"/>
            </a:pPr>
            <a:r>
              <a:rPr lang="en-US" sz="1300" dirty="0">
                <a:solidFill>
                  <a:srgbClr val="1A1A1A"/>
                </a:solidFill>
                <a:latin typeface="Arial" pitchFamily="34" charset="0"/>
                <a:ea typeface="Arial" pitchFamily="34" charset="-122"/>
                <a:cs typeface="Arial" pitchFamily="34" charset="-120"/>
              </a:rPr>
              <a:t>Microsoft: 35% of its code is now written by AI.</a:t>
            </a:r>
            <a:endParaRPr lang="en-US" sz="1300" dirty="0"/>
          </a:p>
          <a:p>
            <a:pPr marL="342900" indent="-342900">
              <a:spcAft>
                <a:spcPts val="1000"/>
              </a:spcAft>
              <a:buSzPct val="100000"/>
              <a:buChar char="•"/>
            </a:pPr>
            <a:r>
              <a:rPr lang="en-US" sz="1300" dirty="0">
                <a:solidFill>
                  <a:srgbClr val="1A1A1A"/>
                </a:solidFill>
                <a:latin typeface="Arial" pitchFamily="34" charset="0"/>
                <a:ea typeface="Arial" pitchFamily="34" charset="-122"/>
                <a:cs typeface="Arial" pitchFamily="34" charset="-120"/>
              </a:rPr>
              <a:t>Intuit, ServiceNow, Salesforce: 15–30% efficiency gains reported.</a:t>
            </a:r>
            <a:endParaRPr lang="en-US" sz="1300" dirty="0"/>
          </a:p>
          <a:p>
            <a:pPr marL="342900" indent="-342900">
              <a:spcAft>
                <a:spcPts val="1000"/>
              </a:spcAft>
              <a:buSzPct val="100000"/>
              <a:buChar char="•"/>
            </a:pPr>
            <a:r>
              <a:rPr lang="en-US" sz="1300" dirty="0">
                <a:solidFill>
                  <a:srgbClr val="1A1A1A"/>
                </a:solidFill>
                <a:latin typeface="Arial" pitchFamily="34" charset="0"/>
                <a:ea typeface="Arial" pitchFamily="34" charset="-122"/>
                <a:cs typeface="Arial" pitchFamily="34" charset="-120"/>
              </a:rPr>
              <a:t>Agentic compute went from near zero to a majority of total compute in under two years.</a:t>
            </a:r>
            <a:endParaRPr lang="en-US" sz="1300" dirty="0"/>
          </a:p>
        </p:txBody>
      </p:sp>
      <p:sp>
        <p:nvSpPr>
          <p:cNvPr id="7" name="Shape 5"/>
          <p:cNvSpPr/>
          <p:nvPr/>
        </p:nvSpPr>
        <p:spPr>
          <a:xfrm>
            <a:off x="6263640" y="1463040"/>
            <a:ext cx="5394960" cy="3611880"/>
          </a:xfrm>
          <a:prstGeom prst="roundRect">
            <a:avLst>
              <a:gd name="adj" fmla="val 1772"/>
            </a:avLst>
          </a:prstGeom>
          <a:solidFill>
            <a:srgbClr val="FBF0F0"/>
          </a:solidFill>
          <a:ln w="12700">
            <a:solidFill>
              <a:srgbClr val="C00000"/>
            </a:solidFill>
            <a:prstDash val="solid"/>
          </a:ln>
          <a:effectLst>
            <a:outerShdw blurRad="76200" dist="25400" dir="2700000" algn="bl" rotWithShape="0">
              <a:srgbClr val="000000">
                <a:alpha val="10000"/>
              </a:srgbClr>
            </a:outerShdw>
          </a:effectLst>
        </p:spPr>
        <p:txBody>
          <a:bodyPr/>
          <a:lstStyle/>
          <a:p>
            <a:endParaRPr lang="en-BE"/>
          </a:p>
        </p:txBody>
      </p:sp>
      <p:sp>
        <p:nvSpPr>
          <p:cNvPr id="8" name="Text 6"/>
          <p:cNvSpPr/>
          <p:nvPr/>
        </p:nvSpPr>
        <p:spPr>
          <a:xfrm>
            <a:off x="6583680" y="1691640"/>
            <a:ext cx="4754880" cy="274320"/>
          </a:xfrm>
          <a:prstGeom prst="rect">
            <a:avLst/>
          </a:prstGeom>
          <a:noFill/>
          <a:ln/>
        </p:spPr>
        <p:txBody>
          <a:bodyPr wrap="square" lIns="0" tIns="0" rIns="0" bIns="0" rtlCol="0" anchor="ctr"/>
          <a:lstStyle/>
          <a:p>
            <a:pPr marL="0" indent="0">
              <a:buNone/>
            </a:pPr>
            <a:r>
              <a:rPr lang="en-US" sz="1300" b="1" kern="0" spc="100" dirty="0">
                <a:solidFill>
                  <a:srgbClr val="C00000"/>
                </a:solidFill>
                <a:latin typeface="Arial" pitchFamily="34" charset="0"/>
                <a:ea typeface="Arial" pitchFamily="34" charset="-122"/>
                <a:cs typeface="Arial" pitchFamily="34" charset="-120"/>
              </a:rPr>
              <a:t>THE FINANCIAL ARCHITECTURE IS OVEREXTENDED</a:t>
            </a:r>
            <a:endParaRPr lang="en-US" sz="1300" dirty="0"/>
          </a:p>
        </p:txBody>
      </p:sp>
      <p:sp>
        <p:nvSpPr>
          <p:cNvPr id="9" name="Text 7"/>
          <p:cNvSpPr/>
          <p:nvPr/>
        </p:nvSpPr>
        <p:spPr>
          <a:xfrm>
            <a:off x="6583680" y="2103120"/>
            <a:ext cx="4754880" cy="2743200"/>
          </a:xfrm>
          <a:prstGeom prst="rect">
            <a:avLst/>
          </a:prstGeom>
          <a:noFill/>
          <a:ln/>
        </p:spPr>
        <p:txBody>
          <a:bodyPr wrap="square" lIns="0" tIns="0" rIns="0" bIns="0" rtlCol="0" anchor="ctr"/>
          <a:lstStyle/>
          <a:p>
            <a:pPr marL="342900" indent="-342900">
              <a:spcAft>
                <a:spcPts val="1000"/>
              </a:spcAft>
              <a:buSzPct val="100000"/>
              <a:buChar char="•"/>
            </a:pPr>
            <a:r>
              <a:rPr lang="en-US" sz="1300" dirty="0">
                <a:solidFill>
                  <a:srgbClr val="1A1A1A"/>
                </a:solidFill>
                <a:latin typeface="Arial" pitchFamily="34" charset="0"/>
                <a:ea typeface="Arial" pitchFamily="34" charset="-122"/>
                <a:cs typeface="Arial" pitchFamily="34" charset="-120"/>
              </a:rPr>
              <a:t>The Federal Reserve lists AI as a top systemic risk for 2026.</a:t>
            </a:r>
            <a:endParaRPr lang="en-US" sz="1300" dirty="0"/>
          </a:p>
          <a:p>
            <a:pPr marL="342900" indent="-342900">
              <a:spcAft>
                <a:spcPts val="1000"/>
              </a:spcAft>
              <a:buSzPct val="100000"/>
              <a:buChar char="•"/>
            </a:pPr>
            <a:r>
              <a:rPr lang="en-US" sz="1300" dirty="0">
                <a:solidFill>
                  <a:srgbClr val="1A1A1A"/>
                </a:solidFill>
                <a:latin typeface="Arial" pitchFamily="34" charset="0"/>
                <a:ea typeface="Arial" pitchFamily="34" charset="-122"/>
                <a:cs typeface="Arial" pitchFamily="34" charset="-120"/>
              </a:rPr>
              <a:t>OpenAI reportedly spends ~$60B/yr on compute against ~$13B in revenue.</a:t>
            </a:r>
            <a:endParaRPr lang="en-US" sz="1300" dirty="0"/>
          </a:p>
          <a:p>
            <a:pPr marL="342900" indent="-342900">
              <a:spcAft>
                <a:spcPts val="1000"/>
              </a:spcAft>
              <a:buSzPct val="100000"/>
              <a:buChar char="•"/>
            </a:pPr>
            <a:r>
              <a:rPr lang="en-US" sz="1300" dirty="0">
                <a:solidFill>
                  <a:srgbClr val="1A1A1A"/>
                </a:solidFill>
                <a:latin typeface="Arial" pitchFamily="34" charset="0"/>
                <a:ea typeface="Arial" pitchFamily="34" charset="-122"/>
                <a:cs typeface="Arial" pitchFamily="34" charset="-120"/>
              </a:rPr>
              <a:t>Circular financing arrangements inflate valuations without creating independent economic value.</a:t>
            </a:r>
            <a:endParaRPr lang="en-US" sz="1300" dirty="0"/>
          </a:p>
          <a:p>
            <a:pPr marL="342900" indent="-342900">
              <a:spcAft>
                <a:spcPts val="1000"/>
              </a:spcAft>
              <a:buSzPct val="100000"/>
              <a:buChar char="•"/>
            </a:pPr>
            <a:r>
              <a:rPr lang="en-US" sz="1300" dirty="0">
                <a:solidFill>
                  <a:srgbClr val="1A1A1A"/>
                </a:solidFill>
                <a:latin typeface="Arial" pitchFamily="34" charset="0"/>
                <a:ea typeface="Arial" pitchFamily="34" charset="-122"/>
                <a:cs typeface="Arial" pitchFamily="34" charset="-120"/>
              </a:rPr>
              <a:t>Monetization timelines remain uncertain while debt financing of capex rises.</a:t>
            </a:r>
            <a:endParaRPr lang="en-US" sz="1300" dirty="0"/>
          </a:p>
        </p:txBody>
      </p:sp>
      <p:sp>
        <p:nvSpPr>
          <p:cNvPr id="10" name="Shape 8"/>
          <p:cNvSpPr/>
          <p:nvPr/>
        </p:nvSpPr>
        <p:spPr>
          <a:xfrm>
            <a:off x="548640" y="5349240"/>
            <a:ext cx="11109960" cy="868680"/>
          </a:xfrm>
          <a:prstGeom prst="roundRect">
            <a:avLst>
              <a:gd name="adj" fmla="val 6316"/>
            </a:avLst>
          </a:prstGeom>
          <a:solidFill>
            <a:srgbClr val="FFFFFF"/>
          </a:solidFill>
          <a:ln w="15875">
            <a:solidFill>
              <a:srgbClr val="C00000"/>
            </a:solidFill>
            <a:prstDash val="solid"/>
          </a:ln>
        </p:spPr>
        <p:txBody>
          <a:bodyPr/>
          <a:lstStyle/>
          <a:p>
            <a:endParaRPr lang="en-BE"/>
          </a:p>
        </p:txBody>
      </p:sp>
      <p:sp>
        <p:nvSpPr>
          <p:cNvPr id="11" name="Text 9"/>
          <p:cNvSpPr/>
          <p:nvPr/>
        </p:nvSpPr>
        <p:spPr>
          <a:xfrm>
            <a:off x="822960" y="5458968"/>
            <a:ext cx="10607040" cy="658368"/>
          </a:xfrm>
          <a:prstGeom prst="rect">
            <a:avLst/>
          </a:prstGeom>
          <a:noFill/>
          <a:ln/>
        </p:spPr>
        <p:txBody>
          <a:bodyPr wrap="square" lIns="0" tIns="0" rIns="0" bIns="0" rtlCol="0" anchor="ctr"/>
          <a:lstStyle/>
          <a:p>
            <a:pPr marL="0" indent="0">
              <a:buNone/>
            </a:pPr>
            <a:r>
              <a:rPr lang="en-US" sz="1450" b="1" dirty="0">
                <a:solidFill>
                  <a:srgbClr val="C00000"/>
                </a:solidFill>
                <a:latin typeface="Arial" pitchFamily="34" charset="0"/>
                <a:ea typeface="Arial" pitchFamily="34" charset="-122"/>
                <a:cs typeface="Arial" pitchFamily="34" charset="-120"/>
              </a:rPr>
              <a:t>Both are true at once. </a:t>
            </a:r>
            <a:r>
              <a:rPr lang="en-US" sz="1450" dirty="0">
                <a:solidFill>
                  <a:srgbClr val="1A1A1A"/>
                </a:solidFill>
                <a:latin typeface="Arial" pitchFamily="34" charset="0"/>
                <a:ea typeface="Arial" pitchFamily="34" charset="-122"/>
                <a:cs typeface="Arial" pitchFamily="34" charset="-120"/>
              </a:rPr>
              <a:t>The technology is genuine; the financial architecture around it is overextended. That is not a reason to abstain — it is a reason to be selective about </a:t>
            </a:r>
            <a:r>
              <a:rPr lang="en-US" sz="1450" b="1" i="1" dirty="0">
                <a:solidFill>
                  <a:srgbClr val="1A1A1A"/>
                </a:solidFill>
                <a:latin typeface="Arial" pitchFamily="34" charset="0"/>
                <a:ea typeface="Arial" pitchFamily="34" charset="-122"/>
                <a:cs typeface="Arial" pitchFamily="34" charset="-120"/>
              </a:rPr>
              <a:t>where in the stack you sit.</a:t>
            </a:r>
            <a:endParaRPr lang="en-US" sz="1450" dirty="0"/>
          </a:p>
        </p:txBody>
      </p:sp>
      <p:sp>
        <p:nvSpPr>
          <p:cNvPr id="12" name="Text 10"/>
          <p:cNvSpPr/>
          <p:nvPr/>
        </p:nvSpPr>
        <p:spPr>
          <a:xfrm>
            <a:off x="548640" y="6510528"/>
            <a:ext cx="11064240" cy="228600"/>
          </a:xfrm>
          <a:prstGeom prst="rect">
            <a:avLst/>
          </a:prstGeom>
          <a:noFill/>
          <a:ln/>
        </p:spPr>
        <p:txBody>
          <a:bodyPr wrap="square" lIns="0" tIns="0" rIns="0" bIns="0" rtlCol="0" anchor="ctr"/>
          <a:lstStyle/>
          <a:p>
            <a:pPr marL="0" indent="0">
              <a:buNone/>
            </a:pPr>
            <a:r>
              <a:rPr lang="en-US" sz="850" dirty="0">
                <a:solidFill>
                  <a:srgbClr val="9CA3AF"/>
                </a:solidFill>
                <a:latin typeface="Arial" pitchFamily="34" charset="0"/>
                <a:ea typeface="Arial" pitchFamily="34" charset="-122"/>
                <a:cs typeface="Arial" pitchFamily="34" charset="-120"/>
              </a:rPr>
              <a:t>Sources: BlackRock (Mar 2026); Federal Reserve risk survey coverage; compute-economics reporting (Jun 2026); Man Group; TS Lombard.</a:t>
            </a:r>
            <a:endParaRPr lang="en-US" sz="850" dirty="0"/>
          </a:p>
        </p:txBody>
      </p:sp>
      <p:pic>
        <p:nvPicPr>
          <p:cNvPr id="13" name="Picture 12" descr="ic_check.png"/>
          <p:cNvPicPr>
            <a:picLocks noChangeAspect="1"/>
          </p:cNvPicPr>
          <p:nvPr/>
        </p:nvPicPr>
        <p:blipFill>
          <a:blip r:embed="rId3"/>
          <a:stretch>
            <a:fillRect/>
          </a:stretch>
        </p:blipFill>
        <p:spPr>
          <a:xfrm>
            <a:off x="5285232" y="4416552"/>
            <a:ext cx="384048" cy="384048"/>
          </a:xfrm>
          <a:prstGeom prst="rect">
            <a:avLst/>
          </a:prstGeom>
        </p:spPr>
      </p:pic>
      <p:pic>
        <p:nvPicPr>
          <p:cNvPr id="14" name="Picture 13" descr="ic_warning.png"/>
          <p:cNvPicPr>
            <a:picLocks noChangeAspect="1"/>
          </p:cNvPicPr>
          <p:nvPr/>
        </p:nvPicPr>
        <p:blipFill>
          <a:blip r:embed="rId4"/>
          <a:stretch>
            <a:fillRect/>
          </a:stretch>
        </p:blipFill>
        <p:spPr>
          <a:xfrm>
            <a:off x="11000232" y="4416552"/>
            <a:ext cx="384048" cy="38404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0" dirty="0">
                <a:solidFill>
                  <a:srgbClr val="1A1A1A"/>
                </a:solidFill>
                <a:latin typeface="Bodoni Moda 28pt" pitchFamily="34" charset="0"/>
                <a:ea typeface="Arial" pitchFamily="34" charset="-122"/>
                <a:cs typeface="Arial" pitchFamily="34" charset="-120"/>
              </a:rPr>
              <a:t>Frontier capability advances daily; the average Fortune 500 absorbs change in months or years. Every day the gap widens, the </a:t>
            </a:r>
            <a:r>
              <a:rPr lang="en-US" sz="2200" b="1" dirty="0">
                <a:solidFill>
                  <a:srgbClr val="C00000"/>
                </a:solidFill>
                <a:latin typeface="Bodoni Moda 28pt" pitchFamily="34" charset="0"/>
                <a:ea typeface="Arial" pitchFamily="34" charset="-122"/>
                <a:cs typeface="Arial" pitchFamily="34" charset="-120"/>
              </a:rPr>
              <a:t>application-layer opportunity grows</a:t>
            </a:r>
            <a:r>
              <a:rPr lang="en-US" sz="2200" b="0" dirty="0">
                <a:solidFill>
                  <a:srgbClr val="1A1A1A"/>
                </a:solidFill>
                <a:latin typeface="Bodoni Moda 28pt" pitchFamily="34" charset="0"/>
                <a:ea typeface="Arial" pitchFamily="34" charset="-122"/>
                <a:cs typeface="Arial" pitchFamily="34" charset="-120"/>
              </a:rPr>
              <a:t>.</a:t>
            </a:r>
            <a:endParaRPr lang="en-US" sz="2600" dirty="0"/>
          </a:p>
        </p:txBody>
      </p:sp>
      <p:graphicFrame>
        <p:nvGraphicFramePr>
          <p:cNvPr id="4" name="Chart 0"/>
          <p:cNvGraphicFramePr/>
          <p:nvPr>
            <p:extLst>
              <p:ext uri="{D42A27DB-BD31-4B8C-83A1-F6EECF244321}">
                <p14:modId xmlns:p14="http://schemas.microsoft.com/office/powerpoint/2010/main" val="2128216896"/>
              </p:ext>
            </p:extLst>
          </p:nvPr>
        </p:nvGraphicFramePr>
        <p:xfrm>
          <a:off x="548640" y="1600200"/>
          <a:ext cx="6858000" cy="374904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2"/>
          <p:cNvSpPr/>
          <p:nvPr/>
        </p:nvSpPr>
        <p:spPr>
          <a:xfrm>
            <a:off x="5669280" y="3474720"/>
            <a:ext cx="1828800" cy="274320"/>
          </a:xfrm>
          <a:prstGeom prst="rect">
            <a:avLst/>
          </a:prstGeom>
          <a:noFill/>
          <a:ln/>
        </p:spPr>
        <p:txBody>
          <a:bodyPr wrap="none" lIns="0" tIns="0" rIns="0" bIns="0" rtlCol="0" anchor="ctr"/>
          <a:lstStyle/>
          <a:p>
            <a:pPr marL="0" indent="0">
              <a:buNone/>
            </a:pPr>
            <a:r>
              <a:rPr lang="en-US" sz="1250" b="1" kern="0" spc="100" dirty="0">
                <a:solidFill>
                  <a:srgbClr val="C00000"/>
                </a:solidFill>
                <a:latin typeface="Arial" pitchFamily="34" charset="0"/>
                <a:ea typeface="Arial" pitchFamily="34" charset="-122"/>
                <a:cs typeface="Arial" pitchFamily="34" charset="-120"/>
              </a:rPr>
              <a:t>THE OPPORTUNITY</a:t>
            </a:r>
            <a:endParaRPr lang="en-US" sz="1250" dirty="0"/>
          </a:p>
        </p:txBody>
      </p:sp>
      <p:sp>
        <p:nvSpPr>
          <p:cNvPr id="6" name="Shape 3"/>
          <p:cNvSpPr/>
          <p:nvPr/>
        </p:nvSpPr>
        <p:spPr>
          <a:xfrm>
            <a:off x="7772400" y="1600200"/>
            <a:ext cx="3886200" cy="1783080"/>
          </a:xfrm>
          <a:prstGeom prst="roundRect">
            <a:avLst>
              <a:gd name="adj" fmla="val 3077"/>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7" name="Text 4"/>
          <p:cNvSpPr/>
          <p:nvPr/>
        </p:nvSpPr>
        <p:spPr>
          <a:xfrm>
            <a:off x="8001000" y="1783080"/>
            <a:ext cx="3474720" cy="274320"/>
          </a:xfrm>
          <a:prstGeom prst="rect">
            <a:avLst/>
          </a:prstGeom>
          <a:noFill/>
          <a:ln/>
        </p:spPr>
        <p:txBody>
          <a:bodyPr wrap="square" lIns="0" tIns="0" rIns="0" bIns="0" rtlCol="0" anchor="ctr"/>
          <a:lstStyle/>
          <a:p>
            <a:pPr marL="0" indent="0">
              <a:buNone/>
            </a:pPr>
            <a:r>
              <a:rPr lang="en-US" sz="1200" b="1" kern="0" spc="100" dirty="0">
                <a:solidFill>
                  <a:srgbClr val="1A1A1A"/>
                </a:solidFill>
                <a:latin typeface="Arial" pitchFamily="34" charset="0"/>
                <a:ea typeface="Arial" pitchFamily="34" charset="-122"/>
                <a:cs typeface="Arial" pitchFamily="34" charset="-120"/>
              </a:rPr>
              <a:t>2026 IS THE YEAR OF AGENTS</a:t>
            </a:r>
            <a:endParaRPr lang="en-US" sz="1200" dirty="0"/>
          </a:p>
        </p:txBody>
      </p:sp>
      <p:sp>
        <p:nvSpPr>
          <p:cNvPr id="8" name="Text 5"/>
          <p:cNvSpPr/>
          <p:nvPr/>
        </p:nvSpPr>
        <p:spPr>
          <a:xfrm>
            <a:off x="8001000" y="2103120"/>
            <a:ext cx="3474720" cy="1143000"/>
          </a:xfrm>
          <a:prstGeom prst="rect">
            <a:avLst/>
          </a:prstGeom>
          <a:noFill/>
          <a:ln/>
        </p:spPr>
        <p:txBody>
          <a:bodyPr wrap="square" lIns="0" tIns="0" rIns="0" bIns="0" rtlCol="0" anchor="ctr"/>
          <a:lstStyle/>
          <a:p>
            <a:pPr marL="0" indent="0">
              <a:buNone/>
            </a:pPr>
            <a:r>
              <a:rPr lang="en-US" sz="1150" dirty="0">
                <a:solidFill>
                  <a:srgbClr val="1A1A1A"/>
                </a:solidFill>
                <a:latin typeface="Arial" pitchFamily="34" charset="0"/>
                <a:ea typeface="Arial" pitchFamily="34" charset="-122"/>
                <a:cs typeface="Arial" pitchFamily="34" charset="-120"/>
              </a:rPr>
              <a:t>The shift: from systems that respond to a prompt to systems that pursue a goal. Models, tools, and harnesses have finally come together.</a:t>
            </a:r>
            <a:endParaRPr lang="en-US" sz="1150" dirty="0"/>
          </a:p>
        </p:txBody>
      </p:sp>
      <p:sp>
        <p:nvSpPr>
          <p:cNvPr id="9" name="Shape 6"/>
          <p:cNvSpPr/>
          <p:nvPr/>
        </p:nvSpPr>
        <p:spPr>
          <a:xfrm>
            <a:off x="7772400" y="3566160"/>
            <a:ext cx="3886200" cy="1783080"/>
          </a:xfrm>
          <a:prstGeom prst="roundRect">
            <a:avLst>
              <a:gd name="adj" fmla="val 3077"/>
            </a:avLst>
          </a:prstGeom>
          <a:solidFill>
            <a:srgbClr val="FBF0F0"/>
          </a:solidFill>
          <a:ln w="12700">
            <a:solidFill>
              <a:srgbClr val="C00000"/>
            </a:solidFill>
            <a:prstDash val="solid"/>
          </a:ln>
          <a:effectLst>
            <a:outerShdw blurRad="76200" dist="25400" dir="2700000" algn="bl" rotWithShape="0">
              <a:srgbClr val="000000">
                <a:alpha val="10000"/>
              </a:srgbClr>
            </a:outerShdw>
          </a:effectLst>
        </p:spPr>
        <p:txBody>
          <a:bodyPr/>
          <a:lstStyle/>
          <a:p>
            <a:endParaRPr lang="en-BE"/>
          </a:p>
        </p:txBody>
      </p:sp>
      <p:sp>
        <p:nvSpPr>
          <p:cNvPr id="10" name="Text 7"/>
          <p:cNvSpPr/>
          <p:nvPr/>
        </p:nvSpPr>
        <p:spPr>
          <a:xfrm>
            <a:off x="8001000" y="3749040"/>
            <a:ext cx="3474720" cy="274320"/>
          </a:xfrm>
          <a:prstGeom prst="rect">
            <a:avLst/>
          </a:prstGeom>
          <a:noFill/>
          <a:ln/>
        </p:spPr>
        <p:txBody>
          <a:bodyPr wrap="square" lIns="0" tIns="0" rIns="0" bIns="0" rtlCol="0" anchor="ctr"/>
          <a:lstStyle/>
          <a:p>
            <a:pPr marL="0" indent="0">
              <a:buNone/>
            </a:pPr>
            <a:r>
              <a:rPr lang="en-US" sz="1200" b="1" kern="0" spc="100" dirty="0">
                <a:solidFill>
                  <a:srgbClr val="C00000"/>
                </a:solidFill>
                <a:latin typeface="Arial" pitchFamily="34" charset="0"/>
                <a:ea typeface="Arial" pitchFamily="34" charset="-122"/>
                <a:cs typeface="Arial" pitchFamily="34" charset="-120"/>
              </a:rPr>
              <a:t>THE CONSTRAINT THAT PICKS WINNERS</a:t>
            </a:r>
            <a:endParaRPr lang="en-US" sz="1200" dirty="0"/>
          </a:p>
        </p:txBody>
      </p:sp>
      <p:sp>
        <p:nvSpPr>
          <p:cNvPr id="11" name="Text 8"/>
          <p:cNvSpPr/>
          <p:nvPr/>
        </p:nvSpPr>
        <p:spPr>
          <a:xfrm>
            <a:off x="8001000" y="4069080"/>
            <a:ext cx="3474720" cy="1188720"/>
          </a:xfrm>
          <a:prstGeom prst="rect">
            <a:avLst/>
          </a:prstGeom>
          <a:noFill/>
          <a:ln/>
        </p:spPr>
        <p:txBody>
          <a:bodyPr wrap="square" lIns="0" tIns="0" rIns="0" bIns="0" rtlCol="0" anchor="ctr"/>
          <a:lstStyle/>
          <a:p>
            <a:pPr marL="0" indent="0">
              <a:buNone/>
            </a:pPr>
            <a:r>
              <a:rPr lang="en-US" sz="1150" dirty="0">
                <a:solidFill>
                  <a:srgbClr val="1A1A1A"/>
                </a:solidFill>
                <a:latin typeface="Arial" pitchFamily="34" charset="0"/>
                <a:ea typeface="Arial" pitchFamily="34" charset="-122"/>
                <a:cs typeface="Arial" pitchFamily="34" charset="-120"/>
              </a:rPr>
              <a:t>The big AI wins so far — search, coding — are the most data-rich problems on earth. Almost everything else is data-poor. Unlocking the rest of the economy depends on drastically better data.</a:t>
            </a:r>
            <a:endParaRPr lang="en-US" sz="1150" dirty="0"/>
          </a:p>
        </p:txBody>
      </p:sp>
      <p:sp>
        <p:nvSpPr>
          <p:cNvPr id="12" name="Text 9"/>
          <p:cNvSpPr/>
          <p:nvPr/>
        </p:nvSpPr>
        <p:spPr>
          <a:xfrm>
            <a:off x="562356" y="5623560"/>
            <a:ext cx="11064240" cy="411480"/>
          </a:xfrm>
          <a:prstGeom prst="rect">
            <a:avLst/>
          </a:prstGeom>
          <a:noFill/>
          <a:ln/>
        </p:spPr>
        <p:txBody>
          <a:bodyPr wrap="square" lIns="0" tIns="0" rIns="0" bIns="0" rtlCol="0" anchor="ctr"/>
          <a:lstStyle/>
          <a:p>
            <a:pPr marL="0" indent="0" algn="r">
              <a:buNone/>
            </a:pPr>
            <a:r>
              <a:rPr lang="en-US" sz="1800" b="1" i="1" dirty="0">
                <a:solidFill>
                  <a:srgbClr val="C00000"/>
                </a:solidFill>
                <a:latin typeface="Arial" pitchFamily="34" charset="0"/>
                <a:ea typeface="Arial" pitchFamily="34" charset="-122"/>
                <a:cs typeface="Arial" pitchFamily="34" charset="-120"/>
              </a:rPr>
              <a:t>Capability is abundant. Deployment is scarce. Scarcity is where returns live.</a:t>
            </a:r>
            <a:endParaRPr lang="en-US" sz="1800" dirty="0"/>
          </a:p>
        </p:txBody>
      </p:sp>
      <p:sp>
        <p:nvSpPr>
          <p:cNvPr id="13" name="Text 10"/>
          <p:cNvSpPr/>
          <p:nvPr/>
        </p:nvSpPr>
        <p:spPr>
          <a:xfrm>
            <a:off x="548640" y="6510528"/>
            <a:ext cx="11064240" cy="228600"/>
          </a:xfrm>
          <a:prstGeom prst="rect">
            <a:avLst/>
          </a:prstGeom>
          <a:noFill/>
          <a:ln/>
        </p:spPr>
        <p:txBody>
          <a:bodyPr wrap="square" lIns="0" tIns="0" rIns="0" bIns="0" rtlCol="0" anchor="ctr"/>
          <a:lstStyle/>
          <a:p>
            <a:pPr marL="0" indent="0">
              <a:buNone/>
            </a:pPr>
            <a:r>
              <a:rPr lang="en-US" sz="850" dirty="0">
                <a:solidFill>
                  <a:srgbClr val="9CA3AF"/>
                </a:solidFill>
                <a:latin typeface="Arial" pitchFamily="34" charset="0"/>
                <a:ea typeface="Arial" pitchFamily="34" charset="-122"/>
                <a:cs typeface="Arial" pitchFamily="34" charset="-120"/>
              </a:rPr>
              <a:t>Framing: P. Grady, S. Huang, Sequoia AI Ascent 2026; data-scarcity thesis per AI Ascent speakers. Curves illustrative.</a:t>
            </a:r>
            <a:endParaRPr lang="en-US" sz="8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0" dirty="0">
                <a:solidFill>
                  <a:srgbClr val="1A1A1A"/>
                </a:solidFill>
                <a:latin typeface="Bodoni Moda 28pt" pitchFamily="34" charset="0"/>
                <a:ea typeface="Arial" pitchFamily="34" charset="-122"/>
                <a:cs typeface="Arial" pitchFamily="34" charset="-120"/>
              </a:rPr>
              <a:t>Four places to deploy capital. two trades for now, two compounders for the decade.</a:t>
            </a:r>
            <a:endParaRPr lang="en-US" sz="2600" dirty="0"/>
          </a:p>
        </p:txBody>
      </p:sp>
      <p:sp>
        <p:nvSpPr>
          <p:cNvPr id="4" name="Shape 2"/>
          <p:cNvSpPr/>
          <p:nvPr/>
        </p:nvSpPr>
        <p:spPr>
          <a:xfrm>
            <a:off x="548640" y="1508760"/>
            <a:ext cx="5394960" cy="2103120"/>
          </a:xfrm>
          <a:prstGeom prst="roundRect">
            <a:avLst>
              <a:gd name="adj" fmla="val 3043"/>
            </a:avLst>
          </a:prstGeom>
          <a:solidFill>
            <a:srgbClr val="FBF0F0"/>
          </a:solidFill>
          <a:ln w="12700">
            <a:solidFill>
              <a:srgbClr val="C00000"/>
            </a:solidFill>
            <a:prstDash val="solid"/>
          </a:ln>
          <a:effectLst>
            <a:outerShdw blurRad="76200" dist="25400" dir="2700000" algn="bl" rotWithShape="0">
              <a:srgbClr val="000000">
                <a:alpha val="10000"/>
              </a:srgbClr>
            </a:outerShdw>
          </a:effectLst>
        </p:spPr>
        <p:txBody>
          <a:bodyPr/>
          <a:lstStyle/>
          <a:p>
            <a:endParaRPr lang="en-BE"/>
          </a:p>
        </p:txBody>
      </p:sp>
      <p:sp>
        <p:nvSpPr>
          <p:cNvPr id="5" name="Text 3"/>
          <p:cNvSpPr/>
          <p:nvPr/>
        </p:nvSpPr>
        <p:spPr>
          <a:xfrm>
            <a:off x="822960" y="1709928"/>
            <a:ext cx="640080" cy="640080"/>
          </a:xfrm>
          <a:prstGeom prst="rect">
            <a:avLst/>
          </a:prstGeom>
          <a:noFill/>
          <a:ln/>
        </p:spPr>
        <p:txBody>
          <a:bodyPr wrap="square" lIns="0" tIns="0" rIns="0" bIns="0" rtlCol="0" anchor="ctr"/>
          <a:lstStyle/>
          <a:p>
            <a:pPr marL="0" indent="0">
              <a:buNone/>
            </a:pPr>
            <a:r>
              <a:rPr lang="en-US" sz="3400" b="1" dirty="0">
                <a:solidFill>
                  <a:srgbClr val="C00000"/>
                </a:solidFill>
                <a:latin typeface="Arial" pitchFamily="34" charset="0"/>
                <a:ea typeface="Arial" pitchFamily="34" charset="-122"/>
                <a:cs typeface="Arial" pitchFamily="34" charset="-120"/>
              </a:rPr>
              <a:t>1</a:t>
            </a:r>
            <a:endParaRPr lang="en-US" sz="3400" dirty="0"/>
          </a:p>
        </p:txBody>
      </p:sp>
      <p:sp>
        <p:nvSpPr>
          <p:cNvPr id="6" name="Text 4"/>
          <p:cNvSpPr/>
          <p:nvPr/>
        </p:nvSpPr>
        <p:spPr>
          <a:xfrm>
            <a:off x="1463040" y="1764792"/>
            <a:ext cx="3017520" cy="548640"/>
          </a:xfrm>
          <a:prstGeom prst="rect">
            <a:avLst/>
          </a:prstGeom>
          <a:noFill/>
          <a:ln/>
        </p:spPr>
        <p:txBody>
          <a:bodyPr wrap="square" lIns="0" tIns="0" rIns="0" bIns="0" rtlCol="0" anchor="ctr"/>
          <a:lstStyle/>
          <a:p>
            <a:pPr marL="0" indent="0">
              <a:buNone/>
            </a:pPr>
            <a:r>
              <a:rPr lang="en-US" sz="1650" b="1" dirty="0">
                <a:solidFill>
                  <a:srgbClr val="1A1A1A"/>
                </a:solidFill>
                <a:latin typeface="Arial" pitchFamily="34" charset="0"/>
                <a:ea typeface="Arial" pitchFamily="34" charset="-122"/>
                <a:cs typeface="Arial" pitchFamily="34" charset="-120"/>
              </a:rPr>
              <a:t>National self-sufficiency</a:t>
            </a:r>
            <a:endParaRPr lang="en-US" sz="1650" dirty="0"/>
          </a:p>
        </p:txBody>
      </p:sp>
      <p:sp>
        <p:nvSpPr>
          <p:cNvPr id="7" name="Shape 5"/>
          <p:cNvSpPr/>
          <p:nvPr/>
        </p:nvSpPr>
        <p:spPr>
          <a:xfrm>
            <a:off x="4526280" y="1783080"/>
            <a:ext cx="1143000" cy="310896"/>
          </a:xfrm>
          <a:prstGeom prst="roundRect">
            <a:avLst>
              <a:gd name="adj" fmla="val 50000"/>
            </a:avLst>
          </a:prstGeom>
          <a:solidFill>
            <a:srgbClr val="C00000"/>
          </a:solidFill>
          <a:ln/>
        </p:spPr>
        <p:txBody>
          <a:bodyPr/>
          <a:lstStyle/>
          <a:p>
            <a:endParaRPr lang="en-BE"/>
          </a:p>
        </p:txBody>
      </p:sp>
      <p:sp>
        <p:nvSpPr>
          <p:cNvPr id="8" name="Text 6"/>
          <p:cNvSpPr/>
          <p:nvPr/>
        </p:nvSpPr>
        <p:spPr>
          <a:xfrm>
            <a:off x="4526280" y="1783080"/>
            <a:ext cx="1143000" cy="310896"/>
          </a:xfrm>
          <a:prstGeom prst="rect">
            <a:avLst/>
          </a:prstGeom>
          <a:noFill/>
          <a:ln/>
        </p:spPr>
        <p:txBody>
          <a:bodyPr wrap="square" lIns="0" tIns="0" rIns="0" bIns="0" rtlCol="0" anchor="ctr"/>
          <a:lstStyle/>
          <a:p>
            <a:pPr marL="0" indent="0" algn="ctr">
              <a:buNone/>
            </a:pPr>
            <a:r>
              <a:rPr lang="en-US" sz="950" b="1" dirty="0">
                <a:solidFill>
                  <a:srgbClr val="FFFFFF"/>
                </a:solidFill>
                <a:latin typeface="Arial" pitchFamily="34" charset="0"/>
                <a:ea typeface="Arial" pitchFamily="34" charset="-122"/>
                <a:cs typeface="Arial" pitchFamily="34" charset="-120"/>
              </a:rPr>
              <a:t>NOW</a:t>
            </a:r>
            <a:endParaRPr lang="en-US" sz="950" dirty="0"/>
          </a:p>
        </p:txBody>
      </p:sp>
      <p:sp>
        <p:nvSpPr>
          <p:cNvPr id="9" name="Text 7"/>
          <p:cNvSpPr/>
          <p:nvPr/>
        </p:nvSpPr>
        <p:spPr>
          <a:xfrm>
            <a:off x="1463040" y="2377440"/>
            <a:ext cx="4160520" cy="1097280"/>
          </a:xfrm>
          <a:prstGeom prst="rect">
            <a:avLst/>
          </a:prstGeom>
          <a:noFill/>
          <a:ln/>
        </p:spPr>
        <p:txBody>
          <a:bodyPr wrap="square" lIns="0" tIns="0" rIns="0" bIns="0" rtlCol="0" anchor="ctr"/>
          <a:lstStyle/>
          <a:p>
            <a:pPr marL="0" indent="0">
              <a:buNone/>
            </a:pPr>
            <a:r>
              <a:rPr lang="en-US" sz="1150" dirty="0">
                <a:solidFill>
                  <a:srgbClr val="1A1A1A"/>
                </a:solidFill>
                <a:latin typeface="Arial" pitchFamily="34" charset="0"/>
                <a:ea typeface="Arial" pitchFamily="34" charset="-122"/>
                <a:cs typeface="Arial" pitchFamily="34" charset="-120"/>
              </a:rPr>
              <a:t>Beneficiaries as nations pursue independence in energy, critical materials, manufacturing capacity, and AI capabilities. Sovereignty has a capex budget.</a:t>
            </a:r>
            <a:endParaRPr lang="en-US" sz="1150" dirty="0"/>
          </a:p>
        </p:txBody>
      </p:sp>
      <p:sp>
        <p:nvSpPr>
          <p:cNvPr id="10" name="Shape 8"/>
          <p:cNvSpPr/>
          <p:nvPr/>
        </p:nvSpPr>
        <p:spPr>
          <a:xfrm>
            <a:off x="6217920" y="1508760"/>
            <a:ext cx="5394960" cy="2103120"/>
          </a:xfrm>
          <a:prstGeom prst="roundRect">
            <a:avLst>
              <a:gd name="adj" fmla="val 3043"/>
            </a:avLst>
          </a:prstGeom>
          <a:solidFill>
            <a:srgbClr val="FBF0F0"/>
          </a:solidFill>
          <a:ln w="12700">
            <a:solidFill>
              <a:srgbClr val="C00000"/>
            </a:solidFill>
            <a:prstDash val="solid"/>
          </a:ln>
          <a:effectLst>
            <a:outerShdw blurRad="76200" dist="25400" dir="2700000" algn="bl" rotWithShape="0">
              <a:srgbClr val="000000">
                <a:alpha val="10000"/>
              </a:srgbClr>
            </a:outerShdw>
          </a:effectLst>
        </p:spPr>
        <p:txBody>
          <a:bodyPr/>
          <a:lstStyle/>
          <a:p>
            <a:endParaRPr lang="en-BE"/>
          </a:p>
        </p:txBody>
      </p:sp>
      <p:sp>
        <p:nvSpPr>
          <p:cNvPr id="11" name="Text 9"/>
          <p:cNvSpPr/>
          <p:nvPr/>
        </p:nvSpPr>
        <p:spPr>
          <a:xfrm>
            <a:off x="6492240" y="1709928"/>
            <a:ext cx="640080" cy="640080"/>
          </a:xfrm>
          <a:prstGeom prst="rect">
            <a:avLst/>
          </a:prstGeom>
          <a:noFill/>
          <a:ln/>
        </p:spPr>
        <p:txBody>
          <a:bodyPr wrap="square" lIns="0" tIns="0" rIns="0" bIns="0" rtlCol="0" anchor="ctr"/>
          <a:lstStyle/>
          <a:p>
            <a:pPr marL="0" indent="0">
              <a:buNone/>
            </a:pPr>
            <a:r>
              <a:rPr lang="en-US" sz="3400" b="1" dirty="0">
                <a:solidFill>
                  <a:srgbClr val="C00000"/>
                </a:solidFill>
                <a:latin typeface="Arial" pitchFamily="34" charset="0"/>
                <a:ea typeface="Arial" pitchFamily="34" charset="-122"/>
                <a:cs typeface="Arial" pitchFamily="34" charset="-120"/>
              </a:rPr>
              <a:t>2</a:t>
            </a:r>
            <a:endParaRPr lang="en-US" sz="3400" dirty="0"/>
          </a:p>
        </p:txBody>
      </p:sp>
      <p:sp>
        <p:nvSpPr>
          <p:cNvPr id="12" name="Text 10"/>
          <p:cNvSpPr/>
          <p:nvPr/>
        </p:nvSpPr>
        <p:spPr>
          <a:xfrm>
            <a:off x="7132320" y="1764792"/>
            <a:ext cx="3017520" cy="548640"/>
          </a:xfrm>
          <a:prstGeom prst="rect">
            <a:avLst/>
          </a:prstGeom>
          <a:noFill/>
          <a:ln/>
        </p:spPr>
        <p:txBody>
          <a:bodyPr wrap="square" lIns="0" tIns="0" rIns="0" bIns="0" rtlCol="0" anchor="ctr"/>
          <a:lstStyle/>
          <a:p>
            <a:pPr marL="0" indent="0">
              <a:buNone/>
            </a:pPr>
            <a:r>
              <a:rPr lang="en-US" sz="1650" b="1" dirty="0">
                <a:solidFill>
                  <a:srgbClr val="1A1A1A"/>
                </a:solidFill>
                <a:latin typeface="Arial" pitchFamily="34" charset="0"/>
                <a:ea typeface="Arial" pitchFamily="34" charset="-122"/>
                <a:cs typeface="Arial" pitchFamily="34" charset="-120"/>
              </a:rPr>
              <a:t>AI infrastructure</a:t>
            </a:r>
            <a:endParaRPr lang="en-US" sz="1650" dirty="0"/>
          </a:p>
        </p:txBody>
      </p:sp>
      <p:sp>
        <p:nvSpPr>
          <p:cNvPr id="13" name="Shape 11"/>
          <p:cNvSpPr/>
          <p:nvPr/>
        </p:nvSpPr>
        <p:spPr>
          <a:xfrm>
            <a:off x="10195560" y="1783080"/>
            <a:ext cx="1143000" cy="310896"/>
          </a:xfrm>
          <a:prstGeom prst="roundRect">
            <a:avLst>
              <a:gd name="adj" fmla="val 50000"/>
            </a:avLst>
          </a:prstGeom>
          <a:solidFill>
            <a:srgbClr val="C00000"/>
          </a:solidFill>
          <a:ln/>
        </p:spPr>
        <p:txBody>
          <a:bodyPr/>
          <a:lstStyle/>
          <a:p>
            <a:endParaRPr lang="en-BE"/>
          </a:p>
        </p:txBody>
      </p:sp>
      <p:sp>
        <p:nvSpPr>
          <p:cNvPr id="14" name="Text 12"/>
          <p:cNvSpPr/>
          <p:nvPr/>
        </p:nvSpPr>
        <p:spPr>
          <a:xfrm>
            <a:off x="10195560" y="1783080"/>
            <a:ext cx="1143000" cy="310896"/>
          </a:xfrm>
          <a:prstGeom prst="rect">
            <a:avLst/>
          </a:prstGeom>
          <a:noFill/>
          <a:ln/>
        </p:spPr>
        <p:txBody>
          <a:bodyPr wrap="square" lIns="0" tIns="0" rIns="0" bIns="0" rtlCol="0" anchor="ctr"/>
          <a:lstStyle/>
          <a:p>
            <a:pPr marL="0" indent="0" algn="ctr">
              <a:buNone/>
            </a:pPr>
            <a:r>
              <a:rPr lang="en-US" sz="950" b="1" dirty="0">
                <a:solidFill>
                  <a:srgbClr val="FFFFFF"/>
                </a:solidFill>
                <a:latin typeface="Arial" pitchFamily="34" charset="0"/>
                <a:ea typeface="Arial" pitchFamily="34" charset="-122"/>
                <a:cs typeface="Arial" pitchFamily="34" charset="-120"/>
              </a:rPr>
              <a:t>NOW</a:t>
            </a:r>
            <a:endParaRPr lang="en-US" sz="950" dirty="0"/>
          </a:p>
        </p:txBody>
      </p:sp>
      <p:sp>
        <p:nvSpPr>
          <p:cNvPr id="15" name="Text 13"/>
          <p:cNvSpPr/>
          <p:nvPr/>
        </p:nvSpPr>
        <p:spPr>
          <a:xfrm>
            <a:off x="7132320" y="2377440"/>
            <a:ext cx="4160520" cy="1097280"/>
          </a:xfrm>
          <a:prstGeom prst="rect">
            <a:avLst/>
          </a:prstGeom>
          <a:noFill/>
          <a:ln/>
        </p:spPr>
        <p:txBody>
          <a:bodyPr wrap="square" lIns="0" tIns="0" rIns="0" bIns="0" rtlCol="0" anchor="ctr"/>
          <a:lstStyle/>
          <a:p>
            <a:pPr marL="0" indent="0">
              <a:buNone/>
            </a:pPr>
            <a:r>
              <a:rPr lang="en-US" sz="1150" dirty="0">
                <a:solidFill>
                  <a:srgbClr val="1A1A1A"/>
                </a:solidFill>
                <a:latin typeface="Arial" pitchFamily="34" charset="0"/>
                <a:ea typeface="Arial" pitchFamily="34" charset="-122"/>
                <a:cs typeface="Arial" pitchFamily="34" charset="-120"/>
              </a:rPr>
              <a:t>Accelerating capability plus massive excess demand for compute relative to supply. Power and grid are the most supply-constrained leg of the trade.</a:t>
            </a:r>
            <a:endParaRPr lang="en-US" sz="1150" dirty="0"/>
          </a:p>
        </p:txBody>
      </p:sp>
      <p:sp>
        <p:nvSpPr>
          <p:cNvPr id="16" name="Shape 14"/>
          <p:cNvSpPr/>
          <p:nvPr/>
        </p:nvSpPr>
        <p:spPr>
          <a:xfrm>
            <a:off x="548640" y="3886200"/>
            <a:ext cx="5394960" cy="2103120"/>
          </a:xfrm>
          <a:prstGeom prst="roundRect">
            <a:avLst>
              <a:gd name="adj" fmla="val 3043"/>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7" name="Text 15"/>
          <p:cNvSpPr/>
          <p:nvPr/>
        </p:nvSpPr>
        <p:spPr>
          <a:xfrm>
            <a:off x="822960" y="4087368"/>
            <a:ext cx="640080" cy="640080"/>
          </a:xfrm>
          <a:prstGeom prst="rect">
            <a:avLst/>
          </a:prstGeom>
          <a:noFill/>
          <a:ln/>
        </p:spPr>
        <p:txBody>
          <a:bodyPr wrap="square" lIns="0" tIns="0" rIns="0" bIns="0" rtlCol="0" anchor="ctr"/>
          <a:lstStyle/>
          <a:p>
            <a:pPr marL="0" indent="0">
              <a:buNone/>
            </a:pPr>
            <a:r>
              <a:rPr lang="en-US" sz="3400" b="1" dirty="0">
                <a:solidFill>
                  <a:srgbClr val="C9C9CE"/>
                </a:solidFill>
                <a:latin typeface="Arial" pitchFamily="34" charset="0"/>
                <a:ea typeface="Arial" pitchFamily="34" charset="-122"/>
                <a:cs typeface="Arial" pitchFamily="34" charset="-120"/>
              </a:rPr>
              <a:t>3</a:t>
            </a:r>
            <a:endParaRPr lang="en-US" sz="3400" dirty="0"/>
          </a:p>
        </p:txBody>
      </p:sp>
      <p:sp>
        <p:nvSpPr>
          <p:cNvPr id="18" name="Text 16"/>
          <p:cNvSpPr/>
          <p:nvPr/>
        </p:nvSpPr>
        <p:spPr>
          <a:xfrm>
            <a:off x="1463040" y="4142232"/>
            <a:ext cx="3017520" cy="548640"/>
          </a:xfrm>
          <a:prstGeom prst="rect">
            <a:avLst/>
          </a:prstGeom>
          <a:noFill/>
          <a:ln/>
        </p:spPr>
        <p:txBody>
          <a:bodyPr wrap="square" lIns="0" tIns="0" rIns="0" bIns="0" rtlCol="0" anchor="ctr"/>
          <a:lstStyle/>
          <a:p>
            <a:pPr marL="0" indent="0">
              <a:buNone/>
            </a:pPr>
            <a:r>
              <a:rPr lang="en-US" sz="1650" b="1" dirty="0">
                <a:solidFill>
                  <a:srgbClr val="1A1A1A"/>
                </a:solidFill>
                <a:latin typeface="Arial" pitchFamily="34" charset="0"/>
                <a:ea typeface="Arial" pitchFamily="34" charset="-122"/>
                <a:cs typeface="Arial" pitchFamily="34" charset="-120"/>
              </a:rPr>
              <a:t>Adopters with pricing power</a:t>
            </a:r>
            <a:endParaRPr lang="en-US" sz="1650" dirty="0"/>
          </a:p>
        </p:txBody>
      </p:sp>
      <p:sp>
        <p:nvSpPr>
          <p:cNvPr id="19" name="Shape 17"/>
          <p:cNvSpPr/>
          <p:nvPr/>
        </p:nvSpPr>
        <p:spPr>
          <a:xfrm>
            <a:off x="4526280" y="4160520"/>
            <a:ext cx="1143000" cy="310896"/>
          </a:xfrm>
          <a:prstGeom prst="roundRect">
            <a:avLst>
              <a:gd name="adj" fmla="val 50000"/>
            </a:avLst>
          </a:prstGeom>
          <a:solidFill>
            <a:srgbClr val="FFFFFF"/>
          </a:solidFill>
          <a:ln w="12700">
            <a:solidFill>
              <a:srgbClr val="6B7280"/>
            </a:solidFill>
            <a:prstDash val="solid"/>
          </a:ln>
        </p:spPr>
        <p:txBody>
          <a:bodyPr/>
          <a:lstStyle/>
          <a:p>
            <a:endParaRPr lang="en-BE"/>
          </a:p>
        </p:txBody>
      </p:sp>
      <p:sp>
        <p:nvSpPr>
          <p:cNvPr id="20" name="Text 18"/>
          <p:cNvSpPr/>
          <p:nvPr/>
        </p:nvSpPr>
        <p:spPr>
          <a:xfrm>
            <a:off x="4526280" y="4160520"/>
            <a:ext cx="1143000" cy="310896"/>
          </a:xfrm>
          <a:prstGeom prst="rect">
            <a:avLst/>
          </a:prstGeom>
          <a:noFill/>
          <a:ln/>
        </p:spPr>
        <p:txBody>
          <a:bodyPr wrap="square" lIns="0" tIns="0" rIns="0" bIns="0" rtlCol="0" anchor="ctr"/>
          <a:lstStyle/>
          <a:p>
            <a:pPr marL="0" indent="0" algn="ctr">
              <a:buNone/>
            </a:pPr>
            <a:r>
              <a:rPr lang="en-US" sz="950" b="1" dirty="0">
                <a:solidFill>
                  <a:srgbClr val="6B7280"/>
                </a:solidFill>
                <a:latin typeface="Arial" pitchFamily="34" charset="0"/>
                <a:ea typeface="Arial" pitchFamily="34" charset="-122"/>
                <a:cs typeface="Arial" pitchFamily="34" charset="-120"/>
              </a:rPr>
              <a:t>COMPOUNDER</a:t>
            </a:r>
            <a:endParaRPr lang="en-US" sz="950" dirty="0"/>
          </a:p>
        </p:txBody>
      </p:sp>
      <p:sp>
        <p:nvSpPr>
          <p:cNvPr id="21" name="Text 19"/>
          <p:cNvSpPr/>
          <p:nvPr/>
        </p:nvSpPr>
        <p:spPr>
          <a:xfrm>
            <a:off x="1463040" y="4754880"/>
            <a:ext cx="4160520" cy="1097280"/>
          </a:xfrm>
          <a:prstGeom prst="rect">
            <a:avLst/>
          </a:prstGeom>
          <a:noFill/>
          <a:ln/>
        </p:spPr>
        <p:txBody>
          <a:bodyPr wrap="square" lIns="0" tIns="0" rIns="0" bIns="0" rtlCol="0" anchor="ctr"/>
          <a:lstStyle/>
          <a:p>
            <a:pPr marL="0" indent="0">
              <a:buNone/>
            </a:pPr>
            <a:r>
              <a:rPr lang="en-US" sz="1150" dirty="0">
                <a:solidFill>
                  <a:srgbClr val="1A1A1A"/>
                </a:solidFill>
                <a:latin typeface="Arial" pitchFamily="34" charset="0"/>
                <a:ea typeface="Arial" pitchFamily="34" charset="-122"/>
                <a:cs typeface="Arial" pitchFamily="34" charset="-120"/>
              </a:rPr>
              <a:t>The market underappreciates how non-linear capability gains magnify adoption benefits. Margin expansion accrues to those who can keep the savings.</a:t>
            </a:r>
            <a:endParaRPr lang="en-US" sz="1150" dirty="0"/>
          </a:p>
        </p:txBody>
      </p:sp>
      <p:sp>
        <p:nvSpPr>
          <p:cNvPr id="22" name="Shape 20"/>
          <p:cNvSpPr/>
          <p:nvPr/>
        </p:nvSpPr>
        <p:spPr>
          <a:xfrm>
            <a:off x="6217920" y="3886200"/>
            <a:ext cx="5394960" cy="2103120"/>
          </a:xfrm>
          <a:prstGeom prst="roundRect">
            <a:avLst>
              <a:gd name="adj" fmla="val 3043"/>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23" name="Text 21"/>
          <p:cNvSpPr/>
          <p:nvPr/>
        </p:nvSpPr>
        <p:spPr>
          <a:xfrm>
            <a:off x="6492240" y="4087368"/>
            <a:ext cx="640080" cy="640080"/>
          </a:xfrm>
          <a:prstGeom prst="rect">
            <a:avLst/>
          </a:prstGeom>
          <a:noFill/>
          <a:ln/>
        </p:spPr>
        <p:txBody>
          <a:bodyPr wrap="square" lIns="0" tIns="0" rIns="0" bIns="0" rtlCol="0" anchor="ctr"/>
          <a:lstStyle/>
          <a:p>
            <a:pPr marL="0" indent="0">
              <a:buNone/>
            </a:pPr>
            <a:r>
              <a:rPr lang="en-US" sz="3400" b="1" dirty="0">
                <a:solidFill>
                  <a:srgbClr val="C9C9CE"/>
                </a:solidFill>
                <a:latin typeface="Arial" pitchFamily="34" charset="0"/>
                <a:ea typeface="Arial" pitchFamily="34" charset="-122"/>
                <a:cs typeface="Arial" pitchFamily="34" charset="-120"/>
              </a:rPr>
              <a:t>4</a:t>
            </a:r>
            <a:endParaRPr lang="en-US" sz="3400" dirty="0"/>
          </a:p>
        </p:txBody>
      </p:sp>
      <p:sp>
        <p:nvSpPr>
          <p:cNvPr id="24" name="Text 22"/>
          <p:cNvSpPr/>
          <p:nvPr/>
        </p:nvSpPr>
        <p:spPr>
          <a:xfrm>
            <a:off x="7132320" y="4142232"/>
            <a:ext cx="3017520" cy="548640"/>
          </a:xfrm>
          <a:prstGeom prst="rect">
            <a:avLst/>
          </a:prstGeom>
          <a:noFill/>
          <a:ln/>
        </p:spPr>
        <p:txBody>
          <a:bodyPr wrap="square" lIns="0" tIns="0" rIns="0" bIns="0" rtlCol="0" anchor="ctr"/>
          <a:lstStyle/>
          <a:p>
            <a:pPr marL="0" indent="0">
              <a:buNone/>
            </a:pPr>
            <a:r>
              <a:rPr lang="en-US" sz="1650" b="1" dirty="0">
                <a:solidFill>
                  <a:srgbClr val="1A1A1A"/>
                </a:solidFill>
                <a:latin typeface="Arial" pitchFamily="34" charset="0"/>
                <a:ea typeface="Arial" pitchFamily="34" charset="-122"/>
                <a:cs typeface="Arial" pitchFamily="34" charset="-120"/>
              </a:rPr>
              <a:t>Disruption — offense and defense</a:t>
            </a:r>
            <a:endParaRPr lang="en-US" sz="1650" dirty="0"/>
          </a:p>
        </p:txBody>
      </p:sp>
      <p:sp>
        <p:nvSpPr>
          <p:cNvPr id="25" name="Shape 23"/>
          <p:cNvSpPr/>
          <p:nvPr/>
        </p:nvSpPr>
        <p:spPr>
          <a:xfrm>
            <a:off x="10195560" y="4160520"/>
            <a:ext cx="1143000" cy="310896"/>
          </a:xfrm>
          <a:prstGeom prst="roundRect">
            <a:avLst>
              <a:gd name="adj" fmla="val 50000"/>
            </a:avLst>
          </a:prstGeom>
          <a:solidFill>
            <a:srgbClr val="FFFFFF"/>
          </a:solidFill>
          <a:ln w="12700">
            <a:solidFill>
              <a:srgbClr val="6B7280"/>
            </a:solidFill>
            <a:prstDash val="solid"/>
          </a:ln>
        </p:spPr>
        <p:txBody>
          <a:bodyPr/>
          <a:lstStyle/>
          <a:p>
            <a:endParaRPr lang="en-BE"/>
          </a:p>
        </p:txBody>
      </p:sp>
      <p:sp>
        <p:nvSpPr>
          <p:cNvPr id="26" name="Text 24"/>
          <p:cNvSpPr/>
          <p:nvPr/>
        </p:nvSpPr>
        <p:spPr>
          <a:xfrm>
            <a:off x="10195560" y="4160520"/>
            <a:ext cx="1143000" cy="310896"/>
          </a:xfrm>
          <a:prstGeom prst="rect">
            <a:avLst/>
          </a:prstGeom>
          <a:noFill/>
          <a:ln/>
        </p:spPr>
        <p:txBody>
          <a:bodyPr wrap="square" lIns="0" tIns="0" rIns="0" bIns="0" rtlCol="0" anchor="ctr"/>
          <a:lstStyle/>
          <a:p>
            <a:pPr marL="0" indent="0" algn="ctr">
              <a:buNone/>
            </a:pPr>
            <a:r>
              <a:rPr lang="en-US" sz="950" b="1" dirty="0">
                <a:solidFill>
                  <a:srgbClr val="6B7280"/>
                </a:solidFill>
                <a:latin typeface="Arial" pitchFamily="34" charset="0"/>
                <a:ea typeface="Arial" pitchFamily="34" charset="-122"/>
                <a:cs typeface="Arial" pitchFamily="34" charset="-120"/>
              </a:rPr>
              <a:t>COMPOUNDER</a:t>
            </a:r>
            <a:endParaRPr lang="en-US" sz="950" dirty="0"/>
          </a:p>
        </p:txBody>
      </p:sp>
      <p:sp>
        <p:nvSpPr>
          <p:cNvPr id="27" name="Text 25"/>
          <p:cNvSpPr/>
          <p:nvPr/>
        </p:nvSpPr>
        <p:spPr>
          <a:xfrm>
            <a:off x="7132320" y="4754880"/>
            <a:ext cx="4160520" cy="1097280"/>
          </a:xfrm>
          <a:prstGeom prst="rect">
            <a:avLst/>
          </a:prstGeom>
          <a:noFill/>
          <a:ln/>
        </p:spPr>
        <p:txBody>
          <a:bodyPr wrap="square" lIns="0" tIns="0" rIns="0" bIns="0" rtlCol="0" anchor="ctr"/>
          <a:lstStyle/>
          <a:p>
            <a:pPr marL="0" indent="0">
              <a:buNone/>
            </a:pPr>
            <a:r>
              <a:rPr lang="en-US" sz="1150" dirty="0">
                <a:solidFill>
                  <a:srgbClr val="1A1A1A"/>
                </a:solidFill>
                <a:latin typeface="Arial" pitchFamily="34" charset="0"/>
                <a:ea typeface="Arial" pitchFamily="34" charset="-122"/>
                <a:cs typeface="Arial" pitchFamily="34" charset="-120"/>
              </a:rPr>
              <a:t>Position for AI-driven dislocation on both sides: labor-market disruption, life-sciences advances, and the losers as well as the winners.</a:t>
            </a:r>
            <a:endParaRPr lang="en-US" sz="1150" dirty="0"/>
          </a:p>
        </p:txBody>
      </p:sp>
      <p:sp>
        <p:nvSpPr>
          <p:cNvPr id="28" name="Text 26"/>
          <p:cNvSpPr/>
          <p:nvPr/>
        </p:nvSpPr>
        <p:spPr>
          <a:xfrm>
            <a:off x="548640" y="6510528"/>
            <a:ext cx="11064240" cy="228600"/>
          </a:xfrm>
          <a:prstGeom prst="rect">
            <a:avLst/>
          </a:prstGeom>
          <a:noFill/>
          <a:ln/>
        </p:spPr>
        <p:txBody>
          <a:bodyPr wrap="square" lIns="0" tIns="0" rIns="0" bIns="0" rtlCol="0" anchor="ctr"/>
          <a:lstStyle/>
          <a:p>
            <a:pPr marL="0" indent="0">
              <a:buNone/>
            </a:pPr>
            <a:r>
              <a:rPr lang="en-US" sz="850" dirty="0">
                <a:solidFill>
                  <a:srgbClr val="9CA3AF"/>
                </a:solidFill>
                <a:latin typeface="Arial" pitchFamily="34" charset="0"/>
                <a:ea typeface="Arial" pitchFamily="34" charset="-122"/>
                <a:cs typeface="Arial" pitchFamily="34" charset="-120"/>
              </a:rPr>
              <a:t>Framework: Morgan Stanley Research / Counterpoint Global, “AI Market Trends 2026.” Horizon annotations: F. Maertens.</a:t>
            </a:r>
            <a:endParaRPr lang="en-US" sz="850" dirty="0"/>
          </a:p>
        </p:txBody>
      </p:sp>
      <p:pic>
        <p:nvPicPr>
          <p:cNvPr id="29" name="Picture 28" descr="ic_flag.png"/>
          <p:cNvPicPr>
            <a:picLocks noChangeAspect="1"/>
          </p:cNvPicPr>
          <p:nvPr/>
        </p:nvPicPr>
        <p:blipFill>
          <a:blip r:embed="rId3"/>
          <a:stretch>
            <a:fillRect/>
          </a:stretch>
        </p:blipFill>
        <p:spPr>
          <a:xfrm>
            <a:off x="859536" y="2898648"/>
            <a:ext cx="411480" cy="411480"/>
          </a:xfrm>
          <a:prstGeom prst="rect">
            <a:avLst/>
          </a:prstGeom>
        </p:spPr>
      </p:pic>
      <p:pic>
        <p:nvPicPr>
          <p:cNvPr id="30" name="Picture 29" descr="ic_bolt.png"/>
          <p:cNvPicPr>
            <a:picLocks noChangeAspect="1"/>
          </p:cNvPicPr>
          <p:nvPr/>
        </p:nvPicPr>
        <p:blipFill>
          <a:blip r:embed="rId4"/>
          <a:stretch>
            <a:fillRect/>
          </a:stretch>
        </p:blipFill>
        <p:spPr>
          <a:xfrm>
            <a:off x="6528816" y="2898648"/>
            <a:ext cx="411480" cy="411480"/>
          </a:xfrm>
          <a:prstGeom prst="rect">
            <a:avLst/>
          </a:prstGeom>
        </p:spPr>
      </p:pic>
      <p:pic>
        <p:nvPicPr>
          <p:cNvPr id="31" name="Picture 30" descr="ic_chartline_g.png"/>
          <p:cNvPicPr>
            <a:picLocks noChangeAspect="1"/>
          </p:cNvPicPr>
          <p:nvPr/>
        </p:nvPicPr>
        <p:blipFill>
          <a:blip r:embed="rId5"/>
          <a:stretch>
            <a:fillRect/>
          </a:stretch>
        </p:blipFill>
        <p:spPr>
          <a:xfrm>
            <a:off x="859536" y="5276088"/>
            <a:ext cx="411480" cy="411480"/>
          </a:xfrm>
          <a:prstGeom prst="rect">
            <a:avLst/>
          </a:prstGeom>
        </p:spPr>
      </p:pic>
      <p:pic>
        <p:nvPicPr>
          <p:cNvPr id="32" name="Picture 31" descr="ic_shield.png"/>
          <p:cNvPicPr>
            <a:picLocks noChangeAspect="1"/>
          </p:cNvPicPr>
          <p:nvPr/>
        </p:nvPicPr>
        <p:blipFill>
          <a:blip r:embed="rId6"/>
          <a:stretch>
            <a:fillRect/>
          </a:stretch>
        </p:blipFill>
        <p:spPr>
          <a:xfrm>
            <a:off x="6528816" y="5276088"/>
            <a:ext cx="411480" cy="4114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0" dirty="0">
                <a:solidFill>
                  <a:srgbClr val="1A1A1A"/>
                </a:solidFill>
                <a:latin typeface="Bodoni Moda 28pt" pitchFamily="34" charset="0"/>
                <a:ea typeface="Arial" pitchFamily="34" charset="-122"/>
                <a:cs typeface="Arial" pitchFamily="34" charset="-120"/>
              </a:rPr>
              <a:t>How to be wrong safely. Investing now, more than ever, is about </a:t>
            </a:r>
            <a:r>
              <a:rPr lang="en-US" sz="2200" b="1" dirty="0">
                <a:solidFill>
                  <a:srgbClr val="C00000"/>
                </a:solidFill>
                <a:latin typeface="Bodoni Moda 28pt" pitchFamily="34" charset="0"/>
                <a:ea typeface="Arial" pitchFamily="34" charset="-122"/>
                <a:cs typeface="Arial" pitchFamily="34" charset="-120"/>
              </a:rPr>
              <a:t>risk discipline</a:t>
            </a:r>
            <a:r>
              <a:rPr lang="en-US" sz="2200" b="0" dirty="0">
                <a:solidFill>
                  <a:srgbClr val="1A1A1A"/>
                </a:solidFill>
                <a:latin typeface="Bodoni Moda 28pt" pitchFamily="34" charset="0"/>
                <a:ea typeface="Arial" pitchFamily="34" charset="-122"/>
                <a:cs typeface="Arial" pitchFamily="34" charset="-120"/>
              </a:rPr>
              <a:t>, not euphoria. Something we rarely talk about.</a:t>
            </a:r>
            <a:endParaRPr lang="en-US" sz="2600" dirty="0"/>
          </a:p>
        </p:txBody>
      </p:sp>
      <p:sp>
        <p:nvSpPr>
          <p:cNvPr id="4" name="Shape 2"/>
          <p:cNvSpPr/>
          <p:nvPr/>
        </p:nvSpPr>
        <p:spPr>
          <a:xfrm>
            <a:off x="548640" y="1417320"/>
            <a:ext cx="3520440" cy="3749040"/>
          </a:xfrm>
          <a:prstGeom prst="roundRect">
            <a:avLst>
              <a:gd name="adj" fmla="val 1818"/>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5" name="Text 3"/>
          <p:cNvSpPr/>
          <p:nvPr/>
        </p:nvSpPr>
        <p:spPr>
          <a:xfrm>
            <a:off x="822960" y="1673352"/>
            <a:ext cx="2971800" cy="274320"/>
          </a:xfrm>
          <a:prstGeom prst="rect">
            <a:avLst/>
          </a:prstGeom>
          <a:noFill/>
          <a:ln/>
        </p:spPr>
        <p:txBody>
          <a:bodyPr wrap="square" lIns="0" tIns="0" rIns="0" bIns="0" rtlCol="0" anchor="ctr"/>
          <a:lstStyle/>
          <a:p>
            <a:pPr marL="0" indent="0">
              <a:buNone/>
            </a:pPr>
            <a:r>
              <a:rPr lang="en-US" sz="1250" b="1" kern="0" spc="100" dirty="0">
                <a:solidFill>
                  <a:srgbClr val="1A1A1A"/>
                </a:solidFill>
                <a:latin typeface="Arial" pitchFamily="34" charset="0"/>
                <a:ea typeface="Arial" pitchFamily="34" charset="-122"/>
                <a:cs typeface="Arial" pitchFamily="34" charset="-120"/>
              </a:rPr>
              <a:t>CONCENTRATION</a:t>
            </a:r>
            <a:endParaRPr lang="en-US" sz="1250" dirty="0"/>
          </a:p>
        </p:txBody>
      </p:sp>
      <p:sp>
        <p:nvSpPr>
          <p:cNvPr id="6" name="Text 4"/>
          <p:cNvSpPr/>
          <p:nvPr/>
        </p:nvSpPr>
        <p:spPr>
          <a:xfrm>
            <a:off x="822960" y="2057400"/>
            <a:ext cx="2971800" cy="685800"/>
          </a:xfrm>
          <a:prstGeom prst="rect">
            <a:avLst/>
          </a:prstGeom>
          <a:noFill/>
          <a:ln/>
        </p:spPr>
        <p:txBody>
          <a:bodyPr wrap="square" lIns="0" tIns="0" rIns="0" bIns="0" rtlCol="0" anchor="ctr"/>
          <a:lstStyle/>
          <a:p>
            <a:pPr marL="0" indent="0">
              <a:buNone/>
            </a:pPr>
            <a:r>
              <a:rPr lang="en-US" sz="3200" b="1" dirty="0">
                <a:solidFill>
                  <a:srgbClr val="C00000"/>
                </a:solidFill>
                <a:latin typeface="Arial" pitchFamily="34" charset="0"/>
                <a:ea typeface="Arial" pitchFamily="34" charset="-122"/>
                <a:cs typeface="Arial" pitchFamily="34" charset="-120"/>
              </a:rPr>
              <a:t>~75%</a:t>
            </a:r>
            <a:endParaRPr lang="en-US" sz="3200" dirty="0"/>
          </a:p>
        </p:txBody>
      </p:sp>
      <p:sp>
        <p:nvSpPr>
          <p:cNvPr id="7" name="Text 5"/>
          <p:cNvSpPr/>
          <p:nvPr/>
        </p:nvSpPr>
        <p:spPr>
          <a:xfrm>
            <a:off x="822960" y="2788920"/>
            <a:ext cx="2971800" cy="64008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of S&amp;P 500 returns since 2022 driven by AI-related stocks</a:t>
            </a:r>
            <a:endParaRPr lang="en-US" sz="1050" dirty="0"/>
          </a:p>
        </p:txBody>
      </p:sp>
      <p:sp>
        <p:nvSpPr>
          <p:cNvPr id="8" name="Text 6"/>
          <p:cNvSpPr/>
          <p:nvPr/>
        </p:nvSpPr>
        <p:spPr>
          <a:xfrm>
            <a:off x="822960" y="3520440"/>
            <a:ext cx="2971800" cy="1463040"/>
          </a:xfrm>
          <a:prstGeom prst="rect">
            <a:avLst/>
          </a:prstGeom>
          <a:noFill/>
          <a:ln/>
        </p:spPr>
        <p:txBody>
          <a:bodyPr wrap="square" lIns="0" tIns="0" rIns="0" bIns="0" rtlCol="0" anchor="ctr"/>
          <a:lstStyle/>
          <a:p>
            <a:pPr marL="0" indent="0">
              <a:buNone/>
            </a:pPr>
            <a:r>
              <a:rPr lang="en-US" sz="1150" dirty="0">
                <a:solidFill>
                  <a:srgbClr val="1A1A1A"/>
                </a:solidFill>
                <a:latin typeface="Arial" pitchFamily="34" charset="0"/>
                <a:ea typeface="Arial" pitchFamily="34" charset="-122"/>
                <a:cs typeface="Arial" pitchFamily="34" charset="-120"/>
              </a:rPr>
              <a:t>A handful of names carry the market. Diversify, understand what you own, and know what happens if you’re wrong.</a:t>
            </a:r>
            <a:endParaRPr lang="en-US" sz="1150" dirty="0"/>
          </a:p>
        </p:txBody>
      </p:sp>
      <p:sp>
        <p:nvSpPr>
          <p:cNvPr id="9" name="Shape 7"/>
          <p:cNvSpPr/>
          <p:nvPr/>
        </p:nvSpPr>
        <p:spPr>
          <a:xfrm>
            <a:off x="4315968" y="1417320"/>
            <a:ext cx="3520440" cy="3749040"/>
          </a:xfrm>
          <a:prstGeom prst="roundRect">
            <a:avLst>
              <a:gd name="adj" fmla="val 1818"/>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0" name="Text 8"/>
          <p:cNvSpPr/>
          <p:nvPr/>
        </p:nvSpPr>
        <p:spPr>
          <a:xfrm>
            <a:off x="4590288" y="1673352"/>
            <a:ext cx="2971800" cy="274320"/>
          </a:xfrm>
          <a:prstGeom prst="rect">
            <a:avLst/>
          </a:prstGeom>
          <a:noFill/>
          <a:ln/>
        </p:spPr>
        <p:txBody>
          <a:bodyPr wrap="square" lIns="0" tIns="0" rIns="0" bIns="0" rtlCol="0" anchor="ctr"/>
          <a:lstStyle/>
          <a:p>
            <a:pPr marL="0" indent="0">
              <a:buNone/>
            </a:pPr>
            <a:r>
              <a:rPr lang="en-US" sz="1250" b="1" kern="0" spc="100" dirty="0">
                <a:solidFill>
                  <a:srgbClr val="1A1A1A"/>
                </a:solidFill>
                <a:latin typeface="Arial" pitchFamily="34" charset="0"/>
                <a:ea typeface="Arial" pitchFamily="34" charset="-122"/>
                <a:cs typeface="Arial" pitchFamily="34" charset="-120"/>
              </a:rPr>
              <a:t>CORRECTION MATH</a:t>
            </a:r>
            <a:endParaRPr lang="en-US" sz="1250" dirty="0"/>
          </a:p>
        </p:txBody>
      </p:sp>
      <p:sp>
        <p:nvSpPr>
          <p:cNvPr id="11" name="Text 9"/>
          <p:cNvSpPr/>
          <p:nvPr/>
        </p:nvSpPr>
        <p:spPr>
          <a:xfrm>
            <a:off x="4590288" y="2057400"/>
            <a:ext cx="2971800" cy="685800"/>
          </a:xfrm>
          <a:prstGeom prst="rect">
            <a:avLst/>
          </a:prstGeom>
          <a:noFill/>
          <a:ln/>
        </p:spPr>
        <p:txBody>
          <a:bodyPr wrap="square" lIns="0" tIns="0" rIns="0" bIns="0" rtlCol="0" anchor="ctr"/>
          <a:lstStyle/>
          <a:p>
            <a:pPr marL="0" indent="0">
              <a:buNone/>
            </a:pPr>
            <a:r>
              <a:rPr lang="en-US" sz="3200" b="1" dirty="0">
                <a:solidFill>
                  <a:srgbClr val="C00000"/>
                </a:solidFill>
                <a:latin typeface="Arial" pitchFamily="34" charset="0"/>
                <a:ea typeface="Arial" pitchFamily="34" charset="-122"/>
                <a:cs typeface="Arial" pitchFamily="34" charset="-120"/>
              </a:rPr>
              <a:t>3,900–4,400</a:t>
            </a:r>
            <a:endParaRPr lang="en-US" sz="3200" dirty="0"/>
          </a:p>
        </p:txBody>
      </p:sp>
      <p:sp>
        <p:nvSpPr>
          <p:cNvPr id="12" name="Text 10"/>
          <p:cNvSpPr/>
          <p:nvPr/>
        </p:nvSpPr>
        <p:spPr>
          <a:xfrm>
            <a:off x="4590288" y="2788920"/>
            <a:ext cx="2971800" cy="64008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estimated S&amp;P range if AI expectations fail to materialize</a:t>
            </a:r>
            <a:endParaRPr lang="en-US" sz="1050" dirty="0"/>
          </a:p>
        </p:txBody>
      </p:sp>
      <p:sp>
        <p:nvSpPr>
          <p:cNvPr id="13" name="Text 11"/>
          <p:cNvSpPr/>
          <p:nvPr/>
        </p:nvSpPr>
        <p:spPr>
          <a:xfrm>
            <a:off x="4590288" y="3520440"/>
            <a:ext cx="2971800" cy="1463040"/>
          </a:xfrm>
          <a:prstGeom prst="rect">
            <a:avLst/>
          </a:prstGeom>
          <a:noFill/>
          <a:ln/>
        </p:spPr>
        <p:txBody>
          <a:bodyPr wrap="square" lIns="0" tIns="0" rIns="0" bIns="0" rtlCol="0" anchor="ctr"/>
          <a:lstStyle/>
          <a:p>
            <a:pPr marL="0" indent="0">
              <a:buNone/>
            </a:pPr>
            <a:r>
              <a:rPr lang="en-US" sz="1150" dirty="0">
                <a:solidFill>
                  <a:srgbClr val="1A1A1A"/>
                </a:solidFill>
                <a:latin typeface="Arial" pitchFamily="34" charset="0"/>
                <a:ea typeface="Arial" pitchFamily="34" charset="-122"/>
                <a:cs typeface="Arial" pitchFamily="34" charset="-120"/>
              </a:rPr>
              <a:t>Any AI derating hits the broader index disproportionately. The downside scenario is quantifiable =&gt; treat it as a position size input.</a:t>
            </a:r>
            <a:endParaRPr lang="en-US" sz="1150" dirty="0"/>
          </a:p>
        </p:txBody>
      </p:sp>
      <p:sp>
        <p:nvSpPr>
          <p:cNvPr id="14" name="Shape 12"/>
          <p:cNvSpPr/>
          <p:nvPr/>
        </p:nvSpPr>
        <p:spPr>
          <a:xfrm>
            <a:off x="8083296" y="1417320"/>
            <a:ext cx="3520440" cy="3749040"/>
          </a:xfrm>
          <a:prstGeom prst="roundRect">
            <a:avLst>
              <a:gd name="adj" fmla="val 1818"/>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5" name="Text 13"/>
          <p:cNvSpPr/>
          <p:nvPr/>
        </p:nvSpPr>
        <p:spPr>
          <a:xfrm>
            <a:off x="8357616" y="1673352"/>
            <a:ext cx="2971800" cy="274320"/>
          </a:xfrm>
          <a:prstGeom prst="rect">
            <a:avLst/>
          </a:prstGeom>
          <a:noFill/>
          <a:ln/>
        </p:spPr>
        <p:txBody>
          <a:bodyPr wrap="square" lIns="0" tIns="0" rIns="0" bIns="0" rtlCol="0" anchor="ctr"/>
          <a:lstStyle/>
          <a:p>
            <a:pPr marL="0" indent="0">
              <a:buNone/>
            </a:pPr>
            <a:r>
              <a:rPr lang="en-US" sz="1250" b="1" kern="0" spc="100" dirty="0">
                <a:solidFill>
                  <a:srgbClr val="1A1A1A"/>
                </a:solidFill>
                <a:latin typeface="Arial" pitchFamily="34" charset="0"/>
                <a:ea typeface="Arial" pitchFamily="34" charset="-122"/>
                <a:cs typeface="Arial" pitchFamily="34" charset="-120"/>
              </a:rPr>
              <a:t>THE CAPITAL CYCLE</a:t>
            </a:r>
            <a:endParaRPr lang="en-US" sz="1250" dirty="0"/>
          </a:p>
        </p:txBody>
      </p:sp>
      <p:sp>
        <p:nvSpPr>
          <p:cNvPr id="16" name="Text 14"/>
          <p:cNvSpPr/>
          <p:nvPr/>
        </p:nvSpPr>
        <p:spPr>
          <a:xfrm>
            <a:off x="8357616" y="2057400"/>
            <a:ext cx="2971800" cy="685800"/>
          </a:xfrm>
          <a:prstGeom prst="rect">
            <a:avLst/>
          </a:prstGeom>
          <a:noFill/>
          <a:ln/>
        </p:spPr>
        <p:txBody>
          <a:bodyPr wrap="square" lIns="0" tIns="0" rIns="0" bIns="0" rtlCol="0" anchor="ctr"/>
          <a:lstStyle/>
          <a:p>
            <a:pPr marL="0" indent="0">
              <a:buNone/>
            </a:pPr>
            <a:r>
              <a:rPr lang="en-US" sz="3200" b="1" dirty="0">
                <a:solidFill>
                  <a:srgbClr val="C00000"/>
                </a:solidFill>
                <a:latin typeface="Arial" pitchFamily="34" charset="0"/>
                <a:ea typeface="Arial" pitchFamily="34" charset="-122"/>
                <a:cs typeface="Arial" pitchFamily="34" charset="-120"/>
              </a:rPr>
              <a:t>ROI &lt; WACC</a:t>
            </a:r>
            <a:endParaRPr lang="en-US" sz="3200" dirty="0"/>
          </a:p>
        </p:txBody>
      </p:sp>
      <p:sp>
        <p:nvSpPr>
          <p:cNvPr id="17" name="Text 15"/>
          <p:cNvSpPr/>
          <p:nvPr/>
        </p:nvSpPr>
        <p:spPr>
          <a:xfrm>
            <a:off x="8357616" y="2788920"/>
            <a:ext cx="2971800" cy="64008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the historical end-state of every infrastructure overbuild</a:t>
            </a:r>
            <a:endParaRPr lang="en-US" sz="1050" dirty="0"/>
          </a:p>
        </p:txBody>
      </p:sp>
      <p:sp>
        <p:nvSpPr>
          <p:cNvPr id="18" name="Text 16"/>
          <p:cNvSpPr/>
          <p:nvPr/>
        </p:nvSpPr>
        <p:spPr>
          <a:xfrm>
            <a:off x="8357616" y="3520440"/>
            <a:ext cx="2971800" cy="1463040"/>
          </a:xfrm>
          <a:prstGeom prst="rect">
            <a:avLst/>
          </a:prstGeom>
          <a:noFill/>
          <a:ln/>
        </p:spPr>
        <p:txBody>
          <a:bodyPr wrap="square" lIns="0" tIns="0" rIns="0" bIns="0" rtlCol="0" anchor="ctr"/>
          <a:lstStyle/>
          <a:p>
            <a:pPr marL="0" indent="0">
              <a:buNone/>
            </a:pPr>
            <a:r>
              <a:rPr lang="en-US" sz="1150" dirty="0">
                <a:solidFill>
                  <a:srgbClr val="1A1A1A"/>
                </a:solidFill>
                <a:latin typeface="Arial" pitchFamily="34" charset="0"/>
                <a:ea typeface="Arial" pitchFamily="34" charset="-122"/>
                <a:cs typeface="Arial" pitchFamily="34" charset="-120"/>
              </a:rPr>
              <a:t>Sustained inflows in build-out phases create excess capacity, push returns below the cost of capital, and end in write-downs. Rail, telecom, fiber are all the same movie.</a:t>
            </a:r>
            <a:endParaRPr lang="en-US" sz="1150" dirty="0"/>
          </a:p>
        </p:txBody>
      </p:sp>
      <p:sp>
        <p:nvSpPr>
          <p:cNvPr id="19" name="Shape 17"/>
          <p:cNvSpPr/>
          <p:nvPr/>
        </p:nvSpPr>
        <p:spPr>
          <a:xfrm>
            <a:off x="548640" y="5440680"/>
            <a:ext cx="11109960" cy="868680"/>
          </a:xfrm>
          <a:prstGeom prst="roundRect">
            <a:avLst>
              <a:gd name="adj" fmla="val 6316"/>
            </a:avLst>
          </a:prstGeom>
          <a:solidFill>
            <a:srgbClr val="FFFFFF"/>
          </a:solidFill>
          <a:ln w="15875">
            <a:solidFill>
              <a:srgbClr val="C00000"/>
            </a:solidFill>
            <a:prstDash val="solid"/>
          </a:ln>
        </p:spPr>
        <p:txBody>
          <a:bodyPr/>
          <a:lstStyle/>
          <a:p>
            <a:endParaRPr lang="en-BE"/>
          </a:p>
        </p:txBody>
      </p:sp>
      <p:sp>
        <p:nvSpPr>
          <p:cNvPr id="20" name="Text 18"/>
          <p:cNvSpPr/>
          <p:nvPr/>
        </p:nvSpPr>
        <p:spPr>
          <a:xfrm>
            <a:off x="822960" y="5550408"/>
            <a:ext cx="10607040" cy="658368"/>
          </a:xfrm>
          <a:prstGeom prst="rect">
            <a:avLst/>
          </a:prstGeom>
          <a:noFill/>
          <a:ln/>
        </p:spPr>
        <p:txBody>
          <a:bodyPr wrap="square" lIns="0" tIns="0" rIns="0" bIns="0" rtlCol="0" anchor="ctr"/>
          <a:lstStyle/>
          <a:p>
            <a:pPr marL="0" indent="0">
              <a:buNone/>
            </a:pPr>
            <a:r>
              <a:rPr lang="en-US" sz="1600" b="1" dirty="0">
                <a:solidFill>
                  <a:srgbClr val="C00000"/>
                </a:solidFill>
                <a:latin typeface="Arial" pitchFamily="34" charset="0"/>
                <a:ea typeface="Arial" pitchFamily="34" charset="-122"/>
                <a:cs typeface="Arial" pitchFamily="34" charset="-120"/>
              </a:rPr>
              <a:t>Own durable cash-flow exposure to the theme, not the theme itself.</a:t>
            </a:r>
            <a:r>
              <a:rPr lang="en-US" sz="1600" i="1" dirty="0">
                <a:solidFill>
                  <a:srgbClr val="1A1A1A"/>
                </a:solidFill>
                <a:latin typeface="Arial" pitchFamily="34" charset="0"/>
                <a:ea typeface="Arial" pitchFamily="34" charset="-122"/>
                <a:cs typeface="Arial" pitchFamily="34" charset="-120"/>
              </a:rPr>
              <a:t>  The barbell, stated in equity language.</a:t>
            </a:r>
            <a:endParaRPr lang="en-US" sz="1600" dirty="0"/>
          </a:p>
        </p:txBody>
      </p:sp>
      <p:sp>
        <p:nvSpPr>
          <p:cNvPr id="21" name="Text 19"/>
          <p:cNvSpPr/>
          <p:nvPr/>
        </p:nvSpPr>
        <p:spPr>
          <a:xfrm>
            <a:off x="548640" y="6510528"/>
            <a:ext cx="11064240" cy="228600"/>
          </a:xfrm>
          <a:prstGeom prst="rect">
            <a:avLst/>
          </a:prstGeom>
          <a:noFill/>
          <a:ln/>
        </p:spPr>
        <p:txBody>
          <a:bodyPr wrap="square" lIns="0" tIns="0" rIns="0" bIns="0" rtlCol="0" anchor="ctr"/>
          <a:lstStyle/>
          <a:p>
            <a:pPr marL="0" indent="0">
              <a:buNone/>
            </a:pPr>
            <a:r>
              <a:rPr lang="en-US" sz="850" dirty="0">
                <a:solidFill>
                  <a:srgbClr val="9CA3AF"/>
                </a:solidFill>
                <a:latin typeface="Arial" pitchFamily="34" charset="0"/>
                <a:ea typeface="Arial" pitchFamily="34" charset="-122"/>
                <a:cs typeface="Arial" pitchFamily="34" charset="-120"/>
              </a:rPr>
              <a:t>Sources: market-concentration and correction estimates per Miramar Capital / IR Impact commentary (2026); capital-cycle framing per Guinness Global Investors.</a:t>
            </a:r>
            <a:endParaRPr lang="en-US" sz="850" dirty="0"/>
          </a:p>
        </p:txBody>
      </p:sp>
      <p:pic>
        <p:nvPicPr>
          <p:cNvPr id="22" name="Picture 21" descr="ic_pie.png"/>
          <p:cNvPicPr>
            <a:picLocks noChangeAspect="1"/>
          </p:cNvPicPr>
          <p:nvPr/>
        </p:nvPicPr>
        <p:blipFill>
          <a:blip r:embed="rId3"/>
          <a:stretch>
            <a:fillRect/>
          </a:stretch>
        </p:blipFill>
        <p:spPr>
          <a:xfrm>
            <a:off x="3355848" y="1645920"/>
            <a:ext cx="411480" cy="411480"/>
          </a:xfrm>
          <a:prstGeom prst="rect">
            <a:avLst/>
          </a:prstGeom>
        </p:spPr>
      </p:pic>
      <p:pic>
        <p:nvPicPr>
          <p:cNvPr id="23" name="Picture 22" descr="ic_calc.png"/>
          <p:cNvPicPr>
            <a:picLocks noChangeAspect="1"/>
          </p:cNvPicPr>
          <p:nvPr/>
        </p:nvPicPr>
        <p:blipFill>
          <a:blip r:embed="rId4"/>
          <a:stretch>
            <a:fillRect/>
          </a:stretch>
        </p:blipFill>
        <p:spPr>
          <a:xfrm>
            <a:off x="7123176" y="1645920"/>
            <a:ext cx="411480" cy="411480"/>
          </a:xfrm>
          <a:prstGeom prst="rect">
            <a:avLst/>
          </a:prstGeom>
        </p:spPr>
      </p:pic>
      <p:pic>
        <p:nvPicPr>
          <p:cNvPr id="24" name="Picture 23" descr="ic_recycle.png"/>
          <p:cNvPicPr>
            <a:picLocks noChangeAspect="1"/>
          </p:cNvPicPr>
          <p:nvPr/>
        </p:nvPicPr>
        <p:blipFill>
          <a:blip r:embed="rId5"/>
          <a:stretch>
            <a:fillRect/>
          </a:stretch>
        </p:blipFill>
        <p:spPr>
          <a:xfrm>
            <a:off x="10890504" y="1645920"/>
            <a:ext cx="411480" cy="4114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0" dirty="0">
                <a:solidFill>
                  <a:srgbClr val="1A1A1A"/>
                </a:solidFill>
                <a:latin typeface="Bodoni Moda 28pt" pitchFamily="34" charset="0"/>
                <a:ea typeface="Arial" pitchFamily="34" charset="-122"/>
                <a:cs typeface="Arial" pitchFamily="34" charset="-120"/>
              </a:rPr>
              <a:t>The revival of Business Process Re-engineering. </a:t>
            </a:r>
            <a:r>
              <a:rPr lang="en-US" sz="2200" b="1" dirty="0">
                <a:solidFill>
                  <a:srgbClr val="C00000"/>
                </a:solidFill>
                <a:latin typeface="Bodoni Moda 28pt Medium" pitchFamily="34" charset="0"/>
                <a:ea typeface="Arial" pitchFamily="34" charset="-122"/>
                <a:cs typeface="Arial" pitchFamily="34" charset="-120"/>
              </a:rPr>
              <a:t>Agents automate processes, not tasks.</a:t>
            </a:r>
            <a:r>
              <a:rPr lang="en-US" sz="2200" dirty="0">
                <a:solidFill>
                  <a:srgbClr val="C00000"/>
                </a:solidFill>
                <a:latin typeface="Bodoni Moda 28pt Medium" pitchFamily="34" charset="0"/>
                <a:ea typeface="Arial" pitchFamily="34" charset="-122"/>
                <a:cs typeface="Arial" pitchFamily="34" charset="-120"/>
              </a:rPr>
              <a:t> </a:t>
            </a:r>
            <a:r>
              <a:rPr lang="en-US" sz="2200" dirty="0">
                <a:latin typeface="Bodoni Moda 28pt Medium" pitchFamily="34" charset="0"/>
                <a:ea typeface="Arial" pitchFamily="34" charset="-122"/>
                <a:cs typeface="Arial" pitchFamily="34" charset="-120"/>
              </a:rPr>
              <a:t>Most enterprises are discovering their processes were never written down.</a:t>
            </a:r>
            <a:endParaRPr lang="en-US" sz="2300" dirty="0"/>
          </a:p>
        </p:txBody>
      </p:sp>
      <p:sp>
        <p:nvSpPr>
          <p:cNvPr id="4" name="Text 2"/>
          <p:cNvSpPr/>
          <p:nvPr/>
        </p:nvSpPr>
        <p:spPr>
          <a:xfrm>
            <a:off x="548640" y="1600200"/>
            <a:ext cx="7772400" cy="256032"/>
          </a:xfrm>
          <a:prstGeom prst="rect">
            <a:avLst/>
          </a:prstGeom>
          <a:noFill/>
          <a:ln/>
        </p:spPr>
        <p:txBody>
          <a:bodyPr wrap="square" lIns="0" tIns="0" rIns="0" bIns="0" rtlCol="0" anchor="ctr"/>
          <a:lstStyle/>
          <a:p>
            <a:pPr marL="0" indent="0">
              <a:buNone/>
            </a:pPr>
            <a:r>
              <a:rPr lang="en-US" sz="1200" b="1" kern="0" spc="100" dirty="0">
                <a:solidFill>
                  <a:srgbClr val="1A1A1A"/>
                </a:solidFill>
                <a:latin typeface="Arial" pitchFamily="34" charset="0"/>
                <a:ea typeface="Arial" pitchFamily="34" charset="-122"/>
                <a:cs typeface="Arial" pitchFamily="34" charset="-120"/>
              </a:rPr>
              <a:t>THE READINESS GAP  (CELONIS 2026, 1,600+ BUSINESS LEADERS)</a:t>
            </a:r>
            <a:endParaRPr lang="en-US" sz="1200" dirty="0"/>
          </a:p>
        </p:txBody>
      </p:sp>
      <p:sp>
        <p:nvSpPr>
          <p:cNvPr id="5" name="Shape 3"/>
          <p:cNvSpPr/>
          <p:nvPr/>
        </p:nvSpPr>
        <p:spPr>
          <a:xfrm>
            <a:off x="548640" y="1965960"/>
            <a:ext cx="6400800" cy="713232"/>
          </a:xfrm>
          <a:prstGeom prst="rect">
            <a:avLst/>
          </a:prstGeom>
          <a:solidFill>
            <a:srgbClr val="C00000"/>
          </a:solidFill>
          <a:ln/>
        </p:spPr>
        <p:txBody>
          <a:bodyPr/>
          <a:lstStyle/>
          <a:p>
            <a:endParaRPr lang="en-BE"/>
          </a:p>
        </p:txBody>
      </p:sp>
      <p:sp>
        <p:nvSpPr>
          <p:cNvPr id="6" name="Text 4"/>
          <p:cNvSpPr/>
          <p:nvPr/>
        </p:nvSpPr>
        <p:spPr>
          <a:xfrm>
            <a:off x="777240" y="1965960"/>
            <a:ext cx="1463040" cy="713232"/>
          </a:xfrm>
          <a:prstGeom prst="rect">
            <a:avLst/>
          </a:prstGeom>
          <a:noFill/>
          <a:ln/>
        </p:spPr>
        <p:txBody>
          <a:bodyPr wrap="square" lIns="0" tIns="0" rIns="0" bIns="0" rtlCol="0" anchor="ctr"/>
          <a:lstStyle/>
          <a:p>
            <a:pPr marL="0" indent="0">
              <a:buNone/>
            </a:pPr>
            <a:r>
              <a:rPr lang="en-US" sz="2600" b="1" dirty="0">
                <a:solidFill>
                  <a:srgbClr val="FFFFFF"/>
                </a:solidFill>
                <a:latin typeface="Arial" pitchFamily="34" charset="0"/>
                <a:ea typeface="Arial" pitchFamily="34" charset="-122"/>
                <a:cs typeface="Arial" pitchFamily="34" charset="-120"/>
              </a:rPr>
              <a:t>85%</a:t>
            </a:r>
            <a:endParaRPr lang="en-US" sz="2600" dirty="0"/>
          </a:p>
        </p:txBody>
      </p:sp>
      <p:sp>
        <p:nvSpPr>
          <p:cNvPr id="7" name="Text 5"/>
          <p:cNvSpPr/>
          <p:nvPr/>
        </p:nvSpPr>
        <p:spPr>
          <a:xfrm>
            <a:off x="2286000" y="1965960"/>
            <a:ext cx="4572000" cy="713232"/>
          </a:xfrm>
          <a:prstGeom prst="rect">
            <a:avLst/>
          </a:prstGeom>
          <a:noFill/>
          <a:ln/>
        </p:spPr>
        <p:txBody>
          <a:bodyPr wrap="square" lIns="0" tIns="0" rIns="0" bIns="0" rtlCol="0" anchor="ctr"/>
          <a:lstStyle/>
          <a:p>
            <a:pPr marL="0" indent="0">
              <a:buNone/>
            </a:pPr>
            <a:r>
              <a:rPr lang="en-US" sz="1200" dirty="0">
                <a:solidFill>
                  <a:srgbClr val="FFFFFF"/>
                </a:solidFill>
                <a:latin typeface="Arial" pitchFamily="34" charset="0"/>
                <a:ea typeface="Arial" pitchFamily="34" charset="-122"/>
                <a:cs typeface="Arial" pitchFamily="34" charset="-120"/>
              </a:rPr>
              <a:t>of enterprises want to be agentic within three years</a:t>
            </a:r>
            <a:endParaRPr lang="en-US" sz="1200" dirty="0"/>
          </a:p>
        </p:txBody>
      </p:sp>
      <p:sp>
        <p:nvSpPr>
          <p:cNvPr id="8" name="Shape 6"/>
          <p:cNvSpPr/>
          <p:nvPr/>
        </p:nvSpPr>
        <p:spPr>
          <a:xfrm>
            <a:off x="548640" y="2788920"/>
            <a:ext cx="5715000" cy="713232"/>
          </a:xfrm>
          <a:prstGeom prst="rect">
            <a:avLst/>
          </a:prstGeom>
          <a:solidFill>
            <a:srgbClr val="E9E9EC"/>
          </a:solidFill>
          <a:ln/>
        </p:spPr>
        <p:txBody>
          <a:bodyPr/>
          <a:lstStyle/>
          <a:p>
            <a:endParaRPr lang="en-BE"/>
          </a:p>
        </p:txBody>
      </p:sp>
      <p:sp>
        <p:nvSpPr>
          <p:cNvPr id="9" name="Text 7"/>
          <p:cNvSpPr/>
          <p:nvPr/>
        </p:nvSpPr>
        <p:spPr>
          <a:xfrm>
            <a:off x="777240" y="2788920"/>
            <a:ext cx="1463040" cy="713232"/>
          </a:xfrm>
          <a:prstGeom prst="rect">
            <a:avLst/>
          </a:prstGeom>
          <a:noFill/>
          <a:ln/>
        </p:spPr>
        <p:txBody>
          <a:bodyPr wrap="square" lIns="0" tIns="0" rIns="0" bIns="0" rtlCol="0" anchor="ctr"/>
          <a:lstStyle/>
          <a:p>
            <a:pPr marL="0" indent="0">
              <a:buNone/>
            </a:pPr>
            <a:r>
              <a:rPr lang="en-US" sz="2600" b="1" dirty="0">
                <a:solidFill>
                  <a:srgbClr val="1A1A1A"/>
                </a:solidFill>
                <a:latin typeface="Arial" pitchFamily="34" charset="0"/>
                <a:ea typeface="Arial" pitchFamily="34" charset="-122"/>
                <a:cs typeface="Arial" pitchFamily="34" charset="-120"/>
              </a:rPr>
              <a:t>76%</a:t>
            </a:r>
            <a:endParaRPr lang="en-US" sz="2600" dirty="0"/>
          </a:p>
        </p:txBody>
      </p:sp>
      <p:sp>
        <p:nvSpPr>
          <p:cNvPr id="10" name="Text 8"/>
          <p:cNvSpPr/>
          <p:nvPr/>
        </p:nvSpPr>
        <p:spPr>
          <a:xfrm>
            <a:off x="2286000" y="2788920"/>
            <a:ext cx="4023360" cy="713232"/>
          </a:xfrm>
          <a:prstGeom prst="rect">
            <a:avLst/>
          </a:prstGeom>
          <a:noFill/>
          <a:ln/>
        </p:spPr>
        <p:txBody>
          <a:bodyPr wrap="square" lIns="0" tIns="0" rIns="0" bIns="0" rtlCol="0" anchor="ctr"/>
          <a:lstStyle/>
          <a:p>
            <a:pPr marL="0" indent="0">
              <a:buNone/>
            </a:pPr>
            <a:r>
              <a:rPr lang="en-US" sz="1200" dirty="0">
                <a:solidFill>
                  <a:srgbClr val="1A1A1A"/>
                </a:solidFill>
                <a:latin typeface="Arial" pitchFamily="34" charset="0"/>
                <a:ea typeface="Arial" pitchFamily="34" charset="-122"/>
                <a:cs typeface="Arial" pitchFamily="34" charset="-120"/>
              </a:rPr>
              <a:t>admit their operations cannot support it</a:t>
            </a:r>
            <a:endParaRPr lang="en-US" sz="1200" dirty="0"/>
          </a:p>
        </p:txBody>
      </p:sp>
      <p:sp>
        <p:nvSpPr>
          <p:cNvPr id="11" name="Text 9"/>
          <p:cNvSpPr/>
          <p:nvPr/>
        </p:nvSpPr>
        <p:spPr>
          <a:xfrm>
            <a:off x="548640" y="3703320"/>
            <a:ext cx="7772400" cy="777240"/>
          </a:xfrm>
          <a:prstGeom prst="rect">
            <a:avLst/>
          </a:prstGeom>
          <a:noFill/>
          <a:ln/>
        </p:spPr>
        <p:txBody>
          <a:bodyPr wrap="square" lIns="0" tIns="0" rIns="0" bIns="0" rtlCol="0" anchor="ctr"/>
          <a:lstStyle/>
          <a:p>
            <a:pPr marL="0" indent="0">
              <a:buNone/>
            </a:pPr>
            <a:r>
              <a:rPr lang="en-US" sz="1200" b="1" dirty="0">
                <a:solidFill>
                  <a:srgbClr val="C00000"/>
                </a:solidFill>
                <a:latin typeface="Arial" pitchFamily="34" charset="0"/>
                <a:ea typeface="Arial" pitchFamily="34" charset="-122"/>
                <a:cs typeface="Arial" pitchFamily="34" charset="-120"/>
              </a:rPr>
              <a:t>Why the gap exists: </a:t>
            </a:r>
            <a:r>
              <a:rPr lang="en-US" sz="1200" dirty="0">
                <a:solidFill>
                  <a:srgbClr val="1A1A1A"/>
                </a:solidFill>
                <a:latin typeface="Arial" pitchFamily="34" charset="0"/>
                <a:ea typeface="Arial" pitchFamily="34" charset="-122"/>
                <a:cs typeface="Arial" pitchFamily="34" charset="-120"/>
              </a:rPr>
              <a:t>agents need optimized, AI-ready processes and the operational context of process intelligence — “without that, they’re guessing.” Forrester calls the shift directly: from task-level automation to process orchestration at enterprise scale.</a:t>
            </a:r>
            <a:endParaRPr lang="en-US" sz="1200" dirty="0"/>
          </a:p>
        </p:txBody>
      </p:sp>
      <p:sp>
        <p:nvSpPr>
          <p:cNvPr id="12" name="Text 10"/>
          <p:cNvSpPr/>
          <p:nvPr/>
        </p:nvSpPr>
        <p:spPr>
          <a:xfrm>
            <a:off x="548640" y="4572000"/>
            <a:ext cx="7772400" cy="256032"/>
          </a:xfrm>
          <a:prstGeom prst="rect">
            <a:avLst/>
          </a:prstGeom>
          <a:noFill/>
          <a:ln/>
        </p:spPr>
        <p:txBody>
          <a:bodyPr wrap="square" lIns="0" tIns="0" rIns="0" bIns="0" rtlCol="0" anchor="ctr"/>
          <a:lstStyle/>
          <a:p>
            <a:pPr marL="0" indent="0">
              <a:buNone/>
            </a:pPr>
            <a:r>
              <a:rPr lang="en-US" sz="1200" b="1" kern="0" spc="100" dirty="0">
                <a:solidFill>
                  <a:srgbClr val="1A1A1A"/>
                </a:solidFill>
                <a:latin typeface="Arial" pitchFamily="34" charset="0"/>
                <a:ea typeface="Arial" pitchFamily="34" charset="-122"/>
                <a:cs typeface="Arial" pitchFamily="34" charset="-120"/>
              </a:rPr>
              <a:t>THE PRIZE FOR THE 16% WHO RE-ENGINEERED FIRST  (ACCENTURE)</a:t>
            </a:r>
            <a:endParaRPr lang="en-US" sz="1200" dirty="0"/>
          </a:p>
        </p:txBody>
      </p:sp>
      <p:sp>
        <p:nvSpPr>
          <p:cNvPr id="13" name="Shape 11"/>
          <p:cNvSpPr/>
          <p:nvPr/>
        </p:nvSpPr>
        <p:spPr>
          <a:xfrm>
            <a:off x="548640" y="4892040"/>
            <a:ext cx="2423160" cy="868680"/>
          </a:xfrm>
          <a:prstGeom prst="roundRect">
            <a:avLst>
              <a:gd name="adj" fmla="val 6316"/>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4" name="Text 12"/>
          <p:cNvSpPr/>
          <p:nvPr/>
        </p:nvSpPr>
        <p:spPr>
          <a:xfrm>
            <a:off x="731520" y="4956048"/>
            <a:ext cx="2057400" cy="457200"/>
          </a:xfrm>
          <a:prstGeom prst="rect">
            <a:avLst/>
          </a:prstGeom>
          <a:noFill/>
          <a:ln/>
        </p:spPr>
        <p:txBody>
          <a:bodyPr wrap="square" lIns="0" tIns="0" rIns="0" bIns="0" rtlCol="0" anchor="ctr"/>
          <a:lstStyle/>
          <a:p>
            <a:pPr marL="0" indent="0">
              <a:buNone/>
            </a:pPr>
            <a:r>
              <a:rPr lang="en-US" sz="2200" b="1" dirty="0">
                <a:solidFill>
                  <a:srgbClr val="C00000"/>
                </a:solidFill>
                <a:latin typeface="Arial" pitchFamily="34" charset="0"/>
                <a:ea typeface="Arial" pitchFamily="34" charset="-122"/>
                <a:cs typeface="Arial" pitchFamily="34" charset="-120"/>
              </a:rPr>
              <a:t>2.5x</a:t>
            </a:r>
            <a:endParaRPr lang="en-US" sz="2200" dirty="0"/>
          </a:p>
        </p:txBody>
      </p:sp>
      <p:sp>
        <p:nvSpPr>
          <p:cNvPr id="15" name="Text 13"/>
          <p:cNvSpPr/>
          <p:nvPr/>
        </p:nvSpPr>
        <p:spPr>
          <a:xfrm>
            <a:off x="731520" y="5413248"/>
            <a:ext cx="2057400" cy="27432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revenue growth</a:t>
            </a:r>
            <a:endParaRPr lang="en-US" sz="1050" dirty="0"/>
          </a:p>
        </p:txBody>
      </p:sp>
      <p:sp>
        <p:nvSpPr>
          <p:cNvPr id="16" name="Shape 14"/>
          <p:cNvSpPr/>
          <p:nvPr/>
        </p:nvSpPr>
        <p:spPr>
          <a:xfrm>
            <a:off x="3200400" y="4892040"/>
            <a:ext cx="2423160" cy="868680"/>
          </a:xfrm>
          <a:prstGeom prst="roundRect">
            <a:avLst>
              <a:gd name="adj" fmla="val 6316"/>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7" name="Text 15"/>
          <p:cNvSpPr/>
          <p:nvPr/>
        </p:nvSpPr>
        <p:spPr>
          <a:xfrm>
            <a:off x="3383280" y="4956048"/>
            <a:ext cx="2057400" cy="457200"/>
          </a:xfrm>
          <a:prstGeom prst="rect">
            <a:avLst/>
          </a:prstGeom>
          <a:noFill/>
          <a:ln/>
        </p:spPr>
        <p:txBody>
          <a:bodyPr wrap="square" lIns="0" tIns="0" rIns="0" bIns="0" rtlCol="0" anchor="ctr"/>
          <a:lstStyle/>
          <a:p>
            <a:pPr marL="0" indent="0">
              <a:buNone/>
            </a:pPr>
            <a:r>
              <a:rPr lang="en-US" sz="2200" b="1" dirty="0">
                <a:solidFill>
                  <a:srgbClr val="C00000"/>
                </a:solidFill>
                <a:latin typeface="Arial" pitchFamily="34" charset="0"/>
                <a:ea typeface="Arial" pitchFamily="34" charset="-122"/>
                <a:cs typeface="Arial" pitchFamily="34" charset="-120"/>
              </a:rPr>
              <a:t>2.4x</a:t>
            </a:r>
            <a:endParaRPr lang="en-US" sz="2200" dirty="0"/>
          </a:p>
        </p:txBody>
      </p:sp>
      <p:sp>
        <p:nvSpPr>
          <p:cNvPr id="18" name="Text 16"/>
          <p:cNvSpPr/>
          <p:nvPr/>
        </p:nvSpPr>
        <p:spPr>
          <a:xfrm>
            <a:off x="3383280" y="5413248"/>
            <a:ext cx="2057400" cy="27432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productivity</a:t>
            </a:r>
            <a:endParaRPr lang="en-US" sz="1050" dirty="0"/>
          </a:p>
        </p:txBody>
      </p:sp>
      <p:sp>
        <p:nvSpPr>
          <p:cNvPr id="19" name="Shape 17"/>
          <p:cNvSpPr/>
          <p:nvPr/>
        </p:nvSpPr>
        <p:spPr>
          <a:xfrm>
            <a:off x="5852160" y="4892040"/>
            <a:ext cx="2423160" cy="868680"/>
          </a:xfrm>
          <a:prstGeom prst="roundRect">
            <a:avLst>
              <a:gd name="adj" fmla="val 6316"/>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20" name="Text 18"/>
          <p:cNvSpPr/>
          <p:nvPr/>
        </p:nvSpPr>
        <p:spPr>
          <a:xfrm>
            <a:off x="6035040" y="4956048"/>
            <a:ext cx="2057400" cy="457200"/>
          </a:xfrm>
          <a:prstGeom prst="rect">
            <a:avLst/>
          </a:prstGeom>
          <a:noFill/>
          <a:ln/>
        </p:spPr>
        <p:txBody>
          <a:bodyPr wrap="square" lIns="0" tIns="0" rIns="0" bIns="0" rtlCol="0" anchor="ctr"/>
          <a:lstStyle/>
          <a:p>
            <a:pPr marL="0" indent="0">
              <a:buNone/>
            </a:pPr>
            <a:r>
              <a:rPr lang="en-US" sz="2200" b="1" dirty="0">
                <a:solidFill>
                  <a:srgbClr val="C00000"/>
                </a:solidFill>
                <a:latin typeface="Arial" pitchFamily="34" charset="0"/>
                <a:ea typeface="Arial" pitchFamily="34" charset="-122"/>
                <a:cs typeface="Arial" pitchFamily="34" charset="-120"/>
              </a:rPr>
              <a:t>3.3x</a:t>
            </a:r>
            <a:endParaRPr lang="en-US" sz="2200" dirty="0"/>
          </a:p>
        </p:txBody>
      </p:sp>
      <p:sp>
        <p:nvSpPr>
          <p:cNvPr id="21" name="Text 19"/>
          <p:cNvSpPr/>
          <p:nvPr/>
        </p:nvSpPr>
        <p:spPr>
          <a:xfrm>
            <a:off x="6035040" y="5413248"/>
            <a:ext cx="2057400" cy="27432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success scaling AI</a:t>
            </a:r>
            <a:endParaRPr lang="en-US" sz="1050" dirty="0"/>
          </a:p>
        </p:txBody>
      </p:sp>
      <p:sp>
        <p:nvSpPr>
          <p:cNvPr id="22" name="Shape 20"/>
          <p:cNvSpPr/>
          <p:nvPr/>
        </p:nvSpPr>
        <p:spPr>
          <a:xfrm>
            <a:off x="8732520" y="1600200"/>
            <a:ext cx="2926080" cy="2011680"/>
          </a:xfrm>
          <a:prstGeom prst="roundRect">
            <a:avLst>
              <a:gd name="adj" fmla="val 2727"/>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23" name="Text 21"/>
          <p:cNvSpPr/>
          <p:nvPr/>
        </p:nvSpPr>
        <p:spPr>
          <a:xfrm>
            <a:off x="8942832" y="1737360"/>
            <a:ext cx="2514600" cy="411480"/>
          </a:xfrm>
          <a:prstGeom prst="rect">
            <a:avLst/>
          </a:prstGeom>
          <a:noFill/>
          <a:ln/>
        </p:spPr>
        <p:txBody>
          <a:bodyPr wrap="square" lIns="0" tIns="0" rIns="0" bIns="0" rtlCol="0" anchor="ctr"/>
          <a:lstStyle/>
          <a:p>
            <a:pPr marL="0" indent="0">
              <a:buNone/>
            </a:pPr>
            <a:r>
              <a:rPr lang="en-US" sz="1050" b="1" kern="0" spc="100" dirty="0">
                <a:solidFill>
                  <a:srgbClr val="1A1A1A"/>
                </a:solidFill>
                <a:latin typeface="Arial" pitchFamily="34" charset="0"/>
                <a:ea typeface="Arial" pitchFamily="34" charset="-122"/>
                <a:cs typeface="Arial" pitchFamily="34" charset="-120"/>
              </a:rPr>
              <a:t>IT SERVICES: THE UNIT OF SALE MOVES</a:t>
            </a:r>
            <a:endParaRPr lang="en-US" sz="1050" dirty="0"/>
          </a:p>
        </p:txBody>
      </p:sp>
      <p:sp>
        <p:nvSpPr>
          <p:cNvPr id="24" name="Text 22"/>
          <p:cNvSpPr/>
          <p:nvPr/>
        </p:nvSpPr>
        <p:spPr>
          <a:xfrm>
            <a:off x="8942832" y="2121408"/>
            <a:ext cx="2514600" cy="1417320"/>
          </a:xfrm>
          <a:prstGeom prst="rect">
            <a:avLst/>
          </a:prstGeom>
          <a:noFill/>
          <a:ln/>
        </p:spPr>
        <p:txBody>
          <a:bodyPr wrap="square" lIns="0" tIns="0" rIns="0" bIns="0" rtlCol="0" anchor="ctr"/>
          <a:lstStyle/>
          <a:p>
            <a:pPr marL="0" indent="0">
              <a:buNone/>
            </a:pPr>
            <a:r>
              <a:rPr lang="en-US" sz="950" b="1" dirty="0">
                <a:solidFill>
                  <a:srgbClr val="1A1A1A"/>
                </a:solidFill>
                <a:latin typeface="Arial" pitchFamily="34" charset="0"/>
                <a:ea typeface="Arial" pitchFamily="34" charset="-122"/>
                <a:cs typeface="Arial" pitchFamily="34" charset="-120"/>
              </a:rPr>
              <a:t>From systems to processes. </a:t>
            </a:r>
            <a:r>
              <a:rPr lang="en-US" sz="950" dirty="0">
                <a:solidFill>
                  <a:srgbClr val="1A1A1A"/>
                </a:solidFill>
                <a:latin typeface="Arial" pitchFamily="34" charset="0"/>
                <a:ea typeface="Arial" pitchFamily="34" charset="-122"/>
                <a:cs typeface="Arial" pitchFamily="34" charset="-120"/>
              </a:rPr>
              <a:t>Accenture is reskilling 700,000 people in agentic AI; &gt;1M practitioners across the majors are committed to frontier-model delivery. Analysts: labor-centric BPM loses — platform-driven BPM, industry-specific AI, and advisory win.</a:t>
            </a:r>
            <a:endParaRPr lang="en-US" sz="950" dirty="0"/>
          </a:p>
        </p:txBody>
      </p:sp>
      <p:sp>
        <p:nvSpPr>
          <p:cNvPr id="25" name="Text 23"/>
          <p:cNvSpPr/>
          <p:nvPr/>
        </p:nvSpPr>
        <p:spPr>
          <a:xfrm>
            <a:off x="8732520" y="3611880"/>
            <a:ext cx="2926080" cy="219456"/>
          </a:xfrm>
          <a:prstGeom prst="rect">
            <a:avLst/>
          </a:prstGeom>
          <a:noFill/>
          <a:ln/>
        </p:spPr>
        <p:txBody>
          <a:bodyPr wrap="square" lIns="0" tIns="0" rIns="0" bIns="0" rtlCol="0" anchor="ctr"/>
          <a:lstStyle/>
          <a:p>
            <a:pPr marL="0" indent="0">
              <a:buNone/>
            </a:pPr>
            <a:r>
              <a:rPr lang="en-US" sz="1050" b="1" kern="0" spc="100" dirty="0">
                <a:solidFill>
                  <a:srgbClr val="C00000"/>
                </a:solidFill>
                <a:latin typeface="Arial" pitchFamily="34" charset="0"/>
                <a:ea typeface="Arial" pitchFamily="34" charset="-122"/>
                <a:cs typeface="Arial" pitchFamily="34" charset="-120"/>
              </a:rPr>
              <a:t>THE NEW SERVICES STACK</a:t>
            </a:r>
            <a:endParaRPr lang="en-US" sz="1050" dirty="0"/>
          </a:p>
        </p:txBody>
      </p:sp>
      <p:sp>
        <p:nvSpPr>
          <p:cNvPr id="26" name="Shape 24"/>
          <p:cNvSpPr/>
          <p:nvPr/>
        </p:nvSpPr>
        <p:spPr>
          <a:xfrm>
            <a:off x="8732520" y="3877056"/>
            <a:ext cx="2926080" cy="768096"/>
          </a:xfrm>
          <a:prstGeom prst="roundRect">
            <a:avLst>
              <a:gd name="adj" fmla="val 5952"/>
            </a:avLst>
          </a:prstGeom>
          <a:solidFill>
            <a:srgbClr val="C00000"/>
          </a:solidFill>
          <a:ln/>
          <a:effectLst>
            <a:outerShdw blurRad="76200" dist="25400" dir="2700000" algn="bl" rotWithShape="0">
              <a:srgbClr val="000000">
                <a:alpha val="10000"/>
              </a:srgbClr>
            </a:outerShdw>
          </a:effectLst>
        </p:spPr>
        <p:txBody>
          <a:bodyPr/>
          <a:lstStyle/>
          <a:p>
            <a:endParaRPr lang="en-BE"/>
          </a:p>
        </p:txBody>
      </p:sp>
      <p:sp>
        <p:nvSpPr>
          <p:cNvPr id="27" name="Text 25"/>
          <p:cNvSpPr/>
          <p:nvPr/>
        </p:nvSpPr>
        <p:spPr>
          <a:xfrm>
            <a:off x="8915400" y="3941064"/>
            <a:ext cx="2560320" cy="658368"/>
          </a:xfrm>
          <a:prstGeom prst="rect">
            <a:avLst/>
          </a:prstGeom>
          <a:noFill/>
          <a:ln/>
        </p:spPr>
        <p:txBody>
          <a:bodyPr wrap="square" lIns="0" tIns="0" rIns="0" bIns="0" rtlCol="0" anchor="t"/>
          <a:lstStyle/>
          <a:p>
            <a:pPr marL="0" indent="0">
              <a:buNone/>
            </a:pPr>
            <a:r>
              <a:rPr lang="en-US" sz="900" b="1" kern="0" spc="50" dirty="0">
                <a:solidFill>
                  <a:srgbClr val="FFFFFF"/>
                </a:solidFill>
                <a:latin typeface="Arial" pitchFamily="34" charset="0"/>
                <a:ea typeface="Arial" pitchFamily="34" charset="-122"/>
                <a:cs typeface="Arial" pitchFamily="34" charset="-120"/>
              </a:rPr>
              <a:t>VERTICAL DEPTH — THE MOAT
</a:t>
            </a:r>
            <a:r>
              <a:rPr lang="en-US" sz="850" dirty="0">
                <a:solidFill>
                  <a:srgbClr val="FFFFFF"/>
                </a:solidFill>
                <a:latin typeface="Arial" pitchFamily="34" charset="0"/>
                <a:ea typeface="Arial" pitchFamily="34" charset="-122"/>
                <a:cs typeface="Arial" pitchFamily="34" charset="-120"/>
              </a:rPr>
              <a:t>Domain judgement, regulated workflows, proprietary industry data. Industry-specific agents win (Infosys×Anthropic).</a:t>
            </a:r>
            <a:endParaRPr lang="en-US" sz="900" dirty="0"/>
          </a:p>
        </p:txBody>
      </p:sp>
      <p:sp>
        <p:nvSpPr>
          <p:cNvPr id="28" name="Shape 26"/>
          <p:cNvSpPr/>
          <p:nvPr/>
        </p:nvSpPr>
        <p:spPr>
          <a:xfrm>
            <a:off x="8732520" y="4736592"/>
            <a:ext cx="2926080" cy="566928"/>
          </a:xfrm>
          <a:prstGeom prst="roundRect">
            <a:avLst>
              <a:gd name="adj" fmla="val 8065"/>
            </a:avLst>
          </a:prstGeom>
          <a:solidFill>
            <a:srgbClr val="FBF0F0"/>
          </a:solidFill>
          <a:ln w="12700">
            <a:solidFill>
              <a:srgbClr val="C00000"/>
            </a:solidFill>
            <a:prstDash val="solid"/>
          </a:ln>
          <a:effectLst>
            <a:outerShdw blurRad="76200" dist="25400" dir="2700000" algn="bl" rotWithShape="0">
              <a:srgbClr val="000000">
                <a:alpha val="10000"/>
              </a:srgbClr>
            </a:outerShdw>
          </a:effectLst>
        </p:spPr>
        <p:txBody>
          <a:bodyPr/>
          <a:lstStyle/>
          <a:p>
            <a:endParaRPr lang="en-BE"/>
          </a:p>
        </p:txBody>
      </p:sp>
      <p:sp>
        <p:nvSpPr>
          <p:cNvPr id="29" name="Text 27"/>
          <p:cNvSpPr/>
          <p:nvPr/>
        </p:nvSpPr>
        <p:spPr>
          <a:xfrm>
            <a:off x="8915400" y="4800600"/>
            <a:ext cx="2560320" cy="457200"/>
          </a:xfrm>
          <a:prstGeom prst="rect">
            <a:avLst/>
          </a:prstGeom>
          <a:noFill/>
          <a:ln/>
        </p:spPr>
        <p:txBody>
          <a:bodyPr wrap="square" lIns="0" tIns="0" rIns="0" bIns="0" rtlCol="0" anchor="t"/>
          <a:lstStyle/>
          <a:p>
            <a:pPr marL="0" indent="0">
              <a:buNone/>
            </a:pPr>
            <a:r>
              <a:rPr lang="en-US" sz="900" b="1" kern="0" spc="50" dirty="0">
                <a:solidFill>
                  <a:srgbClr val="C00000"/>
                </a:solidFill>
                <a:latin typeface="Arial" pitchFamily="34" charset="0"/>
                <a:ea typeface="Arial" pitchFamily="34" charset="-122"/>
                <a:cs typeface="Arial" pitchFamily="34" charset="-120"/>
              </a:rPr>
              <a:t>GOVERN &amp; OPERATE (BPO)
</a:t>
            </a:r>
            <a:r>
              <a:rPr lang="en-US" sz="850" dirty="0">
                <a:solidFill>
                  <a:srgbClr val="1A1A1A"/>
                </a:solidFill>
                <a:latin typeface="Arial" pitchFamily="34" charset="0"/>
                <a:ea typeface="Arial" pitchFamily="34" charset="-122"/>
                <a:cs typeface="Arial" pitchFamily="34" charset="-120"/>
              </a:rPr>
              <a:t>Control plane, approvals, auditability — then run the process.</a:t>
            </a:r>
            <a:endParaRPr lang="en-US" sz="900" dirty="0"/>
          </a:p>
        </p:txBody>
      </p:sp>
      <p:sp>
        <p:nvSpPr>
          <p:cNvPr id="30" name="Shape 28"/>
          <p:cNvSpPr/>
          <p:nvPr/>
        </p:nvSpPr>
        <p:spPr>
          <a:xfrm>
            <a:off x="8732520" y="5394960"/>
            <a:ext cx="2926080" cy="566928"/>
          </a:xfrm>
          <a:prstGeom prst="roundRect">
            <a:avLst>
              <a:gd name="adj" fmla="val 8065"/>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31" name="Text 29"/>
          <p:cNvSpPr/>
          <p:nvPr/>
        </p:nvSpPr>
        <p:spPr>
          <a:xfrm>
            <a:off x="8915400" y="5458968"/>
            <a:ext cx="2560320" cy="457200"/>
          </a:xfrm>
          <a:prstGeom prst="rect">
            <a:avLst/>
          </a:prstGeom>
          <a:noFill/>
          <a:ln/>
        </p:spPr>
        <p:txBody>
          <a:bodyPr wrap="square" lIns="0" tIns="0" rIns="0" bIns="0" rtlCol="0" anchor="t"/>
          <a:lstStyle/>
          <a:p>
            <a:pPr marL="0" indent="0">
              <a:buNone/>
            </a:pPr>
            <a:r>
              <a:rPr lang="en-US" sz="900" b="1" kern="0" spc="50" dirty="0">
                <a:solidFill>
                  <a:srgbClr val="C00000"/>
                </a:solidFill>
                <a:latin typeface="Arial" pitchFamily="34" charset="0"/>
                <a:ea typeface="Arial" pitchFamily="34" charset="-122"/>
                <a:cs typeface="Arial" pitchFamily="34" charset="-120"/>
              </a:rPr>
              <a:t>PROCESS ENGINEERING
</a:t>
            </a:r>
            <a:r>
              <a:rPr lang="en-US" sz="850" dirty="0">
                <a:solidFill>
                  <a:srgbClr val="1A1A1A"/>
                </a:solidFill>
                <a:latin typeface="Arial" pitchFamily="34" charset="0"/>
                <a:ea typeface="Arial" pitchFamily="34" charset="-122"/>
                <a:cs typeface="Arial" pitchFamily="34" charset="-120"/>
              </a:rPr>
              <a:t>Table stakes: discovery &amp; mining, documentation, redesign for handoffs.</a:t>
            </a:r>
            <a:endParaRPr lang="en-US" sz="900" dirty="0"/>
          </a:p>
        </p:txBody>
      </p:sp>
      <p:sp>
        <p:nvSpPr>
          <p:cNvPr id="32" name="Text 30"/>
          <p:cNvSpPr/>
          <p:nvPr/>
        </p:nvSpPr>
        <p:spPr>
          <a:xfrm>
            <a:off x="8732520" y="6053328"/>
            <a:ext cx="2926080" cy="411480"/>
          </a:xfrm>
          <a:prstGeom prst="rect">
            <a:avLst/>
          </a:prstGeom>
          <a:noFill/>
          <a:ln/>
        </p:spPr>
        <p:txBody>
          <a:bodyPr wrap="square" lIns="0" tIns="0" rIns="0" bIns="0" rtlCol="0" anchor="ctr"/>
          <a:lstStyle/>
          <a:p>
            <a:pPr marL="0" indent="0">
              <a:buNone/>
            </a:pPr>
            <a:r>
              <a:rPr lang="en-US" sz="950" b="1" i="1" dirty="0">
                <a:solidFill>
                  <a:srgbClr val="C00000"/>
                </a:solidFill>
                <a:latin typeface="Arial" pitchFamily="34" charset="0"/>
                <a:ea typeface="Arial" pitchFamily="34" charset="-122"/>
                <a:cs typeface="Arial" pitchFamily="34" charset="-120"/>
              </a:rPr>
              <a:t>Horizontal skills get you in the room. Vertical depth keeps the pricing.</a:t>
            </a:r>
            <a:endParaRPr lang="en-US" sz="950" dirty="0"/>
          </a:p>
        </p:txBody>
      </p:sp>
      <p:sp>
        <p:nvSpPr>
          <p:cNvPr id="33" name="Text 31"/>
          <p:cNvSpPr/>
          <p:nvPr/>
        </p:nvSpPr>
        <p:spPr>
          <a:xfrm>
            <a:off x="548640" y="5870448"/>
            <a:ext cx="7863840" cy="603504"/>
          </a:xfrm>
          <a:prstGeom prst="rect">
            <a:avLst/>
          </a:prstGeom>
          <a:noFill/>
          <a:ln/>
        </p:spPr>
        <p:txBody>
          <a:bodyPr wrap="square" lIns="0" tIns="0" rIns="0" bIns="0" rtlCol="0" anchor="ctr"/>
          <a:lstStyle/>
          <a:p>
            <a:pPr marL="0" indent="0" algn="l">
              <a:buNone/>
            </a:pPr>
            <a:r>
              <a:rPr lang="en-US" sz="1500" b="1" i="1" dirty="0">
                <a:solidFill>
                  <a:srgbClr val="C00000"/>
                </a:solidFill>
                <a:latin typeface="Arial" pitchFamily="34" charset="0"/>
                <a:ea typeface="Arial" pitchFamily="34" charset="-122"/>
                <a:cs typeface="Arial" pitchFamily="34" charset="-120"/>
              </a:rPr>
              <a:t>The process map is the new system requirement.</a:t>
            </a:r>
            <a:r>
              <a:rPr lang="en-US" sz="1500" dirty="0"/>
              <a:t> </a:t>
            </a:r>
            <a:r>
              <a:rPr lang="en-US" sz="1500" b="1" i="1" dirty="0">
                <a:solidFill>
                  <a:srgbClr val="C00000"/>
                </a:solidFill>
                <a:latin typeface="Arial" pitchFamily="34" charset="0"/>
                <a:ea typeface="Arial" pitchFamily="34" charset="-122"/>
                <a:cs typeface="Arial" pitchFamily="34" charset="-120"/>
              </a:rPr>
              <a:t>Whoever writes it, owns the deployment.</a:t>
            </a:r>
            <a:endParaRPr lang="en-US" sz="1500" dirty="0"/>
          </a:p>
        </p:txBody>
      </p:sp>
      <p:sp>
        <p:nvSpPr>
          <p:cNvPr id="34" name="Text 32"/>
          <p:cNvSpPr/>
          <p:nvPr/>
        </p:nvSpPr>
        <p:spPr>
          <a:xfrm>
            <a:off x="548640" y="6510528"/>
            <a:ext cx="11064240" cy="274320"/>
          </a:xfrm>
          <a:prstGeom prst="rect">
            <a:avLst/>
          </a:prstGeom>
          <a:noFill/>
          <a:ln/>
        </p:spPr>
        <p:txBody>
          <a:bodyPr wrap="square" lIns="0" tIns="0" rIns="0" bIns="0" rtlCol="0" anchor="ctr"/>
          <a:lstStyle/>
          <a:p>
            <a:pPr marL="0" indent="0">
              <a:buNone/>
            </a:pPr>
            <a:r>
              <a:rPr lang="en-US" sz="800" dirty="0">
                <a:solidFill>
                  <a:srgbClr val="9CA3AF"/>
                </a:solidFill>
                <a:latin typeface="Arial" pitchFamily="34" charset="0"/>
                <a:ea typeface="Arial" pitchFamily="34" charset="-122"/>
                <a:cs typeface="Arial" pitchFamily="34" charset="-120"/>
              </a:rPr>
              <a:t>Sources: Celonis 2026 Process Optimization Report via VentureBeat (Mar 2026); Forrester, Adaptive Process Orchestration Landscape Q2 2026; Accenture, Reinventing Enterprise Operations; TechRadar Pro (Apr 2026); Infosys BPM; HFS Research; ResearchAndMarkets BPM Radar 2025.</a:t>
            </a:r>
            <a:endParaRPr lang="en-US" sz="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bg>
      <p:bgPr>
        <a:solidFill>
          <a:srgbClr val="F2F7FE"/>
        </a:solidFill>
        <a:effectLst/>
      </p:bgPr>
    </p:bg>
    <p:spTree>
      <p:nvGrpSpPr>
        <p:cNvPr id="1" name=""/>
        <p:cNvGrpSpPr/>
        <p:nvPr/>
      </p:nvGrpSpPr>
      <p:grpSpPr>
        <a:xfrm>
          <a:off x="0" y="0"/>
          <a:ext cx="0" cy="0"/>
          <a:chOff x="0" y="0"/>
          <a:chExt cx="0" cy="0"/>
        </a:xfrm>
      </p:grpSpPr>
      <p:graphicFrame>
        <p:nvGraphicFramePr>
          <p:cNvPr id="4" name="Chart 0"/>
          <p:cNvGraphicFramePr/>
          <p:nvPr>
            <p:extLst>
              <p:ext uri="{D42A27DB-BD31-4B8C-83A1-F6EECF244321}">
                <p14:modId xmlns:p14="http://schemas.microsoft.com/office/powerpoint/2010/main" val="2808508285"/>
              </p:ext>
            </p:extLst>
          </p:nvPr>
        </p:nvGraphicFramePr>
        <p:xfrm>
          <a:off x="548640" y="1613352"/>
          <a:ext cx="11064240" cy="416052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2"/>
          <p:cNvSpPr/>
          <p:nvPr/>
        </p:nvSpPr>
        <p:spPr>
          <a:xfrm>
            <a:off x="8140970" y="3693612"/>
            <a:ext cx="3657600" cy="502920"/>
          </a:xfrm>
          <a:prstGeom prst="rect">
            <a:avLst/>
          </a:prstGeom>
          <a:noFill/>
          <a:ln/>
        </p:spPr>
        <p:txBody>
          <a:bodyPr wrap="square" lIns="0" tIns="0" rIns="0" bIns="0" rtlCol="0" anchor="ctr"/>
          <a:lstStyle/>
          <a:p>
            <a:pPr marL="0" indent="0" algn="l">
              <a:buNone/>
            </a:pPr>
            <a:r>
              <a:rPr lang="en-US" sz="1050" b="1" i="1" dirty="0">
                <a:solidFill>
                  <a:srgbClr val="C00000"/>
                </a:solidFill>
                <a:latin typeface="Arial" pitchFamily="34" charset="0"/>
                <a:ea typeface="Arial" pitchFamily="34" charset="-122"/>
                <a:cs typeface="Arial" pitchFamily="34" charset="-120"/>
              </a:rPr>
              <a:t>COMPOUNDING — each generation of AI helps design the next; the input feeds back into itself</a:t>
            </a:r>
            <a:endParaRPr lang="en-US" sz="1050" dirty="0"/>
          </a:p>
        </p:txBody>
      </p:sp>
      <p:sp>
        <p:nvSpPr>
          <p:cNvPr id="6" name="Text 3"/>
          <p:cNvSpPr/>
          <p:nvPr/>
        </p:nvSpPr>
        <p:spPr>
          <a:xfrm>
            <a:off x="1389136" y="3693612"/>
            <a:ext cx="3657600" cy="502920"/>
          </a:xfrm>
          <a:prstGeom prst="rect">
            <a:avLst/>
          </a:prstGeom>
          <a:noFill/>
          <a:ln/>
        </p:spPr>
        <p:txBody>
          <a:bodyPr wrap="square" lIns="0" tIns="0" rIns="0" bIns="0" rtlCol="0" anchor="ctr"/>
          <a:lstStyle/>
          <a:p>
            <a:pPr marL="0" indent="0" algn="l">
              <a:buNone/>
            </a:pPr>
            <a:r>
              <a:rPr lang="en-US" sz="1050" i="1" dirty="0">
                <a:solidFill>
                  <a:srgbClr val="6B7280"/>
                </a:solidFill>
                <a:latin typeface="Arial" pitchFamily="34" charset="0"/>
                <a:ea typeface="Arial" pitchFamily="34" charset="-122"/>
                <a:cs typeface="Arial" pitchFamily="34" charset="-120"/>
              </a:rPr>
              <a:t>LINEAR — steam, loom, assembly line: each added output, none designed its successor</a:t>
            </a:r>
            <a:endParaRPr lang="en-US" sz="1050" dirty="0"/>
          </a:p>
        </p:txBody>
      </p:sp>
      <p:sp>
        <p:nvSpPr>
          <p:cNvPr id="8" name="Text 5"/>
          <p:cNvSpPr/>
          <p:nvPr/>
        </p:nvSpPr>
        <p:spPr>
          <a:xfrm>
            <a:off x="548640" y="6510528"/>
            <a:ext cx="11064240" cy="228600"/>
          </a:xfrm>
          <a:prstGeom prst="rect">
            <a:avLst/>
          </a:prstGeom>
          <a:noFill/>
          <a:ln/>
        </p:spPr>
        <p:txBody>
          <a:bodyPr wrap="square" lIns="0" tIns="0" rIns="0" bIns="0" rtlCol="0" anchor="ctr"/>
          <a:lstStyle/>
          <a:p>
            <a:pPr marL="0" indent="0">
              <a:buNone/>
            </a:pPr>
            <a:r>
              <a:rPr lang="en-US" sz="850" dirty="0">
                <a:solidFill>
                  <a:srgbClr val="9CA3AF"/>
                </a:solidFill>
                <a:latin typeface="Arial" pitchFamily="34" charset="0"/>
                <a:ea typeface="Arial" pitchFamily="34" charset="-122"/>
                <a:cs typeface="Arial" pitchFamily="34" charset="-120"/>
              </a:rPr>
              <a:t>Parallel: K. Buhler, Sequoia Capital AI Ascent 2026. Counter-argument: F. Maertens. Curves illustrative.</a:t>
            </a:r>
            <a:endParaRPr lang="en-US" sz="850" dirty="0"/>
          </a:p>
        </p:txBody>
      </p:sp>
      <p:sp>
        <p:nvSpPr>
          <p:cNvPr id="9" name="TextBox 8">
            <a:extLst>
              <a:ext uri="{FF2B5EF4-FFF2-40B4-BE49-F238E27FC236}">
                <a16:creationId xmlns:a16="http://schemas.microsoft.com/office/drawing/2014/main" id="{D00861F3-B336-1930-5A99-14CE725746BF}"/>
              </a:ext>
            </a:extLst>
          </p:cNvPr>
          <p:cNvSpPr txBox="1"/>
          <p:nvPr/>
        </p:nvSpPr>
        <p:spPr>
          <a:xfrm>
            <a:off x="393429" y="489017"/>
            <a:ext cx="11405141" cy="769441"/>
          </a:xfrm>
          <a:prstGeom prst="rect">
            <a:avLst/>
          </a:prstGeom>
          <a:noFill/>
        </p:spPr>
        <p:txBody>
          <a:bodyPr wrap="square" rtlCol="0">
            <a:spAutoFit/>
          </a:bodyPr>
          <a:lstStyle/>
          <a:p>
            <a:r>
              <a:rPr lang="en-US" sz="2200" dirty="0">
                <a:solidFill>
                  <a:srgbClr val="1A1A1A"/>
                </a:solidFill>
                <a:latin typeface="Bodoni Moda 28pt" pitchFamily="2" charset="77"/>
                <a:ea typeface="Arial" pitchFamily="34" charset="-122"/>
                <a:cs typeface="Arial" pitchFamily="34" charset="-120"/>
              </a:rPr>
              <a:t>AI does to cognitive work what steam did to manual labor. The flaw: mechanizing muscle was linear, but</a:t>
            </a:r>
            <a:r>
              <a:rPr lang="en-US" sz="2200" b="1" dirty="0">
                <a:solidFill>
                  <a:srgbClr val="1A1A1A"/>
                </a:solidFill>
                <a:latin typeface="Bodoni Moda 28pt" pitchFamily="2" charset="77"/>
                <a:ea typeface="Arial" pitchFamily="34" charset="-122"/>
                <a:cs typeface="Arial" pitchFamily="34" charset="-120"/>
              </a:rPr>
              <a:t> </a:t>
            </a:r>
            <a:r>
              <a:rPr lang="en-US" sz="2200" b="1" dirty="0">
                <a:solidFill>
                  <a:srgbClr val="C00000"/>
                </a:solidFill>
                <a:latin typeface="Bodoni Moda 28pt Medium" pitchFamily="2" charset="77"/>
              </a:rPr>
              <a:t>mechanizing cognition compounds</a:t>
            </a:r>
            <a:r>
              <a:rPr lang="en-US" sz="2200" b="1" dirty="0">
                <a:solidFill>
                  <a:srgbClr val="1A1A1A"/>
                </a:solidFill>
                <a:latin typeface="Bodoni Moda 28pt" pitchFamily="2" charset="77"/>
                <a:ea typeface="Arial" pitchFamily="34" charset="-122"/>
                <a:cs typeface="Arial" pitchFamily="34" charset="-12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A5A7-711F-C54C-8BB2-981C971AD42A}"/>
            </a:ext>
          </a:extLst>
        </p:cNvPr>
        <p:cNvGrpSpPr/>
        <p:nvPr/>
      </p:nvGrpSpPr>
      <p:grpSpPr>
        <a:xfrm>
          <a:off x="0" y="0"/>
          <a:ext cx="0" cy="0"/>
          <a:chOff x="0" y="0"/>
          <a:chExt cx="0" cy="0"/>
        </a:xfrm>
      </p:grpSpPr>
      <p:pic>
        <p:nvPicPr>
          <p:cNvPr id="3" name="Picture 2" descr="A black and blue wavy background  Description automatically generated">
            <a:extLst>
              <a:ext uri="{FF2B5EF4-FFF2-40B4-BE49-F238E27FC236}">
                <a16:creationId xmlns:a16="http://schemas.microsoft.com/office/drawing/2014/main" id="{6080660A-A58F-3AEE-814A-5E1104FDF31B}"/>
              </a:ext>
            </a:extLst>
          </p:cNvPr>
          <p:cNvPicPr>
            <a:picLocks noChangeAspect="1"/>
          </p:cNvPicPr>
          <p:nvPr/>
        </p:nvPicPr>
        <p:blipFill>
          <a:blip r:embed="rId3"/>
          <a:stretch>
            <a:fillRect/>
          </a:stretch>
        </p:blipFill>
        <p:spPr>
          <a:xfrm>
            <a:off x="-6565" y="0"/>
            <a:ext cx="12205130" cy="6858000"/>
          </a:xfrm>
          <a:prstGeom prst="rect">
            <a:avLst/>
          </a:prstGeom>
        </p:spPr>
      </p:pic>
      <p:sp>
        <p:nvSpPr>
          <p:cNvPr id="4" name="TextBox 3">
            <a:extLst>
              <a:ext uri="{FF2B5EF4-FFF2-40B4-BE49-F238E27FC236}">
                <a16:creationId xmlns:a16="http://schemas.microsoft.com/office/drawing/2014/main" id="{844ADEFE-9E3D-2FD2-C9F0-DBE97F0F3A5F}"/>
              </a:ext>
            </a:extLst>
          </p:cNvPr>
          <p:cNvSpPr txBox="1"/>
          <p:nvPr/>
        </p:nvSpPr>
        <p:spPr>
          <a:xfrm>
            <a:off x="2449198" y="2767280"/>
            <a:ext cx="7306733" cy="1323439"/>
          </a:xfrm>
          <a:prstGeom prst="rect">
            <a:avLst/>
          </a:prstGeom>
          <a:noFill/>
        </p:spPr>
        <p:txBody>
          <a:bodyPr wrap="square" rtlCol="0">
            <a:spAutoFit/>
          </a:bodyPr>
          <a:lstStyle/>
          <a:p>
            <a:pPr algn="ctr"/>
            <a:r>
              <a:rPr lang="en-BE" sz="4000" i="1" dirty="0">
                <a:solidFill>
                  <a:schemeClr val="bg1"/>
                </a:solidFill>
                <a:latin typeface="Bodoni Moda 28pt Medium" pitchFamily="2" charset="77"/>
              </a:rPr>
              <a:t>Scene 3: The impact on technology companies</a:t>
            </a:r>
          </a:p>
        </p:txBody>
      </p:sp>
      <p:sp>
        <p:nvSpPr>
          <p:cNvPr id="2" name="TextBox 1">
            <a:extLst>
              <a:ext uri="{FF2B5EF4-FFF2-40B4-BE49-F238E27FC236}">
                <a16:creationId xmlns:a16="http://schemas.microsoft.com/office/drawing/2014/main" id="{6E6B9A71-ADA8-BF3F-A57B-3DC4E6492BEC}"/>
              </a:ext>
            </a:extLst>
          </p:cNvPr>
          <p:cNvSpPr txBox="1"/>
          <p:nvPr/>
        </p:nvSpPr>
        <p:spPr>
          <a:xfrm>
            <a:off x="3700304" y="4445000"/>
            <a:ext cx="4804520" cy="307777"/>
          </a:xfrm>
          <a:prstGeom prst="rect">
            <a:avLst/>
          </a:prstGeom>
          <a:noFill/>
        </p:spPr>
        <p:txBody>
          <a:bodyPr wrap="none" rtlCol="0">
            <a:spAutoFit/>
          </a:bodyPr>
          <a:lstStyle/>
          <a:p>
            <a:pPr algn="ctr"/>
            <a:r>
              <a:rPr lang="en-GB" sz="1400" i="1" u="none" strike="noStrike" dirty="0">
                <a:solidFill>
                  <a:schemeClr val="bg2">
                    <a:lumMod val="90000"/>
                  </a:schemeClr>
                </a:solidFill>
                <a:effectLst/>
                <a:latin typeface="Canela" pitchFamily="2" charset="77"/>
              </a:rPr>
              <a:t>When software stops selling the tool and starts selling the work</a:t>
            </a:r>
            <a:endParaRPr lang="en-BE" sz="1400" i="1" dirty="0">
              <a:solidFill>
                <a:schemeClr val="bg2">
                  <a:lumMod val="90000"/>
                </a:schemeClr>
              </a:solidFill>
              <a:latin typeface="Canela" pitchFamily="2" charset="77"/>
            </a:endParaRPr>
          </a:p>
        </p:txBody>
      </p:sp>
      <p:sp>
        <p:nvSpPr>
          <p:cNvPr id="5" name="Rectangle 4"/>
          <p:cNvSpPr/>
          <p:nvPr/>
        </p:nvSpPr>
        <p:spPr>
          <a:xfrm>
            <a:off x="5637276" y="6263640"/>
            <a:ext cx="164592" cy="164592"/>
          </a:xfrm>
          <a:prstGeom prst="rect">
            <a:avLst/>
          </a:prstGeom>
          <a:noFill/>
          <a:ln w="12700">
            <a:solidFill>
              <a:srgbClr val="AFC3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6021324" y="6263640"/>
            <a:ext cx="164592" cy="164592"/>
          </a:xfrm>
          <a:prstGeom prst="rect">
            <a:avLst/>
          </a:prstGeom>
          <a:noFill/>
          <a:ln w="12700">
            <a:solidFill>
              <a:srgbClr val="AFC3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6405372" y="6263640"/>
            <a:ext cx="164592" cy="164592"/>
          </a:xfrm>
          <a:prstGeom prst="rect">
            <a:avLst/>
          </a:prstGeom>
          <a:solidFill>
            <a:srgbClr val="C00000"/>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3202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1" dirty="0">
                <a:solidFill>
                  <a:srgbClr val="C00000"/>
                </a:solidFill>
                <a:latin typeface="Bodoni Moda 28pt Medium" pitchFamily="34" charset="0"/>
                <a:ea typeface="Arial" pitchFamily="34" charset="-122"/>
                <a:cs typeface="Arial" pitchFamily="34" charset="-120"/>
              </a:rPr>
              <a:t>Sell the work, not the tool</a:t>
            </a:r>
            <a:r>
              <a:rPr lang="en-US" sz="2200" dirty="0">
                <a:latin typeface="Bodoni Moda 28pt Medium" pitchFamily="34" charset="0"/>
                <a:ea typeface="Arial" pitchFamily="34" charset="-122"/>
                <a:cs typeface="Arial" pitchFamily="34" charset="-120"/>
              </a:rPr>
              <a:t>. If you sell the work, every model improvement compounds your margin. $10k/yr buys you QuickBooks, $120k/yr buys you the accountant.</a:t>
            </a:r>
            <a:endParaRPr lang="en-US" sz="2600" dirty="0"/>
          </a:p>
        </p:txBody>
      </p:sp>
      <p:sp>
        <p:nvSpPr>
          <p:cNvPr id="4" name="Shape 2"/>
          <p:cNvSpPr/>
          <p:nvPr/>
        </p:nvSpPr>
        <p:spPr>
          <a:xfrm>
            <a:off x="3886200" y="1554480"/>
            <a:ext cx="3337560" cy="1965960"/>
          </a:xfrm>
          <a:prstGeom prst="rect">
            <a:avLst/>
          </a:prstGeom>
          <a:solidFill>
            <a:srgbClr val="FBF0F0"/>
          </a:solidFill>
          <a:ln/>
        </p:spPr>
        <p:txBody>
          <a:bodyPr/>
          <a:lstStyle/>
          <a:p>
            <a:endParaRPr lang="en-BE"/>
          </a:p>
        </p:txBody>
      </p:sp>
      <p:sp>
        <p:nvSpPr>
          <p:cNvPr id="5" name="Text 3"/>
          <p:cNvSpPr/>
          <p:nvPr/>
        </p:nvSpPr>
        <p:spPr>
          <a:xfrm>
            <a:off x="4023360" y="1591056"/>
            <a:ext cx="2194560" cy="201168"/>
          </a:xfrm>
          <a:prstGeom prst="rect">
            <a:avLst/>
          </a:prstGeom>
          <a:noFill/>
          <a:ln/>
        </p:spPr>
        <p:txBody>
          <a:bodyPr wrap="none" lIns="0" tIns="0" rIns="0" bIns="0" rtlCol="0" anchor="ctr"/>
          <a:lstStyle/>
          <a:p>
            <a:pPr marL="0" indent="0" algn="l">
              <a:buNone/>
            </a:pPr>
            <a:r>
              <a:rPr lang="en-US" sz="950" b="1" kern="0" spc="100" dirty="0">
                <a:solidFill>
                  <a:srgbClr val="C00000"/>
                </a:solidFill>
                <a:latin typeface="Arial" pitchFamily="34" charset="0"/>
                <a:ea typeface="Arial" pitchFamily="34" charset="-122"/>
                <a:cs typeface="Arial" pitchFamily="34" charset="-120"/>
              </a:rPr>
              <a:t>THE WEDGE — start here</a:t>
            </a:r>
            <a:endParaRPr lang="en-US" sz="950" dirty="0"/>
          </a:p>
        </p:txBody>
      </p:sp>
      <p:sp>
        <p:nvSpPr>
          <p:cNvPr id="6" name="Shape 4"/>
          <p:cNvSpPr/>
          <p:nvPr/>
        </p:nvSpPr>
        <p:spPr>
          <a:xfrm>
            <a:off x="548640" y="3520440"/>
            <a:ext cx="6675120" cy="0"/>
          </a:xfrm>
          <a:prstGeom prst="line">
            <a:avLst/>
          </a:prstGeom>
          <a:noFill/>
          <a:ln w="12700">
            <a:solidFill>
              <a:srgbClr val="C9C9CE"/>
            </a:solidFill>
            <a:prstDash val="solid"/>
          </a:ln>
        </p:spPr>
        <p:txBody>
          <a:bodyPr/>
          <a:lstStyle/>
          <a:p>
            <a:endParaRPr lang="en-BE"/>
          </a:p>
        </p:txBody>
      </p:sp>
      <p:sp>
        <p:nvSpPr>
          <p:cNvPr id="7" name="Shape 5"/>
          <p:cNvSpPr/>
          <p:nvPr/>
        </p:nvSpPr>
        <p:spPr>
          <a:xfrm>
            <a:off x="3886200" y="1554480"/>
            <a:ext cx="0" cy="3931920"/>
          </a:xfrm>
          <a:prstGeom prst="line">
            <a:avLst/>
          </a:prstGeom>
          <a:noFill/>
          <a:ln w="12700">
            <a:solidFill>
              <a:srgbClr val="C9C9CE"/>
            </a:solidFill>
            <a:prstDash val="solid"/>
          </a:ln>
        </p:spPr>
        <p:txBody>
          <a:bodyPr/>
          <a:lstStyle/>
          <a:p>
            <a:endParaRPr lang="en-BE"/>
          </a:p>
        </p:txBody>
      </p:sp>
      <p:sp>
        <p:nvSpPr>
          <p:cNvPr id="8" name="Text 6"/>
          <p:cNvSpPr/>
          <p:nvPr/>
        </p:nvSpPr>
        <p:spPr>
          <a:xfrm>
            <a:off x="548640" y="3593592"/>
            <a:ext cx="2377440" cy="228600"/>
          </a:xfrm>
          <a:prstGeom prst="rect">
            <a:avLst/>
          </a:prstGeom>
          <a:noFill/>
          <a:ln/>
        </p:spPr>
        <p:txBody>
          <a:bodyPr wrap="square" lIns="0" tIns="0" rIns="0" bIns="0" rtlCol="0" anchor="ctr"/>
          <a:lstStyle/>
          <a:p>
            <a:pPr marL="0" indent="0">
              <a:buNone/>
            </a:pPr>
            <a:r>
              <a:rPr lang="en-US" sz="950" b="1" dirty="0">
                <a:solidFill>
                  <a:srgbClr val="9CA3AF"/>
                </a:solidFill>
                <a:latin typeface="Arial" pitchFamily="34" charset="0"/>
                <a:ea typeface="Arial" pitchFamily="34" charset="-122"/>
                <a:cs typeface="Arial" pitchFamily="34" charset="-120"/>
              </a:rPr>
              <a:t>JUDGEMENT ←</a:t>
            </a:r>
            <a:endParaRPr lang="en-US" sz="950" dirty="0"/>
          </a:p>
        </p:txBody>
      </p:sp>
      <p:sp>
        <p:nvSpPr>
          <p:cNvPr id="9" name="Text 7"/>
          <p:cNvSpPr/>
          <p:nvPr/>
        </p:nvSpPr>
        <p:spPr>
          <a:xfrm>
            <a:off x="3200400" y="3602736"/>
            <a:ext cx="4023360" cy="228600"/>
          </a:xfrm>
          <a:prstGeom prst="rect">
            <a:avLst/>
          </a:prstGeom>
          <a:noFill/>
          <a:ln/>
        </p:spPr>
        <p:txBody>
          <a:bodyPr wrap="square" lIns="0" tIns="0" rIns="0" bIns="0" rtlCol="0" anchor="ctr"/>
          <a:lstStyle/>
          <a:p>
            <a:pPr marL="0" indent="0" algn="r">
              <a:buNone/>
            </a:pPr>
            <a:r>
              <a:rPr lang="en-US" sz="950" b="1" dirty="0">
                <a:solidFill>
                  <a:srgbClr val="9CA3AF"/>
                </a:solidFill>
                <a:latin typeface="Arial" pitchFamily="34" charset="0"/>
                <a:ea typeface="Arial" pitchFamily="34" charset="-122"/>
                <a:cs typeface="Arial" pitchFamily="34" charset="-120"/>
              </a:rPr>
              <a:t>→ INTELLIGENCE</a:t>
            </a:r>
            <a:br>
              <a:rPr lang="en-US" sz="950" b="1" dirty="0">
                <a:solidFill>
                  <a:srgbClr val="9CA3AF"/>
                </a:solidFill>
                <a:latin typeface="Arial" pitchFamily="34" charset="0"/>
                <a:ea typeface="Arial" pitchFamily="34" charset="-122"/>
                <a:cs typeface="Arial" pitchFamily="34" charset="-120"/>
              </a:rPr>
            </a:br>
            <a:r>
              <a:rPr lang="en-US" sz="950" b="1" dirty="0">
                <a:solidFill>
                  <a:srgbClr val="9CA3AF"/>
                </a:solidFill>
                <a:latin typeface="Arial" pitchFamily="34" charset="0"/>
                <a:ea typeface="Arial" pitchFamily="34" charset="-122"/>
                <a:cs typeface="Arial" pitchFamily="34" charset="-120"/>
              </a:rPr>
              <a:t>(rules, parseable, verifiable)</a:t>
            </a:r>
            <a:endParaRPr lang="en-US" sz="950" dirty="0"/>
          </a:p>
        </p:txBody>
      </p:sp>
      <p:sp>
        <p:nvSpPr>
          <p:cNvPr id="10" name="Text 8"/>
          <p:cNvSpPr/>
          <p:nvPr/>
        </p:nvSpPr>
        <p:spPr>
          <a:xfrm>
            <a:off x="2880360" y="1540764"/>
            <a:ext cx="1645920" cy="228600"/>
          </a:xfrm>
          <a:prstGeom prst="rect">
            <a:avLst/>
          </a:prstGeom>
          <a:noFill/>
          <a:ln/>
        </p:spPr>
        <p:txBody>
          <a:bodyPr wrap="square" lIns="0" tIns="0" rIns="0" bIns="0" rtlCol="0" anchor="ctr"/>
          <a:lstStyle/>
          <a:p>
            <a:pPr marL="0" indent="0">
              <a:buNone/>
            </a:pPr>
            <a:r>
              <a:rPr lang="en-US" sz="950" b="1" dirty="0">
                <a:solidFill>
                  <a:srgbClr val="9CA3AF"/>
                </a:solidFill>
                <a:latin typeface="Arial" pitchFamily="34" charset="0"/>
                <a:ea typeface="Arial" pitchFamily="34" charset="-122"/>
                <a:cs typeface="Arial" pitchFamily="34" charset="-120"/>
              </a:rPr>
              <a:t>OUTSOURCED ↑</a:t>
            </a:r>
            <a:endParaRPr lang="en-US" sz="950" dirty="0"/>
          </a:p>
        </p:txBody>
      </p:sp>
      <p:sp>
        <p:nvSpPr>
          <p:cNvPr id="11" name="Text 9"/>
          <p:cNvSpPr/>
          <p:nvPr/>
        </p:nvSpPr>
        <p:spPr>
          <a:xfrm>
            <a:off x="3017520" y="5312363"/>
            <a:ext cx="1645920" cy="228600"/>
          </a:xfrm>
          <a:prstGeom prst="rect">
            <a:avLst/>
          </a:prstGeom>
          <a:noFill/>
          <a:ln/>
        </p:spPr>
        <p:txBody>
          <a:bodyPr wrap="square" lIns="0" tIns="0" rIns="0" bIns="0" rtlCol="0" anchor="ctr"/>
          <a:lstStyle/>
          <a:p>
            <a:pPr marL="0" indent="0">
              <a:buNone/>
            </a:pPr>
            <a:r>
              <a:rPr lang="en-US" sz="950" b="1" dirty="0">
                <a:solidFill>
                  <a:srgbClr val="9CA3AF"/>
                </a:solidFill>
                <a:latin typeface="Arial" pitchFamily="34" charset="0"/>
                <a:ea typeface="Arial" pitchFamily="34" charset="-122"/>
                <a:cs typeface="Arial" pitchFamily="34" charset="-120"/>
              </a:rPr>
              <a:t>INSOURCED ↓</a:t>
            </a:r>
            <a:endParaRPr lang="en-US" sz="950" dirty="0"/>
          </a:p>
        </p:txBody>
      </p:sp>
      <p:sp>
        <p:nvSpPr>
          <p:cNvPr id="12" name="Shape 10"/>
          <p:cNvSpPr/>
          <p:nvPr/>
        </p:nvSpPr>
        <p:spPr>
          <a:xfrm>
            <a:off x="4206240" y="1920240"/>
            <a:ext cx="548640" cy="548640"/>
          </a:xfrm>
          <a:prstGeom prst="ellipse">
            <a:avLst/>
          </a:prstGeom>
          <a:solidFill>
            <a:srgbClr val="C00000">
              <a:alpha val="82000"/>
            </a:srgbClr>
          </a:solidFill>
          <a:ln/>
        </p:spPr>
        <p:txBody>
          <a:bodyPr/>
          <a:lstStyle/>
          <a:p>
            <a:endParaRPr lang="en-BE"/>
          </a:p>
        </p:txBody>
      </p:sp>
      <p:sp>
        <p:nvSpPr>
          <p:cNvPr id="13" name="Text 11"/>
          <p:cNvSpPr/>
          <p:nvPr/>
        </p:nvSpPr>
        <p:spPr>
          <a:xfrm>
            <a:off x="2423160" y="2103120"/>
            <a:ext cx="1737360" cy="219456"/>
          </a:xfrm>
          <a:prstGeom prst="rect">
            <a:avLst/>
          </a:prstGeom>
          <a:noFill/>
          <a:ln/>
        </p:spPr>
        <p:txBody>
          <a:bodyPr wrap="none" lIns="0" tIns="0" rIns="0" bIns="0" rtlCol="0" anchor="ctr"/>
          <a:lstStyle/>
          <a:p>
            <a:pPr marL="0" indent="0" algn="r">
              <a:buNone/>
            </a:pPr>
            <a:r>
              <a:rPr lang="en-US" sz="850" b="1" dirty="0">
                <a:solidFill>
                  <a:srgbClr val="1A1A1A"/>
                </a:solidFill>
                <a:latin typeface="Arial" pitchFamily="34" charset="0"/>
                <a:ea typeface="Arial" pitchFamily="34" charset="-122"/>
                <a:cs typeface="Arial" pitchFamily="34" charset="-120"/>
              </a:rPr>
              <a:t>Healthcare rev. cycle  </a:t>
            </a:r>
            <a:r>
              <a:rPr lang="en-US" sz="850" b="1" dirty="0">
                <a:solidFill>
                  <a:srgbClr val="C00000"/>
                </a:solidFill>
                <a:latin typeface="Arial" pitchFamily="34" charset="0"/>
                <a:ea typeface="Arial" pitchFamily="34" charset="-122"/>
                <a:cs typeface="Arial" pitchFamily="34" charset="-120"/>
              </a:rPr>
              <a:t>$50–80B</a:t>
            </a:r>
            <a:endParaRPr lang="en-US" sz="850" dirty="0"/>
          </a:p>
        </p:txBody>
      </p:sp>
      <p:sp>
        <p:nvSpPr>
          <p:cNvPr id="14" name="Shape 12"/>
          <p:cNvSpPr/>
          <p:nvPr/>
        </p:nvSpPr>
        <p:spPr>
          <a:xfrm>
            <a:off x="5829300" y="2034540"/>
            <a:ext cx="868680" cy="868680"/>
          </a:xfrm>
          <a:prstGeom prst="ellipse">
            <a:avLst/>
          </a:prstGeom>
          <a:solidFill>
            <a:srgbClr val="C00000">
              <a:alpha val="82000"/>
            </a:srgbClr>
          </a:solidFill>
          <a:ln/>
        </p:spPr>
        <p:txBody>
          <a:bodyPr/>
          <a:lstStyle/>
          <a:p>
            <a:endParaRPr lang="en-BE"/>
          </a:p>
        </p:txBody>
      </p:sp>
      <p:sp>
        <p:nvSpPr>
          <p:cNvPr id="15" name="Text 13"/>
          <p:cNvSpPr/>
          <p:nvPr/>
        </p:nvSpPr>
        <p:spPr>
          <a:xfrm>
            <a:off x="5120640" y="1819656"/>
            <a:ext cx="2103120" cy="219456"/>
          </a:xfrm>
          <a:prstGeom prst="rect">
            <a:avLst/>
          </a:prstGeom>
          <a:noFill/>
          <a:ln/>
        </p:spPr>
        <p:txBody>
          <a:bodyPr wrap="none" lIns="0" tIns="0" rIns="0" bIns="0" rtlCol="0" anchor="ctr"/>
          <a:lstStyle/>
          <a:p>
            <a:pPr marL="0" indent="0" algn="ctr">
              <a:buNone/>
            </a:pPr>
            <a:r>
              <a:rPr lang="en-US" sz="850" b="1" dirty="0">
                <a:solidFill>
                  <a:srgbClr val="1A1A1A"/>
                </a:solidFill>
                <a:latin typeface="Arial" pitchFamily="34" charset="0"/>
                <a:ea typeface="Arial" pitchFamily="34" charset="-122"/>
                <a:cs typeface="Arial" pitchFamily="34" charset="-120"/>
              </a:rPr>
              <a:t>Insurance brokerage  </a:t>
            </a:r>
            <a:r>
              <a:rPr lang="en-US" sz="850" b="1" dirty="0">
                <a:solidFill>
                  <a:srgbClr val="C00000"/>
                </a:solidFill>
                <a:latin typeface="Arial" pitchFamily="34" charset="0"/>
                <a:ea typeface="Arial" pitchFamily="34" charset="-122"/>
                <a:cs typeface="Arial" pitchFamily="34" charset="-120"/>
              </a:rPr>
              <a:t>$140–200B</a:t>
            </a:r>
            <a:endParaRPr lang="en-US" sz="850" dirty="0"/>
          </a:p>
        </p:txBody>
      </p:sp>
      <p:sp>
        <p:nvSpPr>
          <p:cNvPr id="16" name="Shape 14"/>
          <p:cNvSpPr/>
          <p:nvPr/>
        </p:nvSpPr>
        <p:spPr>
          <a:xfrm>
            <a:off x="4398264" y="2569464"/>
            <a:ext cx="713232" cy="713232"/>
          </a:xfrm>
          <a:prstGeom prst="ellipse">
            <a:avLst/>
          </a:prstGeom>
          <a:solidFill>
            <a:srgbClr val="C00000">
              <a:alpha val="82000"/>
            </a:srgbClr>
          </a:solidFill>
          <a:ln/>
        </p:spPr>
        <p:txBody>
          <a:bodyPr/>
          <a:lstStyle/>
          <a:p>
            <a:endParaRPr lang="en-BE"/>
          </a:p>
        </p:txBody>
      </p:sp>
      <p:sp>
        <p:nvSpPr>
          <p:cNvPr id="17" name="Text 15"/>
          <p:cNvSpPr/>
          <p:nvPr/>
        </p:nvSpPr>
        <p:spPr>
          <a:xfrm>
            <a:off x="3840480" y="3310128"/>
            <a:ext cx="1828800" cy="219456"/>
          </a:xfrm>
          <a:prstGeom prst="rect">
            <a:avLst/>
          </a:prstGeom>
          <a:noFill/>
          <a:ln/>
        </p:spPr>
        <p:txBody>
          <a:bodyPr wrap="none" lIns="0" tIns="0" rIns="0" bIns="0" rtlCol="0" anchor="ctr"/>
          <a:lstStyle/>
          <a:p>
            <a:pPr marL="0" indent="0" algn="ctr">
              <a:buNone/>
            </a:pPr>
            <a:r>
              <a:rPr lang="en-US" sz="850" b="1" dirty="0">
                <a:solidFill>
                  <a:srgbClr val="1A1A1A"/>
                </a:solidFill>
                <a:latin typeface="Arial" pitchFamily="34" charset="0"/>
                <a:ea typeface="Arial" pitchFamily="34" charset="-122"/>
                <a:cs typeface="Arial" pitchFamily="34" charset="-120"/>
              </a:rPr>
              <a:t>IT managed services  </a:t>
            </a:r>
            <a:r>
              <a:rPr lang="en-US" sz="850" b="1" dirty="0">
                <a:solidFill>
                  <a:srgbClr val="C00000"/>
                </a:solidFill>
                <a:latin typeface="Arial" pitchFamily="34" charset="0"/>
                <a:ea typeface="Arial" pitchFamily="34" charset="-122"/>
                <a:cs typeface="Arial" pitchFamily="34" charset="-120"/>
              </a:rPr>
              <a:t>$100B+</a:t>
            </a:r>
            <a:endParaRPr lang="en-US" sz="850" dirty="0"/>
          </a:p>
        </p:txBody>
      </p:sp>
      <p:sp>
        <p:nvSpPr>
          <p:cNvPr id="18" name="Shape 16"/>
          <p:cNvSpPr/>
          <p:nvPr/>
        </p:nvSpPr>
        <p:spPr>
          <a:xfrm>
            <a:off x="6528816" y="2871216"/>
            <a:ext cx="566928" cy="566928"/>
          </a:xfrm>
          <a:prstGeom prst="ellipse">
            <a:avLst/>
          </a:prstGeom>
          <a:solidFill>
            <a:srgbClr val="C00000">
              <a:alpha val="82000"/>
            </a:srgbClr>
          </a:solidFill>
          <a:ln/>
        </p:spPr>
        <p:txBody>
          <a:bodyPr/>
          <a:lstStyle/>
          <a:p>
            <a:endParaRPr lang="en-BE"/>
          </a:p>
        </p:txBody>
      </p:sp>
      <p:sp>
        <p:nvSpPr>
          <p:cNvPr id="19" name="Text 17"/>
          <p:cNvSpPr/>
          <p:nvPr/>
        </p:nvSpPr>
        <p:spPr>
          <a:xfrm>
            <a:off x="5166360" y="3035808"/>
            <a:ext cx="1280160" cy="219456"/>
          </a:xfrm>
          <a:prstGeom prst="rect">
            <a:avLst/>
          </a:prstGeom>
          <a:noFill/>
          <a:ln/>
        </p:spPr>
        <p:txBody>
          <a:bodyPr wrap="none" lIns="0" tIns="0" rIns="0" bIns="0" rtlCol="0" anchor="ctr"/>
          <a:lstStyle/>
          <a:p>
            <a:pPr marL="0" indent="0" algn="r">
              <a:buNone/>
            </a:pPr>
            <a:r>
              <a:rPr lang="en-US" sz="850" b="1" dirty="0">
                <a:solidFill>
                  <a:srgbClr val="1A1A1A"/>
                </a:solidFill>
                <a:latin typeface="Arial" pitchFamily="34" charset="0"/>
                <a:ea typeface="Arial" pitchFamily="34" charset="-122"/>
                <a:cs typeface="Arial" pitchFamily="34" charset="-120"/>
              </a:rPr>
              <a:t>Accounting &amp; audit  </a:t>
            </a:r>
            <a:r>
              <a:rPr lang="en-US" sz="850" b="1" dirty="0">
                <a:solidFill>
                  <a:srgbClr val="C00000"/>
                </a:solidFill>
                <a:latin typeface="Arial" pitchFamily="34" charset="0"/>
                <a:ea typeface="Arial" pitchFamily="34" charset="-122"/>
                <a:cs typeface="Arial" pitchFamily="34" charset="-120"/>
              </a:rPr>
              <a:t>$50–80B</a:t>
            </a:r>
            <a:endParaRPr lang="en-US" sz="850" dirty="0"/>
          </a:p>
        </p:txBody>
      </p:sp>
      <p:sp>
        <p:nvSpPr>
          <p:cNvPr id="20" name="Shape 18"/>
          <p:cNvSpPr/>
          <p:nvPr/>
        </p:nvSpPr>
        <p:spPr>
          <a:xfrm>
            <a:off x="5326380" y="3817620"/>
            <a:ext cx="502920" cy="502920"/>
          </a:xfrm>
          <a:prstGeom prst="ellipse">
            <a:avLst/>
          </a:prstGeom>
          <a:solidFill>
            <a:srgbClr val="C9C9CE">
              <a:alpha val="65000"/>
            </a:srgbClr>
          </a:solidFill>
          <a:ln/>
        </p:spPr>
        <p:txBody>
          <a:bodyPr/>
          <a:lstStyle/>
          <a:p>
            <a:endParaRPr lang="en-BE"/>
          </a:p>
        </p:txBody>
      </p:sp>
      <p:sp>
        <p:nvSpPr>
          <p:cNvPr id="21" name="Text 19"/>
          <p:cNvSpPr/>
          <p:nvPr/>
        </p:nvSpPr>
        <p:spPr>
          <a:xfrm>
            <a:off x="4709160" y="4370832"/>
            <a:ext cx="1737360" cy="219456"/>
          </a:xfrm>
          <a:prstGeom prst="rect">
            <a:avLst/>
          </a:prstGeom>
          <a:noFill/>
          <a:ln/>
        </p:spPr>
        <p:txBody>
          <a:bodyPr wrap="none" lIns="0" tIns="0" rIns="0" bIns="0" rtlCol="0" anchor="ctr"/>
          <a:lstStyle/>
          <a:p>
            <a:pPr marL="0" indent="0" algn="ctr">
              <a:buNone/>
            </a:pPr>
            <a:r>
              <a:rPr lang="en-US" sz="850" b="1" dirty="0">
                <a:solidFill>
                  <a:srgbClr val="1A1A1A"/>
                </a:solidFill>
                <a:latin typeface="Arial" pitchFamily="34" charset="0"/>
                <a:ea typeface="Arial" pitchFamily="34" charset="-122"/>
                <a:cs typeface="Arial" pitchFamily="34" charset="-120"/>
              </a:rPr>
              <a:t>Legal (transactional)  </a:t>
            </a:r>
            <a:r>
              <a:rPr lang="en-US" sz="850" b="1" dirty="0">
                <a:solidFill>
                  <a:srgbClr val="6B7280"/>
                </a:solidFill>
                <a:latin typeface="Arial" pitchFamily="34" charset="0"/>
                <a:ea typeface="Arial" pitchFamily="34" charset="-122"/>
                <a:cs typeface="Arial" pitchFamily="34" charset="-120"/>
              </a:rPr>
              <a:t>$20–25B</a:t>
            </a:r>
            <a:endParaRPr lang="en-US" sz="850" dirty="0"/>
          </a:p>
        </p:txBody>
      </p:sp>
      <p:sp>
        <p:nvSpPr>
          <p:cNvPr id="22" name="Shape 20"/>
          <p:cNvSpPr/>
          <p:nvPr/>
        </p:nvSpPr>
        <p:spPr>
          <a:xfrm>
            <a:off x="2857500" y="3771900"/>
            <a:ext cx="868680" cy="868680"/>
          </a:xfrm>
          <a:prstGeom prst="ellipse">
            <a:avLst/>
          </a:prstGeom>
          <a:solidFill>
            <a:srgbClr val="C9C9CE">
              <a:alpha val="65000"/>
            </a:srgbClr>
          </a:solidFill>
          <a:ln/>
        </p:spPr>
        <p:txBody>
          <a:bodyPr/>
          <a:lstStyle/>
          <a:p>
            <a:endParaRPr lang="en-BE"/>
          </a:p>
        </p:txBody>
      </p:sp>
      <p:sp>
        <p:nvSpPr>
          <p:cNvPr id="23" name="Text 21"/>
          <p:cNvSpPr/>
          <p:nvPr/>
        </p:nvSpPr>
        <p:spPr>
          <a:xfrm>
            <a:off x="2377440" y="4690872"/>
            <a:ext cx="1828800" cy="219456"/>
          </a:xfrm>
          <a:prstGeom prst="rect">
            <a:avLst/>
          </a:prstGeom>
          <a:noFill/>
          <a:ln/>
        </p:spPr>
        <p:txBody>
          <a:bodyPr wrap="none" lIns="0" tIns="0" rIns="0" bIns="0" rtlCol="0" anchor="ctr"/>
          <a:lstStyle/>
          <a:p>
            <a:pPr marL="0" indent="0" algn="ctr">
              <a:buNone/>
            </a:pPr>
            <a:r>
              <a:rPr lang="en-US" sz="850" b="1" dirty="0">
                <a:solidFill>
                  <a:srgbClr val="1A1A1A"/>
                </a:solidFill>
                <a:latin typeface="Arial" pitchFamily="34" charset="0"/>
                <a:ea typeface="Arial" pitchFamily="34" charset="-122"/>
                <a:cs typeface="Arial" pitchFamily="34" charset="-120"/>
              </a:rPr>
              <a:t>Recruitment &amp; staffing  </a:t>
            </a:r>
            <a:r>
              <a:rPr lang="en-US" sz="850" b="1" dirty="0">
                <a:solidFill>
                  <a:srgbClr val="6B7280"/>
                </a:solidFill>
                <a:latin typeface="Arial" pitchFamily="34" charset="0"/>
                <a:ea typeface="Arial" pitchFamily="34" charset="-122"/>
                <a:cs typeface="Arial" pitchFamily="34" charset="-120"/>
              </a:rPr>
              <a:t>$200B+</a:t>
            </a:r>
            <a:endParaRPr lang="en-US" sz="850" dirty="0"/>
          </a:p>
        </p:txBody>
      </p:sp>
      <p:sp>
        <p:nvSpPr>
          <p:cNvPr id="24" name="Shape 22"/>
          <p:cNvSpPr/>
          <p:nvPr/>
        </p:nvSpPr>
        <p:spPr>
          <a:xfrm>
            <a:off x="4137660" y="4503420"/>
            <a:ext cx="868680" cy="868680"/>
          </a:xfrm>
          <a:prstGeom prst="ellipse">
            <a:avLst/>
          </a:prstGeom>
          <a:solidFill>
            <a:srgbClr val="C9C9CE">
              <a:alpha val="65000"/>
            </a:srgbClr>
          </a:solidFill>
          <a:ln/>
        </p:spPr>
        <p:txBody>
          <a:bodyPr/>
          <a:lstStyle/>
          <a:p>
            <a:endParaRPr lang="en-BE"/>
          </a:p>
        </p:txBody>
      </p:sp>
      <p:sp>
        <p:nvSpPr>
          <p:cNvPr id="25" name="Text 23"/>
          <p:cNvSpPr/>
          <p:nvPr/>
        </p:nvSpPr>
        <p:spPr>
          <a:xfrm>
            <a:off x="5074920" y="4828032"/>
            <a:ext cx="2377440" cy="219456"/>
          </a:xfrm>
          <a:prstGeom prst="rect">
            <a:avLst/>
          </a:prstGeom>
          <a:noFill/>
          <a:ln/>
        </p:spPr>
        <p:txBody>
          <a:bodyPr wrap="none" lIns="0" tIns="0" rIns="0" bIns="0" rtlCol="0" anchor="ctr"/>
          <a:lstStyle/>
          <a:p>
            <a:pPr marL="0" indent="0" algn="l">
              <a:buNone/>
            </a:pPr>
            <a:r>
              <a:rPr lang="en-US" sz="850" b="1" dirty="0">
                <a:solidFill>
                  <a:srgbClr val="1A1A1A"/>
                </a:solidFill>
                <a:latin typeface="Arial" pitchFamily="34" charset="0"/>
                <a:ea typeface="Arial" pitchFamily="34" charset="-122"/>
                <a:cs typeface="Arial" pitchFamily="34" charset="-120"/>
              </a:rPr>
              <a:t>Supply chain &amp; procurement  </a:t>
            </a:r>
            <a:r>
              <a:rPr lang="en-US" sz="850" b="1" dirty="0">
                <a:solidFill>
                  <a:srgbClr val="6B7280"/>
                </a:solidFill>
                <a:latin typeface="Arial" pitchFamily="34" charset="0"/>
                <a:ea typeface="Arial" pitchFamily="34" charset="-122"/>
                <a:cs typeface="Arial" pitchFamily="34" charset="-120"/>
              </a:rPr>
              <a:t>$200B+</a:t>
            </a:r>
            <a:endParaRPr lang="en-US" sz="850" dirty="0"/>
          </a:p>
        </p:txBody>
      </p:sp>
      <p:sp>
        <p:nvSpPr>
          <p:cNvPr id="26" name="Shape 24"/>
          <p:cNvSpPr/>
          <p:nvPr/>
        </p:nvSpPr>
        <p:spPr>
          <a:xfrm>
            <a:off x="1234440" y="4160520"/>
            <a:ext cx="1005840" cy="1005840"/>
          </a:xfrm>
          <a:prstGeom prst="ellipse">
            <a:avLst/>
          </a:prstGeom>
          <a:solidFill>
            <a:srgbClr val="C9C9CE">
              <a:alpha val="65000"/>
            </a:srgbClr>
          </a:solidFill>
          <a:ln/>
        </p:spPr>
        <p:txBody>
          <a:bodyPr/>
          <a:lstStyle/>
          <a:p>
            <a:endParaRPr lang="en-BE"/>
          </a:p>
        </p:txBody>
      </p:sp>
      <p:sp>
        <p:nvSpPr>
          <p:cNvPr id="27" name="Text 25"/>
          <p:cNvSpPr/>
          <p:nvPr/>
        </p:nvSpPr>
        <p:spPr>
          <a:xfrm>
            <a:off x="868680" y="4023360"/>
            <a:ext cx="1737360" cy="219456"/>
          </a:xfrm>
          <a:prstGeom prst="rect">
            <a:avLst/>
          </a:prstGeom>
          <a:noFill/>
          <a:ln/>
        </p:spPr>
        <p:txBody>
          <a:bodyPr wrap="none" lIns="0" tIns="0" rIns="0" bIns="0" rtlCol="0" anchor="ctr"/>
          <a:lstStyle/>
          <a:p>
            <a:pPr marL="0" indent="0" algn="ctr">
              <a:buNone/>
            </a:pPr>
            <a:r>
              <a:rPr lang="en-US" sz="850" b="1" dirty="0">
                <a:solidFill>
                  <a:srgbClr val="1A1A1A"/>
                </a:solidFill>
                <a:latin typeface="Arial" pitchFamily="34" charset="0"/>
                <a:ea typeface="Arial" pitchFamily="34" charset="-122"/>
                <a:cs typeface="Arial" pitchFamily="34" charset="-120"/>
              </a:rPr>
              <a:t>Mgmt consulting  </a:t>
            </a:r>
            <a:r>
              <a:rPr lang="en-US" sz="850" b="1" dirty="0">
                <a:solidFill>
                  <a:srgbClr val="6B7280"/>
                </a:solidFill>
                <a:latin typeface="Arial" pitchFamily="34" charset="0"/>
                <a:ea typeface="Arial" pitchFamily="34" charset="-122"/>
                <a:cs typeface="Arial" pitchFamily="34" charset="-120"/>
              </a:rPr>
              <a:t>$300–400B</a:t>
            </a:r>
            <a:endParaRPr lang="en-US" sz="850" dirty="0"/>
          </a:p>
        </p:txBody>
      </p:sp>
      <p:sp>
        <p:nvSpPr>
          <p:cNvPr id="28" name="Shape 26"/>
          <p:cNvSpPr/>
          <p:nvPr/>
        </p:nvSpPr>
        <p:spPr>
          <a:xfrm>
            <a:off x="7543800" y="1554480"/>
            <a:ext cx="4114800" cy="2194560"/>
          </a:xfrm>
          <a:prstGeom prst="roundRect">
            <a:avLst>
              <a:gd name="adj" fmla="val 2500"/>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29" name="Text 27"/>
          <p:cNvSpPr/>
          <p:nvPr/>
        </p:nvSpPr>
        <p:spPr>
          <a:xfrm>
            <a:off x="7772400" y="1737360"/>
            <a:ext cx="3657600" cy="274320"/>
          </a:xfrm>
          <a:prstGeom prst="rect">
            <a:avLst/>
          </a:prstGeom>
          <a:noFill/>
          <a:ln/>
        </p:spPr>
        <p:txBody>
          <a:bodyPr wrap="square" lIns="0" tIns="0" rIns="0" bIns="0" rtlCol="0" anchor="ctr"/>
          <a:lstStyle/>
          <a:p>
            <a:pPr marL="0" indent="0">
              <a:buNone/>
            </a:pPr>
            <a:r>
              <a:rPr lang="en-US" sz="1200" b="1" kern="0" spc="100" dirty="0">
                <a:solidFill>
                  <a:srgbClr val="1A1A1A"/>
                </a:solidFill>
                <a:latin typeface="Arial" pitchFamily="34" charset="0"/>
                <a:ea typeface="Arial" pitchFamily="34" charset="-122"/>
                <a:cs typeface="Arial" pitchFamily="34" charset="-120"/>
              </a:rPr>
              <a:t>COPILOT → AUTOPILOT</a:t>
            </a:r>
            <a:endParaRPr lang="en-US" sz="1200" dirty="0"/>
          </a:p>
        </p:txBody>
      </p:sp>
      <p:sp>
        <p:nvSpPr>
          <p:cNvPr id="30" name="Text 28"/>
          <p:cNvSpPr/>
          <p:nvPr/>
        </p:nvSpPr>
        <p:spPr>
          <a:xfrm>
            <a:off x="7772400" y="2057400"/>
            <a:ext cx="3657600" cy="1600200"/>
          </a:xfrm>
          <a:prstGeom prst="rect">
            <a:avLst/>
          </a:prstGeom>
          <a:noFill/>
          <a:ln/>
        </p:spPr>
        <p:txBody>
          <a:bodyPr wrap="square" lIns="0" tIns="0" rIns="0" bIns="0" rtlCol="0" anchor="ctr"/>
          <a:lstStyle/>
          <a:p>
            <a:pPr marL="0" indent="0">
              <a:spcAft>
                <a:spcPts val="800"/>
              </a:spcAft>
              <a:buNone/>
            </a:pPr>
            <a:r>
              <a:rPr lang="en-US" sz="1150" b="1" dirty="0">
                <a:solidFill>
                  <a:srgbClr val="1A1A1A"/>
                </a:solidFill>
                <a:latin typeface="Arial" pitchFamily="34" charset="0"/>
                <a:ea typeface="Arial" pitchFamily="34" charset="-122"/>
                <a:cs typeface="Arial" pitchFamily="34" charset="-120"/>
              </a:rPr>
              <a:t>Copilot sells the tool </a:t>
            </a:r>
            <a:r>
              <a:rPr lang="en-US" sz="1150" dirty="0">
                <a:solidFill>
                  <a:srgbClr val="1A1A1A"/>
                </a:solidFill>
                <a:latin typeface="Arial" pitchFamily="34" charset="0"/>
                <a:ea typeface="Arial" pitchFamily="34" charset="-122"/>
                <a:cs typeface="Arial" pitchFamily="34" charset="-120"/>
              </a:rPr>
              <a:t>— the professional is the customer (Harvey → law firms).</a:t>
            </a:r>
            <a:endParaRPr lang="en-US" sz="1150" dirty="0"/>
          </a:p>
          <a:p>
            <a:pPr marL="0" indent="0">
              <a:spcAft>
                <a:spcPts val="800"/>
              </a:spcAft>
              <a:buNone/>
            </a:pPr>
            <a:r>
              <a:rPr lang="en-US" sz="1150" b="1" dirty="0">
                <a:solidFill>
                  <a:srgbClr val="C00000"/>
                </a:solidFill>
                <a:latin typeface="Arial" pitchFamily="34" charset="0"/>
                <a:ea typeface="Arial" pitchFamily="34" charset="-122"/>
                <a:cs typeface="Arial" pitchFamily="34" charset="-120"/>
              </a:rPr>
              <a:t>Autopilot sells the work </a:t>
            </a:r>
            <a:r>
              <a:rPr lang="en-US" sz="1150" dirty="0">
                <a:solidFill>
                  <a:srgbClr val="1A1A1A"/>
                </a:solidFill>
                <a:latin typeface="Arial" pitchFamily="34" charset="0"/>
                <a:ea typeface="Arial" pitchFamily="34" charset="-122"/>
                <a:cs typeface="Arial" pitchFamily="34" charset="-120"/>
              </a:rPr>
              <a:t>— the buyer purchases the outcome directly (Crosby → the NDA; WithCoverage → the policy). Wedge: tasks already outsourced — a vendor swap, not a reorg.</a:t>
            </a:r>
            <a:endParaRPr lang="en-US" sz="1150" dirty="0"/>
          </a:p>
        </p:txBody>
      </p:sp>
      <p:sp>
        <p:nvSpPr>
          <p:cNvPr id="31" name="Shape 29"/>
          <p:cNvSpPr/>
          <p:nvPr/>
        </p:nvSpPr>
        <p:spPr>
          <a:xfrm>
            <a:off x="7543800" y="3931920"/>
            <a:ext cx="4114800" cy="1554480"/>
          </a:xfrm>
          <a:prstGeom prst="roundRect">
            <a:avLst>
              <a:gd name="adj" fmla="val 3529"/>
            </a:avLst>
          </a:prstGeom>
          <a:solidFill>
            <a:srgbClr val="FBF0F0"/>
          </a:solidFill>
          <a:ln w="12700">
            <a:solidFill>
              <a:srgbClr val="C00000"/>
            </a:solidFill>
            <a:prstDash val="solid"/>
          </a:ln>
          <a:effectLst>
            <a:outerShdw blurRad="76200" dist="25400" dir="2700000" algn="bl" rotWithShape="0">
              <a:srgbClr val="000000">
                <a:alpha val="10000"/>
              </a:srgbClr>
            </a:outerShdw>
          </a:effectLst>
        </p:spPr>
        <p:txBody>
          <a:bodyPr/>
          <a:lstStyle/>
          <a:p>
            <a:endParaRPr lang="en-BE"/>
          </a:p>
        </p:txBody>
      </p:sp>
      <p:sp>
        <p:nvSpPr>
          <p:cNvPr id="32" name="Text 30"/>
          <p:cNvSpPr/>
          <p:nvPr/>
        </p:nvSpPr>
        <p:spPr>
          <a:xfrm>
            <a:off x="7772400" y="4069080"/>
            <a:ext cx="3657600" cy="594360"/>
          </a:xfrm>
          <a:prstGeom prst="rect">
            <a:avLst/>
          </a:prstGeom>
          <a:noFill/>
          <a:ln/>
        </p:spPr>
        <p:txBody>
          <a:bodyPr wrap="square" lIns="0" tIns="0" rIns="0" bIns="0" rtlCol="0" anchor="ctr"/>
          <a:lstStyle/>
          <a:p>
            <a:pPr marL="0" indent="0">
              <a:buNone/>
            </a:pPr>
            <a:r>
              <a:rPr lang="en-US" sz="3000" b="1" dirty="0">
                <a:solidFill>
                  <a:srgbClr val="C00000"/>
                </a:solidFill>
                <a:latin typeface="Arial" pitchFamily="34" charset="0"/>
                <a:ea typeface="Arial" pitchFamily="34" charset="-122"/>
                <a:cs typeface="Arial" pitchFamily="34" charset="-120"/>
              </a:rPr>
              <a:t>$1 : $6</a:t>
            </a:r>
            <a:endParaRPr lang="en-US" sz="3000" dirty="0"/>
          </a:p>
        </p:txBody>
      </p:sp>
      <p:sp>
        <p:nvSpPr>
          <p:cNvPr id="33" name="Text 31"/>
          <p:cNvSpPr/>
          <p:nvPr/>
        </p:nvSpPr>
        <p:spPr>
          <a:xfrm>
            <a:off x="7772400" y="4663440"/>
            <a:ext cx="3657600" cy="777240"/>
          </a:xfrm>
          <a:prstGeom prst="rect">
            <a:avLst/>
          </a:prstGeom>
          <a:noFill/>
          <a:ln/>
        </p:spPr>
        <p:txBody>
          <a:bodyPr wrap="square" lIns="0" tIns="0" rIns="0" bIns="0" rtlCol="0" anchor="ctr"/>
          <a:lstStyle/>
          <a:p>
            <a:pPr marL="0" indent="0">
              <a:buNone/>
            </a:pPr>
            <a:r>
              <a:rPr lang="en-US" sz="1100" dirty="0">
                <a:solidFill>
                  <a:srgbClr val="1A1A1A"/>
                </a:solidFill>
                <a:latin typeface="Arial" pitchFamily="34" charset="0"/>
                <a:ea typeface="Arial" pitchFamily="34" charset="-122"/>
                <a:cs typeface="Arial" pitchFamily="34" charset="-120"/>
              </a:rPr>
              <a:t>For every dollar spent on software, six are spent on services. Autopilots target the labor budget — the tool budget was never the prize.</a:t>
            </a:r>
            <a:endParaRPr lang="en-US" sz="1100" dirty="0"/>
          </a:p>
        </p:txBody>
      </p:sp>
      <p:sp>
        <p:nvSpPr>
          <p:cNvPr id="34" name="Text 32"/>
          <p:cNvSpPr/>
          <p:nvPr/>
        </p:nvSpPr>
        <p:spPr>
          <a:xfrm>
            <a:off x="548640" y="5897880"/>
            <a:ext cx="11064240" cy="411480"/>
          </a:xfrm>
          <a:prstGeom prst="rect">
            <a:avLst/>
          </a:prstGeom>
          <a:noFill/>
          <a:ln/>
        </p:spPr>
        <p:txBody>
          <a:bodyPr wrap="square" lIns="0" tIns="0" rIns="0" bIns="0" rtlCol="0" anchor="ctr"/>
          <a:lstStyle/>
          <a:p>
            <a:pPr marL="0" indent="0" algn="r">
              <a:buNone/>
            </a:pPr>
            <a:r>
              <a:rPr lang="en-US" sz="1700" b="1" i="1" dirty="0">
                <a:solidFill>
                  <a:srgbClr val="C00000"/>
                </a:solidFill>
                <a:latin typeface="Arial" pitchFamily="34" charset="0"/>
                <a:ea typeface="Arial" pitchFamily="34" charset="-122"/>
                <a:cs typeface="Arial" pitchFamily="34" charset="-120"/>
              </a:rPr>
              <a:t>“The next $1T company will be a software company masquerading as a services firm.” — Sequoia</a:t>
            </a:r>
            <a:endParaRPr lang="en-US" sz="1700" dirty="0"/>
          </a:p>
        </p:txBody>
      </p:sp>
      <p:sp>
        <p:nvSpPr>
          <p:cNvPr id="35" name="Text 33"/>
          <p:cNvSpPr/>
          <p:nvPr/>
        </p:nvSpPr>
        <p:spPr>
          <a:xfrm>
            <a:off x="548640" y="6510528"/>
            <a:ext cx="11064240" cy="228600"/>
          </a:xfrm>
          <a:prstGeom prst="rect">
            <a:avLst/>
          </a:prstGeom>
          <a:noFill/>
          <a:ln/>
        </p:spPr>
        <p:txBody>
          <a:bodyPr wrap="square" lIns="0" tIns="0" rIns="0" bIns="0" rtlCol="0" anchor="ctr"/>
          <a:lstStyle/>
          <a:p>
            <a:pPr marL="0" indent="0">
              <a:buNone/>
            </a:pPr>
            <a:r>
              <a:rPr lang="en-US" sz="850" dirty="0">
                <a:solidFill>
                  <a:srgbClr val="9CA3AF"/>
                </a:solidFill>
                <a:latin typeface="Arial" pitchFamily="34" charset="0"/>
                <a:ea typeface="Arial" pitchFamily="34" charset="-122"/>
                <a:cs typeface="Arial" pitchFamily="34" charset="-120"/>
              </a:rPr>
              <a:t>Source: J. Bek, “Services: The New Software,” Sequoia Capital (Mar 2026). Map positions and TAMs per the essay; illustrative.</a:t>
            </a:r>
            <a:endParaRPr lang="en-US" sz="8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0" dirty="0">
                <a:solidFill>
                  <a:srgbClr val="1A1A1A"/>
                </a:solidFill>
                <a:latin typeface="Bodoni Moda 28pt" pitchFamily="34" charset="0"/>
                <a:ea typeface="Arial" pitchFamily="34" charset="-122"/>
                <a:cs typeface="Arial" pitchFamily="34" charset="-120"/>
              </a:rPr>
              <a:t>The stress test: </a:t>
            </a:r>
            <a:r>
              <a:rPr lang="en-US" sz="2200" b="1" dirty="0">
                <a:solidFill>
                  <a:srgbClr val="C00000"/>
                </a:solidFill>
                <a:latin typeface="Bodoni Moda 28pt Medium" pitchFamily="34" charset="0"/>
                <a:ea typeface="Arial" pitchFamily="34" charset="-122"/>
                <a:cs typeface="Arial" pitchFamily="34" charset="-120"/>
              </a:rPr>
              <a:t>budgets don’t redirect, they evaporate</a:t>
            </a:r>
            <a:r>
              <a:rPr lang="en-US" sz="2200" dirty="0">
                <a:latin typeface="Bodoni Moda 28pt Medium" pitchFamily="34" charset="0"/>
                <a:ea typeface="Arial" pitchFamily="34" charset="-122"/>
                <a:cs typeface="Arial" pitchFamily="34" charset="-120"/>
              </a:rPr>
              <a:t>. The $6 of services spend is real. The question the thesis skips: what is that work worth once a machine does it?</a:t>
            </a:r>
          </a:p>
          <a:p>
            <a:pPr marL="0" indent="0">
              <a:buNone/>
            </a:pPr>
            <a:endParaRPr lang="en-US" sz="2200" b="1" dirty="0">
              <a:solidFill>
                <a:srgbClr val="C00000"/>
              </a:solidFill>
              <a:latin typeface="Bodoni Moda 28pt Medium" pitchFamily="34" charset="0"/>
              <a:ea typeface="Arial" pitchFamily="34" charset="-122"/>
              <a:cs typeface="Arial" pitchFamily="34" charset="-120"/>
            </a:endParaRPr>
          </a:p>
          <a:p>
            <a:pPr marL="0" indent="0">
              <a:buNone/>
            </a:pPr>
            <a:endParaRPr lang="en-US" sz="2600" dirty="0"/>
          </a:p>
        </p:txBody>
      </p:sp>
      <p:sp>
        <p:nvSpPr>
          <p:cNvPr id="4" name="Text 2"/>
          <p:cNvSpPr/>
          <p:nvPr/>
        </p:nvSpPr>
        <p:spPr>
          <a:xfrm>
            <a:off x="548640" y="1481328"/>
            <a:ext cx="6766560" cy="274320"/>
          </a:xfrm>
          <a:prstGeom prst="rect">
            <a:avLst/>
          </a:prstGeom>
          <a:noFill/>
          <a:ln/>
        </p:spPr>
        <p:txBody>
          <a:bodyPr wrap="square" lIns="0" tIns="0" rIns="0" bIns="0" rtlCol="0" anchor="ctr"/>
          <a:lstStyle/>
          <a:p>
            <a:pPr marL="0" indent="0">
              <a:buNone/>
            </a:pPr>
            <a:r>
              <a:rPr lang="en-US" sz="1250" b="1" kern="0" spc="100" dirty="0">
                <a:solidFill>
                  <a:srgbClr val="1A1A1A"/>
                </a:solidFill>
                <a:latin typeface="Arial" pitchFamily="34" charset="0"/>
                <a:ea typeface="Arial" pitchFamily="34" charset="-122"/>
                <a:cs typeface="Arial" pitchFamily="34" charset="-120"/>
              </a:rPr>
              <a:t>WHAT HAPPENS TO A LABOR DOLLAR WHEN AI TAKES THE WORK</a:t>
            </a:r>
            <a:endParaRPr lang="en-US" sz="1250" dirty="0"/>
          </a:p>
        </p:txBody>
      </p:sp>
      <p:sp>
        <p:nvSpPr>
          <p:cNvPr id="5" name="Shape 3"/>
          <p:cNvSpPr/>
          <p:nvPr/>
        </p:nvSpPr>
        <p:spPr>
          <a:xfrm>
            <a:off x="548640" y="1965960"/>
            <a:ext cx="6035040" cy="914400"/>
          </a:xfrm>
          <a:prstGeom prst="rect">
            <a:avLst/>
          </a:prstGeom>
          <a:solidFill>
            <a:srgbClr val="C9C9CE"/>
          </a:solidFill>
          <a:ln/>
        </p:spPr>
        <p:txBody>
          <a:bodyPr/>
          <a:lstStyle/>
          <a:p>
            <a:endParaRPr lang="en-BE"/>
          </a:p>
        </p:txBody>
      </p:sp>
      <p:sp>
        <p:nvSpPr>
          <p:cNvPr id="6" name="Text 4"/>
          <p:cNvSpPr/>
          <p:nvPr/>
        </p:nvSpPr>
        <p:spPr>
          <a:xfrm>
            <a:off x="777240" y="1965960"/>
            <a:ext cx="1828800" cy="914400"/>
          </a:xfrm>
          <a:prstGeom prst="rect">
            <a:avLst/>
          </a:prstGeom>
          <a:noFill/>
          <a:ln/>
        </p:spPr>
        <p:txBody>
          <a:bodyPr wrap="square" lIns="0" tIns="0" rIns="0" bIns="0" rtlCol="0" anchor="ctr"/>
          <a:lstStyle/>
          <a:p>
            <a:pPr marL="0" indent="0">
              <a:buNone/>
            </a:pPr>
            <a:r>
              <a:rPr lang="en-US" sz="3000" b="1" dirty="0">
                <a:solidFill>
                  <a:srgbClr val="FFFFFF"/>
                </a:solidFill>
                <a:latin typeface="Arial" pitchFamily="34" charset="0"/>
                <a:ea typeface="Arial" pitchFamily="34" charset="-122"/>
                <a:cs typeface="Arial" pitchFamily="34" charset="-120"/>
              </a:rPr>
              <a:t>$1.00</a:t>
            </a:r>
            <a:endParaRPr lang="en-US" sz="3000" dirty="0"/>
          </a:p>
        </p:txBody>
      </p:sp>
      <p:sp>
        <p:nvSpPr>
          <p:cNvPr id="7" name="Text 5"/>
          <p:cNvSpPr/>
          <p:nvPr/>
        </p:nvSpPr>
        <p:spPr>
          <a:xfrm>
            <a:off x="2743200" y="1965960"/>
            <a:ext cx="3657600" cy="914400"/>
          </a:xfrm>
          <a:prstGeom prst="rect">
            <a:avLst/>
          </a:prstGeom>
          <a:noFill/>
          <a:ln/>
        </p:spPr>
        <p:txBody>
          <a:bodyPr wrap="square" lIns="0" tIns="0" rIns="0" bIns="0" rtlCol="0" anchor="ctr"/>
          <a:lstStyle/>
          <a:p>
            <a:pPr marL="0" indent="0">
              <a:buNone/>
            </a:pPr>
            <a:r>
              <a:rPr lang="en-US" sz="1200" dirty="0">
                <a:solidFill>
                  <a:srgbClr val="1A1A1A"/>
                </a:solidFill>
                <a:latin typeface="Arial" pitchFamily="34" charset="0"/>
                <a:ea typeface="Arial" pitchFamily="34" charset="-122"/>
                <a:cs typeface="Arial" pitchFamily="34" charset="-120"/>
              </a:rPr>
              <a:t>spend on human work, before</a:t>
            </a:r>
            <a:endParaRPr lang="en-US" sz="1200" dirty="0"/>
          </a:p>
        </p:txBody>
      </p:sp>
      <p:sp>
        <p:nvSpPr>
          <p:cNvPr id="8" name="Shape 6"/>
          <p:cNvSpPr/>
          <p:nvPr/>
        </p:nvSpPr>
        <p:spPr>
          <a:xfrm>
            <a:off x="548640" y="3246120"/>
            <a:ext cx="182880" cy="914400"/>
          </a:xfrm>
          <a:prstGeom prst="rect">
            <a:avLst/>
          </a:prstGeom>
          <a:solidFill>
            <a:srgbClr val="C00000"/>
          </a:solidFill>
          <a:ln/>
        </p:spPr>
        <p:txBody>
          <a:bodyPr/>
          <a:lstStyle/>
          <a:p>
            <a:endParaRPr lang="en-BE"/>
          </a:p>
        </p:txBody>
      </p:sp>
      <p:sp>
        <p:nvSpPr>
          <p:cNvPr id="9" name="Text 7"/>
          <p:cNvSpPr/>
          <p:nvPr/>
        </p:nvSpPr>
        <p:spPr>
          <a:xfrm>
            <a:off x="868680" y="3246120"/>
            <a:ext cx="1463040" cy="914400"/>
          </a:xfrm>
          <a:prstGeom prst="rect">
            <a:avLst/>
          </a:prstGeom>
          <a:noFill/>
          <a:ln/>
        </p:spPr>
        <p:txBody>
          <a:bodyPr wrap="square" lIns="0" tIns="0" rIns="0" bIns="0" rtlCol="0" anchor="ctr"/>
          <a:lstStyle/>
          <a:p>
            <a:pPr marL="0" indent="0">
              <a:buNone/>
            </a:pPr>
            <a:r>
              <a:rPr lang="en-US" sz="3000" b="1" dirty="0">
                <a:solidFill>
                  <a:srgbClr val="C00000"/>
                </a:solidFill>
                <a:latin typeface="Arial" pitchFamily="34" charset="0"/>
                <a:ea typeface="Arial" pitchFamily="34" charset="-122"/>
                <a:cs typeface="Arial" pitchFamily="34" charset="-120"/>
              </a:rPr>
              <a:t>$0.03</a:t>
            </a:r>
            <a:endParaRPr lang="en-US" sz="3000" dirty="0"/>
          </a:p>
        </p:txBody>
      </p:sp>
      <p:sp>
        <p:nvSpPr>
          <p:cNvPr id="10" name="Text 8"/>
          <p:cNvSpPr/>
          <p:nvPr/>
        </p:nvSpPr>
        <p:spPr>
          <a:xfrm>
            <a:off x="2377440" y="3246120"/>
            <a:ext cx="4297680" cy="914400"/>
          </a:xfrm>
          <a:prstGeom prst="rect">
            <a:avLst/>
          </a:prstGeom>
          <a:noFill/>
          <a:ln/>
        </p:spPr>
        <p:txBody>
          <a:bodyPr wrap="square" lIns="0" tIns="0" rIns="0" bIns="0" rtlCol="0" anchor="ctr"/>
          <a:lstStyle/>
          <a:p>
            <a:pPr marL="0" indent="0">
              <a:buNone/>
            </a:pPr>
            <a:r>
              <a:rPr lang="en-US" sz="1200" dirty="0">
                <a:solidFill>
                  <a:srgbClr val="1A1A1A"/>
                </a:solidFill>
                <a:latin typeface="Arial" pitchFamily="34" charset="0"/>
                <a:ea typeface="Arial" pitchFamily="34" charset="-122"/>
                <a:cs typeface="Arial" pitchFamily="34" charset="-120"/>
              </a:rPr>
              <a:t>captured by AI vendors, after the other $0.97 is not redirected; it disappears as deflation</a:t>
            </a:r>
            <a:endParaRPr lang="en-US" sz="1200" dirty="0"/>
          </a:p>
        </p:txBody>
      </p:sp>
      <p:sp>
        <p:nvSpPr>
          <p:cNvPr id="11" name="Text 9"/>
          <p:cNvSpPr/>
          <p:nvPr/>
        </p:nvSpPr>
        <p:spPr>
          <a:xfrm>
            <a:off x="548640" y="4434840"/>
            <a:ext cx="6766560" cy="868680"/>
          </a:xfrm>
          <a:prstGeom prst="rect">
            <a:avLst/>
          </a:prstGeom>
          <a:noFill/>
          <a:ln/>
        </p:spPr>
        <p:txBody>
          <a:bodyPr wrap="square" lIns="0" tIns="0" rIns="0" bIns="0" rtlCol="0" anchor="ctr"/>
          <a:lstStyle/>
          <a:p>
            <a:pPr marL="0" indent="0">
              <a:buNone/>
            </a:pPr>
            <a:r>
              <a:rPr lang="en-US" sz="1250" b="1" dirty="0">
                <a:solidFill>
                  <a:srgbClr val="C00000"/>
                </a:solidFill>
                <a:latin typeface="Arial" pitchFamily="34" charset="0"/>
                <a:ea typeface="Arial" pitchFamily="34" charset="-122"/>
                <a:cs typeface="Arial" pitchFamily="34" charset="-120"/>
              </a:rPr>
              <a:t>Machine rates reprice the work ~97% cheaper. </a:t>
            </a:r>
            <a:r>
              <a:rPr lang="en-US" sz="1250" dirty="0">
                <a:solidFill>
                  <a:srgbClr val="1A1A1A"/>
                </a:solidFill>
                <a:latin typeface="Arial" pitchFamily="34" charset="0"/>
                <a:ea typeface="Arial" pitchFamily="34" charset="-122"/>
                <a:cs typeface="Arial" pitchFamily="34" charset="-120"/>
              </a:rPr>
              <a:t>The trillion-dollar framing requires labor budgets to flow to AI vendors at comparable prices. Early evidence: they don’t.  (L. Beliūnas, Mar 2026)</a:t>
            </a:r>
            <a:endParaRPr lang="en-US" sz="1250" dirty="0"/>
          </a:p>
        </p:txBody>
      </p:sp>
      <p:sp>
        <p:nvSpPr>
          <p:cNvPr id="12" name="Shape 10"/>
          <p:cNvSpPr/>
          <p:nvPr/>
        </p:nvSpPr>
        <p:spPr>
          <a:xfrm>
            <a:off x="7543800" y="1481328"/>
            <a:ext cx="4114800" cy="1207008"/>
          </a:xfrm>
          <a:prstGeom prst="roundRect">
            <a:avLst>
              <a:gd name="adj" fmla="val 4545"/>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3" name="Text 11"/>
          <p:cNvSpPr/>
          <p:nvPr/>
        </p:nvSpPr>
        <p:spPr>
          <a:xfrm>
            <a:off x="7772400" y="1627632"/>
            <a:ext cx="3657600" cy="256032"/>
          </a:xfrm>
          <a:prstGeom prst="rect">
            <a:avLst/>
          </a:prstGeom>
          <a:noFill/>
          <a:ln/>
        </p:spPr>
        <p:txBody>
          <a:bodyPr wrap="square" lIns="0" tIns="0" rIns="0" bIns="0" rtlCol="0" anchor="ctr"/>
          <a:lstStyle/>
          <a:p>
            <a:pPr marL="0" indent="0">
              <a:buNone/>
            </a:pPr>
            <a:r>
              <a:rPr lang="en-US" sz="1100" b="1" kern="0" spc="100" dirty="0">
                <a:solidFill>
                  <a:srgbClr val="1A1A1A"/>
                </a:solidFill>
                <a:latin typeface="Arial" pitchFamily="34" charset="0"/>
                <a:ea typeface="Arial" pitchFamily="34" charset="-122"/>
                <a:cs typeface="Arial" pitchFamily="34" charset="-120"/>
              </a:rPr>
              <a:t>THE MARKET ALREADY VOTED</a:t>
            </a:r>
            <a:endParaRPr lang="en-US" sz="1100" dirty="0"/>
          </a:p>
        </p:txBody>
      </p:sp>
      <p:sp>
        <p:nvSpPr>
          <p:cNvPr id="14" name="Text 12"/>
          <p:cNvSpPr/>
          <p:nvPr/>
        </p:nvSpPr>
        <p:spPr>
          <a:xfrm>
            <a:off x="7772400" y="1901952"/>
            <a:ext cx="3657600" cy="731520"/>
          </a:xfrm>
          <a:prstGeom prst="rect">
            <a:avLst/>
          </a:prstGeom>
          <a:noFill/>
          <a:ln/>
        </p:spPr>
        <p:txBody>
          <a:bodyPr wrap="square" lIns="0" tIns="0" rIns="0" bIns="0" rtlCol="0" anchor="ctr"/>
          <a:lstStyle/>
          <a:p>
            <a:pPr marL="0" indent="0">
              <a:buNone/>
            </a:pPr>
            <a:r>
              <a:rPr lang="en-US" sz="1050" dirty="0">
                <a:solidFill>
                  <a:srgbClr val="1A1A1A"/>
                </a:solidFill>
                <a:latin typeface="Arial" pitchFamily="34" charset="0"/>
                <a:ea typeface="Arial" pitchFamily="34" charset="-122"/>
                <a:cs typeface="Arial" pitchFamily="34" charset="-120"/>
              </a:rPr>
              <a:t>One legal plug-in for Claude Cowork erased $285B of tech market cap in 24 hours =&gt; part of a ~$1T software rout (“SaaSpocalypse”, Feb 2026).</a:t>
            </a:r>
            <a:endParaRPr lang="en-US" sz="1050" dirty="0"/>
          </a:p>
        </p:txBody>
      </p:sp>
      <p:sp>
        <p:nvSpPr>
          <p:cNvPr id="15" name="Shape 13"/>
          <p:cNvSpPr/>
          <p:nvPr/>
        </p:nvSpPr>
        <p:spPr>
          <a:xfrm>
            <a:off x="7543800" y="2834640"/>
            <a:ext cx="4114800" cy="1207008"/>
          </a:xfrm>
          <a:prstGeom prst="roundRect">
            <a:avLst>
              <a:gd name="adj" fmla="val 4545"/>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6" name="Text 14"/>
          <p:cNvSpPr/>
          <p:nvPr/>
        </p:nvSpPr>
        <p:spPr>
          <a:xfrm>
            <a:off x="7772400" y="2980944"/>
            <a:ext cx="3657600" cy="256032"/>
          </a:xfrm>
          <a:prstGeom prst="rect">
            <a:avLst/>
          </a:prstGeom>
          <a:noFill/>
          <a:ln/>
        </p:spPr>
        <p:txBody>
          <a:bodyPr wrap="square" lIns="0" tIns="0" rIns="0" bIns="0" rtlCol="0" anchor="ctr"/>
          <a:lstStyle/>
          <a:p>
            <a:pPr marL="0" indent="0">
              <a:buNone/>
            </a:pPr>
            <a:r>
              <a:rPr lang="en-US" sz="1100" b="1" kern="0" spc="100" dirty="0">
                <a:solidFill>
                  <a:srgbClr val="1A1A1A"/>
                </a:solidFill>
                <a:latin typeface="Arial" pitchFamily="34" charset="0"/>
                <a:ea typeface="Arial" pitchFamily="34" charset="-122"/>
                <a:cs typeface="Arial" pitchFamily="34" charset="-120"/>
              </a:rPr>
              <a:t>THE CONSENSUS IS THE RISK</a:t>
            </a:r>
            <a:endParaRPr lang="en-US" sz="1100" dirty="0"/>
          </a:p>
        </p:txBody>
      </p:sp>
      <p:sp>
        <p:nvSpPr>
          <p:cNvPr id="17" name="Text 15"/>
          <p:cNvSpPr/>
          <p:nvPr/>
        </p:nvSpPr>
        <p:spPr>
          <a:xfrm>
            <a:off x="7772400" y="3255264"/>
            <a:ext cx="3657600" cy="731520"/>
          </a:xfrm>
          <a:prstGeom prst="rect">
            <a:avLst/>
          </a:prstGeom>
          <a:noFill/>
          <a:ln/>
        </p:spPr>
        <p:txBody>
          <a:bodyPr wrap="square" lIns="0" tIns="0" rIns="0" bIns="0" rtlCol="0" anchor="ctr"/>
          <a:lstStyle/>
          <a:p>
            <a:pPr marL="0" indent="0">
              <a:buNone/>
            </a:pPr>
            <a:r>
              <a:rPr lang="en-US" sz="1050" dirty="0">
                <a:solidFill>
                  <a:srgbClr val="1A1A1A"/>
                </a:solidFill>
                <a:latin typeface="Arial" pitchFamily="34" charset="0"/>
                <a:ea typeface="Arial" pitchFamily="34" charset="-122"/>
                <a:cs typeface="Arial" pitchFamily="34" charset="-120"/>
              </a:rPr>
              <a:t>YC, a16z, Sequoia, Bessemer: interchangeable theses. AI takes ~half of all venture dollars this year =&gt; crowded capital compresses returns.</a:t>
            </a:r>
            <a:endParaRPr lang="en-US" sz="1050" dirty="0"/>
          </a:p>
        </p:txBody>
      </p:sp>
      <p:sp>
        <p:nvSpPr>
          <p:cNvPr id="18" name="Shape 16"/>
          <p:cNvSpPr/>
          <p:nvPr/>
        </p:nvSpPr>
        <p:spPr>
          <a:xfrm>
            <a:off x="7543800" y="4187952"/>
            <a:ext cx="4114800" cy="1207008"/>
          </a:xfrm>
          <a:prstGeom prst="roundRect">
            <a:avLst>
              <a:gd name="adj" fmla="val 4545"/>
            </a:avLst>
          </a:prstGeom>
          <a:solidFill>
            <a:srgbClr val="FBF0F0"/>
          </a:solidFill>
          <a:ln w="12700">
            <a:solidFill>
              <a:srgbClr val="C00000"/>
            </a:solidFill>
            <a:prstDash val="solid"/>
          </a:ln>
          <a:effectLst>
            <a:outerShdw blurRad="76200" dist="25400" dir="2700000" algn="bl" rotWithShape="0">
              <a:srgbClr val="000000">
                <a:alpha val="10000"/>
              </a:srgbClr>
            </a:outerShdw>
          </a:effectLst>
        </p:spPr>
        <p:txBody>
          <a:bodyPr/>
          <a:lstStyle/>
          <a:p>
            <a:endParaRPr lang="en-BE"/>
          </a:p>
        </p:txBody>
      </p:sp>
      <p:sp>
        <p:nvSpPr>
          <p:cNvPr id="19" name="Text 17"/>
          <p:cNvSpPr/>
          <p:nvPr/>
        </p:nvSpPr>
        <p:spPr>
          <a:xfrm>
            <a:off x="7772400" y="4334256"/>
            <a:ext cx="3657600" cy="256032"/>
          </a:xfrm>
          <a:prstGeom prst="rect">
            <a:avLst/>
          </a:prstGeom>
          <a:noFill/>
          <a:ln/>
        </p:spPr>
        <p:txBody>
          <a:bodyPr wrap="square" lIns="0" tIns="0" rIns="0" bIns="0" rtlCol="0" anchor="ctr"/>
          <a:lstStyle/>
          <a:p>
            <a:pPr marL="0" indent="0">
              <a:buNone/>
            </a:pPr>
            <a:r>
              <a:rPr lang="en-US" sz="1100" b="1" kern="0" spc="100" dirty="0">
                <a:solidFill>
                  <a:srgbClr val="C00000"/>
                </a:solidFill>
                <a:latin typeface="Arial" pitchFamily="34" charset="0"/>
                <a:ea typeface="Arial" pitchFamily="34" charset="-122"/>
                <a:cs typeface="Arial" pitchFamily="34" charset="-120"/>
              </a:rPr>
              <a:t>WHO SURVIVES THE REPRICING</a:t>
            </a:r>
            <a:endParaRPr lang="en-US" sz="1100" dirty="0"/>
          </a:p>
        </p:txBody>
      </p:sp>
      <p:sp>
        <p:nvSpPr>
          <p:cNvPr id="20" name="Text 18"/>
          <p:cNvSpPr/>
          <p:nvPr/>
        </p:nvSpPr>
        <p:spPr>
          <a:xfrm>
            <a:off x="7772400" y="4608576"/>
            <a:ext cx="3657600" cy="731520"/>
          </a:xfrm>
          <a:prstGeom prst="rect">
            <a:avLst/>
          </a:prstGeom>
          <a:noFill/>
          <a:ln/>
        </p:spPr>
        <p:txBody>
          <a:bodyPr wrap="square" lIns="0" tIns="0" rIns="0" bIns="0" rtlCol="0" anchor="ctr"/>
          <a:lstStyle/>
          <a:p>
            <a:pPr marL="0" indent="0">
              <a:buNone/>
            </a:pPr>
            <a:r>
              <a:rPr lang="en-US" sz="1050" dirty="0">
                <a:solidFill>
                  <a:srgbClr val="1A1A1A"/>
                </a:solidFill>
                <a:latin typeface="Arial" pitchFamily="34" charset="0"/>
                <a:ea typeface="Arial" pitchFamily="34" charset="-122"/>
                <a:cs typeface="Arial" pitchFamily="34" charset="-120"/>
              </a:rPr>
              <a:t>Outcome pricing that holds: regulatory moats, verifiable quality, proprietary judgement data =&gt; and owning distribution, not just the model call.</a:t>
            </a:r>
            <a:endParaRPr lang="en-US" sz="1050" dirty="0"/>
          </a:p>
        </p:txBody>
      </p:sp>
      <p:sp>
        <p:nvSpPr>
          <p:cNvPr id="21" name="Shape 19"/>
          <p:cNvSpPr/>
          <p:nvPr/>
        </p:nvSpPr>
        <p:spPr>
          <a:xfrm>
            <a:off x="548640" y="5669280"/>
            <a:ext cx="11109960" cy="713232"/>
          </a:xfrm>
          <a:prstGeom prst="roundRect">
            <a:avLst>
              <a:gd name="adj" fmla="val 7692"/>
            </a:avLst>
          </a:prstGeom>
          <a:solidFill>
            <a:srgbClr val="FFFFFF"/>
          </a:solidFill>
          <a:ln w="15875">
            <a:solidFill>
              <a:srgbClr val="C00000"/>
            </a:solidFill>
            <a:prstDash val="solid"/>
          </a:ln>
        </p:spPr>
        <p:txBody>
          <a:bodyPr/>
          <a:lstStyle/>
          <a:p>
            <a:endParaRPr lang="en-BE"/>
          </a:p>
        </p:txBody>
      </p:sp>
      <p:sp>
        <p:nvSpPr>
          <p:cNvPr id="22" name="Text 20"/>
          <p:cNvSpPr/>
          <p:nvPr/>
        </p:nvSpPr>
        <p:spPr>
          <a:xfrm>
            <a:off x="822960" y="5742432"/>
            <a:ext cx="10607040" cy="566928"/>
          </a:xfrm>
          <a:prstGeom prst="rect">
            <a:avLst/>
          </a:prstGeom>
          <a:noFill/>
          <a:ln/>
        </p:spPr>
        <p:txBody>
          <a:bodyPr wrap="square" lIns="0" tIns="0" rIns="0" bIns="0" rtlCol="0" anchor="ctr"/>
          <a:lstStyle/>
          <a:p>
            <a:pPr marL="0" indent="0">
              <a:buNone/>
            </a:pPr>
            <a:r>
              <a:rPr lang="en-US" sz="1500" b="1" dirty="0">
                <a:solidFill>
                  <a:srgbClr val="C00000"/>
                </a:solidFill>
                <a:latin typeface="Arial" pitchFamily="34" charset="0"/>
                <a:ea typeface="Arial" pitchFamily="34" charset="-122"/>
                <a:cs typeface="Arial" pitchFamily="34" charset="-120"/>
              </a:rPr>
              <a:t>Underwrite the work at machine economics, not human economics </a:t>
            </a:r>
            <a:r>
              <a:rPr lang="en-US" sz="1500" i="1" dirty="0">
                <a:solidFill>
                  <a:srgbClr val="1A1A1A"/>
                </a:solidFill>
                <a:latin typeface="Arial" pitchFamily="34" charset="0"/>
                <a:ea typeface="Arial" pitchFamily="34" charset="-122"/>
                <a:cs typeface="Arial" pitchFamily="34" charset="-120"/>
              </a:rPr>
              <a:t>— then ask what’s left, and who keeps it.</a:t>
            </a:r>
            <a:endParaRPr lang="en-US" sz="1500" dirty="0"/>
          </a:p>
        </p:txBody>
      </p:sp>
      <p:sp>
        <p:nvSpPr>
          <p:cNvPr id="23" name="Text 21"/>
          <p:cNvSpPr/>
          <p:nvPr/>
        </p:nvSpPr>
        <p:spPr>
          <a:xfrm>
            <a:off x="548640" y="6510528"/>
            <a:ext cx="11064240" cy="228600"/>
          </a:xfrm>
          <a:prstGeom prst="rect">
            <a:avLst/>
          </a:prstGeom>
          <a:noFill/>
          <a:ln/>
        </p:spPr>
        <p:txBody>
          <a:bodyPr wrap="square" lIns="0" tIns="0" rIns="0" bIns="0" rtlCol="0" anchor="ctr"/>
          <a:lstStyle/>
          <a:p>
            <a:pPr marL="0" indent="0">
              <a:buNone/>
            </a:pPr>
            <a:r>
              <a:rPr lang="en-US" sz="850" dirty="0">
                <a:solidFill>
                  <a:srgbClr val="9CA3AF"/>
                </a:solidFill>
                <a:latin typeface="Arial" pitchFamily="34" charset="0"/>
                <a:ea typeface="Arial" pitchFamily="34" charset="-122"/>
                <a:cs typeface="Arial" pitchFamily="34" charset="-120"/>
              </a:rPr>
              <a:t>Sources: L. Beliūnas, “Sequoia’s Thesis Will Mint Billionaires and Bankrupt Copycats” (Mar 2026); Fortune; Reuters (Feb–Mar 2026).</a:t>
            </a:r>
            <a:endParaRPr lang="en-US" sz="8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1" dirty="0">
                <a:solidFill>
                  <a:srgbClr val="C00000"/>
                </a:solidFill>
                <a:latin typeface="Bodoni Moda 28pt Medium" pitchFamily="34" charset="0"/>
                <a:ea typeface="Arial" pitchFamily="34" charset="-122"/>
                <a:cs typeface="Arial" pitchFamily="34" charset="-120"/>
              </a:rPr>
              <a:t>A revival of EBITDA focus. </a:t>
            </a:r>
            <a:r>
              <a:rPr lang="en-US" sz="2200" dirty="0">
                <a:latin typeface="Bodoni Moda 28pt Medium" pitchFamily="34" charset="0"/>
                <a:ea typeface="Arial" pitchFamily="34" charset="-122"/>
                <a:cs typeface="Arial" pitchFamily="34" charset="-120"/>
              </a:rPr>
              <a:t>AI splits the services market into three trajectories. The spread between them is the new return engine. VC uses PE playbooks.</a:t>
            </a:r>
            <a:endParaRPr lang="en-US" sz="2600" dirty="0"/>
          </a:p>
        </p:txBody>
      </p:sp>
      <p:sp>
        <p:nvSpPr>
          <p:cNvPr id="4" name="Text 2"/>
          <p:cNvSpPr/>
          <p:nvPr/>
        </p:nvSpPr>
        <p:spPr>
          <a:xfrm>
            <a:off x="548640" y="1417320"/>
            <a:ext cx="6766560" cy="274320"/>
          </a:xfrm>
          <a:prstGeom prst="rect">
            <a:avLst/>
          </a:prstGeom>
          <a:noFill/>
          <a:ln/>
        </p:spPr>
        <p:txBody>
          <a:bodyPr wrap="square" lIns="0" tIns="0" rIns="0" bIns="0" rtlCol="0" anchor="ctr"/>
          <a:lstStyle/>
          <a:p>
            <a:pPr marL="0" indent="0">
              <a:buNone/>
            </a:pPr>
            <a:r>
              <a:rPr lang="en-US" sz="1250" b="1" kern="0" spc="100" dirty="0">
                <a:solidFill>
                  <a:srgbClr val="1A1A1A"/>
                </a:solidFill>
                <a:latin typeface="Arial" pitchFamily="34" charset="0"/>
                <a:ea typeface="Arial" pitchFamily="34" charset="-122"/>
                <a:cs typeface="Arial" pitchFamily="34" charset="-120"/>
              </a:rPr>
              <a:t>EV / EBITDA: WHERE THE THREE MODELS ARE HEADED</a:t>
            </a:r>
            <a:endParaRPr lang="en-US" sz="1250" dirty="0"/>
          </a:p>
        </p:txBody>
      </p:sp>
      <p:sp>
        <p:nvSpPr>
          <p:cNvPr id="5" name="Shape 3"/>
          <p:cNvSpPr/>
          <p:nvPr/>
        </p:nvSpPr>
        <p:spPr>
          <a:xfrm>
            <a:off x="1490472" y="3639312"/>
            <a:ext cx="128016" cy="128016"/>
          </a:xfrm>
          <a:prstGeom prst="ellipse">
            <a:avLst/>
          </a:prstGeom>
          <a:solidFill>
            <a:srgbClr val="1A1A1A"/>
          </a:solidFill>
          <a:ln/>
        </p:spPr>
        <p:txBody>
          <a:bodyPr/>
          <a:lstStyle/>
          <a:p>
            <a:endParaRPr lang="en-BE"/>
          </a:p>
        </p:txBody>
      </p:sp>
      <p:sp>
        <p:nvSpPr>
          <p:cNvPr id="6" name="Text 4"/>
          <p:cNvSpPr/>
          <p:nvPr/>
        </p:nvSpPr>
        <p:spPr>
          <a:xfrm>
            <a:off x="320040" y="3840480"/>
            <a:ext cx="2468880" cy="457200"/>
          </a:xfrm>
          <a:prstGeom prst="rect">
            <a:avLst/>
          </a:prstGeom>
          <a:noFill/>
          <a:ln/>
        </p:spPr>
        <p:txBody>
          <a:bodyPr wrap="square" lIns="0" tIns="0" rIns="0" bIns="0" rtlCol="0" anchor="ctr"/>
          <a:lstStyle/>
          <a:p>
            <a:pPr marL="0" indent="0" algn="ctr">
              <a:buNone/>
            </a:pPr>
            <a:r>
              <a:rPr lang="en-US" sz="950" dirty="0">
                <a:solidFill>
                  <a:srgbClr val="6B7280"/>
                </a:solidFill>
                <a:latin typeface="Arial" pitchFamily="34" charset="0"/>
                <a:ea typeface="Arial" pitchFamily="34" charset="-122"/>
                <a:cs typeface="Arial" pitchFamily="34" charset="-120"/>
              </a:rPr>
              <a:t>services today</a:t>
            </a:r>
            <a:endParaRPr lang="en-US" sz="950" dirty="0"/>
          </a:p>
          <a:p>
            <a:pPr marL="0" indent="0" algn="ctr">
              <a:buNone/>
            </a:pPr>
            <a:r>
              <a:rPr lang="en-US" sz="950" dirty="0">
                <a:solidFill>
                  <a:srgbClr val="6B7280"/>
                </a:solidFill>
                <a:latin typeface="Arial" pitchFamily="34" charset="0"/>
                <a:ea typeface="Arial" pitchFamily="34" charset="-122"/>
                <a:cs typeface="Arial" pitchFamily="34" charset="-120"/>
              </a:rPr>
              <a:t>~4–6x add-ons · ~6x BPO</a:t>
            </a:r>
            <a:endParaRPr lang="en-US" sz="950" dirty="0"/>
          </a:p>
        </p:txBody>
      </p:sp>
      <p:sp>
        <p:nvSpPr>
          <p:cNvPr id="7" name="Shape 5"/>
          <p:cNvSpPr/>
          <p:nvPr/>
        </p:nvSpPr>
        <p:spPr>
          <a:xfrm flipV="1">
            <a:off x="1554480" y="2057400"/>
            <a:ext cx="4572000" cy="1645920"/>
          </a:xfrm>
          <a:prstGeom prst="line">
            <a:avLst/>
          </a:prstGeom>
          <a:noFill/>
          <a:ln w="44450">
            <a:solidFill>
              <a:srgbClr val="C00000"/>
            </a:solidFill>
            <a:prstDash val="solid"/>
            <a:tailEnd type="triangle"/>
          </a:ln>
        </p:spPr>
        <p:txBody>
          <a:bodyPr/>
          <a:lstStyle/>
          <a:p>
            <a:endParaRPr lang="en-BE"/>
          </a:p>
        </p:txBody>
      </p:sp>
      <p:sp>
        <p:nvSpPr>
          <p:cNvPr id="8" name="Shape 6"/>
          <p:cNvSpPr/>
          <p:nvPr/>
        </p:nvSpPr>
        <p:spPr>
          <a:xfrm>
            <a:off x="1554480" y="3703320"/>
            <a:ext cx="4572000" cy="777240"/>
          </a:xfrm>
          <a:prstGeom prst="line">
            <a:avLst/>
          </a:prstGeom>
          <a:noFill/>
          <a:ln w="38100">
            <a:solidFill>
              <a:srgbClr val="A8A8B0"/>
            </a:solidFill>
            <a:prstDash val="solid"/>
            <a:tailEnd type="triangle"/>
          </a:ln>
        </p:spPr>
        <p:txBody>
          <a:bodyPr/>
          <a:lstStyle/>
          <a:p>
            <a:endParaRPr lang="en-BE"/>
          </a:p>
        </p:txBody>
      </p:sp>
      <p:sp>
        <p:nvSpPr>
          <p:cNvPr id="9" name="Shape 7"/>
          <p:cNvSpPr/>
          <p:nvPr/>
        </p:nvSpPr>
        <p:spPr>
          <a:xfrm>
            <a:off x="1554480" y="3703320"/>
            <a:ext cx="4572000" cy="1554480"/>
          </a:xfrm>
          <a:prstGeom prst="line">
            <a:avLst/>
          </a:prstGeom>
          <a:noFill/>
          <a:ln w="38100">
            <a:solidFill>
              <a:srgbClr val="6B7280"/>
            </a:solidFill>
            <a:prstDash val="solid"/>
            <a:tailEnd type="triangle"/>
          </a:ln>
        </p:spPr>
        <p:txBody>
          <a:bodyPr/>
          <a:lstStyle/>
          <a:p>
            <a:endParaRPr lang="en-BE"/>
          </a:p>
        </p:txBody>
      </p:sp>
      <p:sp>
        <p:nvSpPr>
          <p:cNvPr id="10" name="Text 8"/>
          <p:cNvSpPr/>
          <p:nvPr/>
        </p:nvSpPr>
        <p:spPr>
          <a:xfrm>
            <a:off x="6263640" y="1691640"/>
            <a:ext cx="2286000" cy="1371600"/>
          </a:xfrm>
          <a:prstGeom prst="rect">
            <a:avLst/>
          </a:prstGeom>
          <a:noFill/>
          <a:ln/>
        </p:spPr>
        <p:txBody>
          <a:bodyPr wrap="square" lIns="0" tIns="0" rIns="0" bIns="0" rtlCol="0" anchor="ctr"/>
          <a:lstStyle/>
          <a:p>
            <a:pPr marL="0" indent="0">
              <a:buNone/>
            </a:pPr>
            <a:r>
              <a:rPr lang="en-US" sz="2600" b="1" dirty="0">
                <a:solidFill>
                  <a:srgbClr val="C00000"/>
                </a:solidFill>
                <a:latin typeface="Arial" pitchFamily="34" charset="0"/>
                <a:ea typeface="Arial" pitchFamily="34" charset="-122"/>
                <a:cs typeface="Arial" pitchFamily="34" charset="-120"/>
              </a:rPr>
              <a:t>→30x</a:t>
            </a:r>
            <a:endParaRPr lang="en-US" sz="2600" dirty="0"/>
          </a:p>
          <a:p>
            <a:pPr marL="0" indent="0">
              <a:buNone/>
            </a:pPr>
            <a:r>
              <a:rPr lang="en-US" sz="1000" dirty="0">
                <a:solidFill>
                  <a:srgbClr val="1A1A1A"/>
                </a:solidFill>
                <a:latin typeface="Arial" pitchFamily="34" charset="0"/>
                <a:ea typeface="Arial" pitchFamily="34" charset="-122"/>
                <a:cs typeface="Arial" pitchFamily="34" charset="-120"/>
              </a:rPr>
              <a:t>AI-native services — the underwritten exit: software-style economics on the labor budget</a:t>
            </a:r>
            <a:endParaRPr lang="en-US" sz="2600" dirty="0"/>
          </a:p>
        </p:txBody>
      </p:sp>
      <p:sp>
        <p:nvSpPr>
          <p:cNvPr id="11" name="Text 9"/>
          <p:cNvSpPr/>
          <p:nvPr/>
        </p:nvSpPr>
        <p:spPr>
          <a:xfrm>
            <a:off x="6263640" y="3950208"/>
            <a:ext cx="2286000" cy="868680"/>
          </a:xfrm>
          <a:prstGeom prst="rect">
            <a:avLst/>
          </a:prstGeom>
          <a:noFill/>
          <a:ln/>
        </p:spPr>
        <p:txBody>
          <a:bodyPr wrap="square" lIns="0" tIns="0" rIns="0" bIns="0" rtlCol="0" anchor="ctr"/>
          <a:lstStyle/>
          <a:p>
            <a:pPr marL="0" indent="0">
              <a:buNone/>
            </a:pPr>
            <a:r>
              <a:rPr lang="en-US" sz="2000" b="1" dirty="0">
                <a:solidFill>
                  <a:srgbClr val="8C8C95"/>
                </a:solidFill>
                <a:latin typeface="Arial" pitchFamily="34" charset="0"/>
                <a:ea typeface="Arial" pitchFamily="34" charset="-122"/>
                <a:cs typeface="Arial" pitchFamily="34" charset="-120"/>
              </a:rPr>
              <a:t>&lt;10x</a:t>
            </a:r>
            <a:endParaRPr lang="en-US" sz="2000" dirty="0"/>
          </a:p>
          <a:p>
            <a:pPr marL="0" indent="0">
              <a:buNone/>
            </a:pPr>
            <a:r>
              <a:rPr lang="en-US" sz="1000" dirty="0">
                <a:solidFill>
                  <a:srgbClr val="1A1A1A"/>
                </a:solidFill>
                <a:latin typeface="Arial" pitchFamily="34" charset="0"/>
                <a:ea typeface="Arial" pitchFamily="34" charset="-122"/>
                <a:cs typeface="Arial" pitchFamily="34" charset="-120"/>
              </a:rPr>
              <a:t>SaaS — compressing: ~5.5x ARR public median; EBITDA now the baseline metric</a:t>
            </a:r>
            <a:endParaRPr lang="en-US" sz="2000" dirty="0"/>
          </a:p>
        </p:txBody>
      </p:sp>
      <p:sp>
        <p:nvSpPr>
          <p:cNvPr id="12" name="Text 10"/>
          <p:cNvSpPr/>
          <p:nvPr/>
        </p:nvSpPr>
        <p:spPr>
          <a:xfrm>
            <a:off x="6263640" y="4864608"/>
            <a:ext cx="2286000" cy="777240"/>
          </a:xfrm>
          <a:prstGeom prst="rect">
            <a:avLst/>
          </a:prstGeom>
          <a:noFill/>
          <a:ln/>
        </p:spPr>
        <p:txBody>
          <a:bodyPr wrap="square" lIns="0" tIns="0" rIns="0" bIns="0" rtlCol="0" anchor="ctr"/>
          <a:lstStyle/>
          <a:p>
            <a:pPr marL="0" indent="0">
              <a:buNone/>
            </a:pPr>
            <a:r>
              <a:rPr lang="en-US" sz="2000" b="1" dirty="0">
                <a:solidFill>
                  <a:srgbClr val="6B7280"/>
                </a:solidFill>
                <a:latin typeface="Arial" pitchFamily="34" charset="0"/>
                <a:ea typeface="Arial" pitchFamily="34" charset="-122"/>
                <a:cs typeface="Arial" pitchFamily="34" charset="-120"/>
              </a:rPr>
              <a:t>&lt;5x</a:t>
            </a:r>
            <a:endParaRPr lang="en-US" sz="2000" dirty="0"/>
          </a:p>
          <a:p>
            <a:pPr marL="0" indent="0">
              <a:buNone/>
            </a:pPr>
            <a:r>
              <a:rPr lang="en-US" sz="1000" dirty="0">
                <a:solidFill>
                  <a:srgbClr val="1A1A1A"/>
                </a:solidFill>
                <a:latin typeface="Arial" pitchFamily="34" charset="0"/>
                <a:ea typeface="Arial" pitchFamily="34" charset="-122"/>
                <a:cs typeface="Arial" pitchFamily="34" charset="-120"/>
              </a:rPr>
              <a:t>pure-play services — un-augmented labor repriced at machine rates</a:t>
            </a:r>
            <a:endParaRPr lang="en-US" sz="2000" dirty="0"/>
          </a:p>
        </p:txBody>
      </p:sp>
      <p:sp>
        <p:nvSpPr>
          <p:cNvPr id="13" name="Text 11"/>
          <p:cNvSpPr/>
          <p:nvPr/>
        </p:nvSpPr>
        <p:spPr>
          <a:xfrm>
            <a:off x="548640" y="6401789"/>
            <a:ext cx="7863840" cy="228600"/>
          </a:xfrm>
          <a:prstGeom prst="rect">
            <a:avLst/>
          </a:prstGeom>
          <a:noFill/>
          <a:ln/>
        </p:spPr>
        <p:txBody>
          <a:bodyPr wrap="square" lIns="0" tIns="0" rIns="0" bIns="0" rtlCol="0" anchor="ctr"/>
          <a:lstStyle/>
          <a:p>
            <a:pPr marL="0" indent="0">
              <a:buNone/>
            </a:pPr>
            <a:r>
              <a:rPr lang="en-US" sz="950" i="1" dirty="0">
                <a:solidFill>
                  <a:srgbClr val="9CA3AF"/>
                </a:solidFill>
                <a:latin typeface="Arial" pitchFamily="34" charset="0"/>
                <a:ea typeface="Arial" pitchFamily="34" charset="-122"/>
                <a:cs typeface="Arial" pitchFamily="34" charset="-120"/>
              </a:rPr>
              <a:t>Public anchors: software 22–92x · “AI-transformed” BPOs 5–23x · Concentrix stuck at low single digits (Fortune)</a:t>
            </a:r>
            <a:endParaRPr lang="en-US" sz="950" dirty="0"/>
          </a:p>
        </p:txBody>
      </p:sp>
      <p:sp>
        <p:nvSpPr>
          <p:cNvPr id="14" name="Shape 12"/>
          <p:cNvSpPr/>
          <p:nvPr/>
        </p:nvSpPr>
        <p:spPr>
          <a:xfrm>
            <a:off x="8732520" y="1417320"/>
            <a:ext cx="2926080" cy="2148840"/>
          </a:xfrm>
          <a:prstGeom prst="roundRect">
            <a:avLst>
              <a:gd name="adj" fmla="val 2553"/>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5" name="Text 13"/>
          <p:cNvSpPr/>
          <p:nvPr/>
        </p:nvSpPr>
        <p:spPr>
          <a:xfrm>
            <a:off x="8942832" y="1572768"/>
            <a:ext cx="2514600" cy="411480"/>
          </a:xfrm>
          <a:prstGeom prst="rect">
            <a:avLst/>
          </a:prstGeom>
          <a:noFill/>
          <a:ln/>
        </p:spPr>
        <p:txBody>
          <a:bodyPr wrap="square" lIns="0" tIns="0" rIns="0" bIns="0" rtlCol="0" anchor="ctr"/>
          <a:lstStyle/>
          <a:p>
            <a:pPr marL="0" indent="0">
              <a:buNone/>
            </a:pPr>
            <a:r>
              <a:rPr lang="en-US" sz="1100" b="1" kern="0" spc="100" dirty="0">
                <a:solidFill>
                  <a:srgbClr val="1A1A1A"/>
                </a:solidFill>
                <a:latin typeface="Arial" pitchFamily="34" charset="0"/>
                <a:ea typeface="Arial" pitchFamily="34" charset="-122"/>
                <a:cs typeface="Arial" pitchFamily="34" charset="-120"/>
              </a:rPr>
              <a:t>VC IS RUNNING THE PE PLAYBOOK</a:t>
            </a:r>
            <a:endParaRPr lang="en-US" sz="1100" dirty="0"/>
          </a:p>
        </p:txBody>
      </p:sp>
      <p:sp>
        <p:nvSpPr>
          <p:cNvPr id="16" name="Text 14"/>
          <p:cNvSpPr/>
          <p:nvPr/>
        </p:nvSpPr>
        <p:spPr>
          <a:xfrm>
            <a:off x="8942832" y="1993392"/>
            <a:ext cx="2514600" cy="1508760"/>
          </a:xfrm>
          <a:prstGeom prst="rect">
            <a:avLst/>
          </a:prstGeom>
          <a:noFill/>
          <a:ln/>
        </p:spPr>
        <p:txBody>
          <a:bodyPr wrap="square" lIns="0" tIns="0" rIns="0" bIns="0" rtlCol="0" anchor="ctr"/>
          <a:lstStyle/>
          <a:p>
            <a:pPr marL="0" indent="0">
              <a:spcAft>
                <a:spcPts val="600"/>
              </a:spcAft>
              <a:buNone/>
            </a:pPr>
            <a:r>
              <a:rPr lang="en-US" sz="950" b="1" dirty="0">
                <a:solidFill>
                  <a:srgbClr val="C00000"/>
                </a:solidFill>
                <a:latin typeface="Arial" pitchFamily="34" charset="0"/>
                <a:ea typeface="Arial" pitchFamily="34" charset="-122"/>
                <a:cs typeface="Arial" pitchFamily="34" charset="-120"/>
              </a:rPr>
              <a:t>&gt;$3B deployed: </a:t>
            </a:r>
            <a:r>
              <a:rPr lang="en-US" sz="950" dirty="0">
                <a:solidFill>
                  <a:srgbClr val="1A1A1A"/>
                </a:solidFill>
                <a:latin typeface="Arial" pitchFamily="34" charset="0"/>
                <a:ea typeface="Arial" pitchFamily="34" charset="-122"/>
                <a:cs typeface="Arial" pitchFamily="34" charset="-120"/>
              </a:rPr>
              <a:t>General Catalyst $1.5B · Thrive Holdings $1B+ (OpenAI engineers embedded) · Lightspeed, 8VC, Khosla.</a:t>
            </a:r>
            <a:endParaRPr lang="en-US" sz="950" dirty="0"/>
          </a:p>
          <a:p>
            <a:pPr marL="0" indent="0">
              <a:spcAft>
                <a:spcPts val="600"/>
              </a:spcAft>
              <a:buNone/>
            </a:pPr>
            <a:r>
              <a:rPr lang="en-US" sz="950" b="1" dirty="0">
                <a:solidFill>
                  <a:srgbClr val="C00000"/>
                </a:solidFill>
                <a:latin typeface="Arial" pitchFamily="34" charset="0"/>
                <a:ea typeface="Arial" pitchFamily="34" charset="-122"/>
                <a:cs typeface="Arial" pitchFamily="34" charset="-120"/>
              </a:rPr>
              <a:t>Proof: </a:t>
            </a:r>
            <a:r>
              <a:rPr lang="en-US" sz="950" dirty="0">
                <a:solidFill>
                  <a:srgbClr val="1A1A1A"/>
                </a:solidFill>
                <a:latin typeface="Arial" pitchFamily="34" charset="0"/>
                <a:ea typeface="Arial" pitchFamily="34" charset="-122"/>
                <a:cs typeface="Arial" pitchFamily="34" charset="-120"/>
              </a:rPr>
              <a:t>Long Lake: $100M EBITDA in &lt;2 yrs · Dwelly: margins 2x where AI fully deployed · Crete: 10+ accounting firms in 2025.</a:t>
            </a:r>
            <a:endParaRPr lang="en-US" sz="950" dirty="0"/>
          </a:p>
        </p:txBody>
      </p:sp>
      <p:sp>
        <p:nvSpPr>
          <p:cNvPr id="17" name="Shape 15"/>
          <p:cNvSpPr/>
          <p:nvPr/>
        </p:nvSpPr>
        <p:spPr>
          <a:xfrm>
            <a:off x="8732520" y="3703320"/>
            <a:ext cx="2926080" cy="2103120"/>
          </a:xfrm>
          <a:prstGeom prst="roundRect">
            <a:avLst>
              <a:gd name="adj" fmla="val 2609"/>
            </a:avLst>
          </a:prstGeom>
          <a:solidFill>
            <a:srgbClr val="FBF0F0"/>
          </a:solidFill>
          <a:ln w="12700">
            <a:solidFill>
              <a:srgbClr val="C00000"/>
            </a:solidFill>
            <a:prstDash val="solid"/>
          </a:ln>
          <a:effectLst>
            <a:outerShdw blurRad="76200" dist="25400" dir="2700000" algn="bl" rotWithShape="0">
              <a:srgbClr val="000000">
                <a:alpha val="10000"/>
              </a:srgbClr>
            </a:outerShdw>
          </a:effectLst>
        </p:spPr>
        <p:txBody>
          <a:bodyPr/>
          <a:lstStyle/>
          <a:p>
            <a:endParaRPr lang="en-BE"/>
          </a:p>
        </p:txBody>
      </p:sp>
      <p:sp>
        <p:nvSpPr>
          <p:cNvPr id="18" name="Text 16"/>
          <p:cNvSpPr/>
          <p:nvPr/>
        </p:nvSpPr>
        <p:spPr>
          <a:xfrm>
            <a:off x="8942832" y="3840480"/>
            <a:ext cx="2514600" cy="256032"/>
          </a:xfrm>
          <a:prstGeom prst="rect">
            <a:avLst/>
          </a:prstGeom>
          <a:noFill/>
          <a:ln/>
        </p:spPr>
        <p:txBody>
          <a:bodyPr wrap="square" lIns="0" tIns="0" rIns="0" bIns="0" rtlCol="0" anchor="ctr"/>
          <a:lstStyle/>
          <a:p>
            <a:pPr marL="0" indent="0">
              <a:buNone/>
            </a:pPr>
            <a:r>
              <a:rPr lang="en-US" sz="1100" b="1" kern="0" spc="100" dirty="0">
                <a:solidFill>
                  <a:srgbClr val="C00000"/>
                </a:solidFill>
                <a:latin typeface="Arial" pitchFamily="34" charset="0"/>
                <a:ea typeface="Arial" pitchFamily="34" charset="-122"/>
                <a:cs typeface="Arial" pitchFamily="34" charset="-120"/>
              </a:rPr>
              <a:t>THE BUY-BOX</a:t>
            </a:r>
            <a:endParaRPr lang="en-US" sz="1100" dirty="0"/>
          </a:p>
        </p:txBody>
      </p:sp>
      <p:sp>
        <p:nvSpPr>
          <p:cNvPr id="19" name="Text 17"/>
          <p:cNvSpPr/>
          <p:nvPr/>
        </p:nvSpPr>
        <p:spPr>
          <a:xfrm>
            <a:off x="8942832" y="4114800"/>
            <a:ext cx="2514600" cy="1600200"/>
          </a:xfrm>
          <a:prstGeom prst="rect">
            <a:avLst/>
          </a:prstGeom>
          <a:noFill/>
          <a:ln/>
        </p:spPr>
        <p:txBody>
          <a:bodyPr wrap="square" lIns="0" tIns="0" rIns="0" bIns="0" rtlCol="0" anchor="ctr"/>
          <a:lstStyle/>
          <a:p>
            <a:pPr marL="0" indent="0">
              <a:buNone/>
            </a:pPr>
            <a:r>
              <a:rPr lang="en-US" sz="950" b="1" dirty="0">
                <a:solidFill>
                  <a:srgbClr val="1A1A1A"/>
                </a:solidFill>
                <a:latin typeface="Arial" pitchFamily="34" charset="0"/>
                <a:ea typeface="Arial" pitchFamily="34" charset="-122"/>
                <a:cs typeface="Arial" pitchFamily="34" charset="-120"/>
              </a:rPr>
              <a:t>Fragmented, SG&amp;A-heavy verticals at sub-10% EBITDA margins </a:t>
            </a:r>
            <a:r>
              <a:rPr lang="en-US" sz="950" dirty="0">
                <a:solidFill>
                  <a:srgbClr val="1A1A1A"/>
                </a:solidFill>
                <a:latin typeface="Arial" pitchFamily="34" charset="0"/>
                <a:ea typeface="Arial" pitchFamily="34" charset="-122"/>
                <a:cs typeface="Arial" pitchFamily="34" charset="-120"/>
              </a:rPr>
              <a:t>give the maximum headroom. Labor is 55–65% of the cost base; automate ~40% of it and each operator carries 2–3x the work. Enter at 4–6x, rebuild the margin, let the re-rating be the optionality.</a:t>
            </a:r>
            <a:endParaRPr lang="en-US" sz="950" dirty="0"/>
          </a:p>
        </p:txBody>
      </p:sp>
      <p:sp>
        <p:nvSpPr>
          <p:cNvPr id="22" name="Text 20"/>
          <p:cNvSpPr/>
          <p:nvPr/>
        </p:nvSpPr>
        <p:spPr>
          <a:xfrm>
            <a:off x="548640" y="6629400"/>
            <a:ext cx="11064240" cy="201168"/>
          </a:xfrm>
          <a:prstGeom prst="rect">
            <a:avLst/>
          </a:prstGeom>
          <a:noFill/>
          <a:ln/>
        </p:spPr>
        <p:txBody>
          <a:bodyPr wrap="square" lIns="0" tIns="0" rIns="0" bIns="0" rtlCol="0" anchor="ctr"/>
          <a:lstStyle/>
          <a:p>
            <a:pPr marL="0" indent="0">
              <a:buNone/>
            </a:pPr>
            <a:r>
              <a:rPr lang="en-US" sz="800" dirty="0">
                <a:solidFill>
                  <a:srgbClr val="9CA3AF"/>
                </a:solidFill>
                <a:latin typeface="Arial" pitchFamily="34" charset="0"/>
                <a:ea typeface="Arial" pitchFamily="34" charset="-122"/>
                <a:cs typeface="Arial" pitchFamily="34" charset="-120"/>
              </a:rPr>
              <a:t>Sources: Fortune (Jun 2025); Capital &amp; Clarity / Capital Founders (Apr 2026); CT Acquisitions; NVPE; L40° (2026). Forward multiples are a thesis, not observed pricing. Not investment advice.</a:t>
            </a:r>
            <a:endParaRPr lang="en-US" sz="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1" dirty="0">
                <a:solidFill>
                  <a:srgbClr val="C00000"/>
                </a:solidFill>
                <a:latin typeface="Bodoni Moda 28pt Medium" pitchFamily="34" charset="0"/>
                <a:ea typeface="Arial" pitchFamily="34" charset="-122"/>
                <a:cs typeface="Arial" pitchFamily="34" charset="-120"/>
              </a:rPr>
              <a:t>Never buy table stakes; buy the moat.</a:t>
            </a:r>
            <a:r>
              <a:rPr lang="en-US" sz="2200" dirty="0">
                <a:latin typeface="Bodoni Moda 28pt Medium" pitchFamily="34" charset="0"/>
                <a:ea typeface="Arial" pitchFamily="34" charset="-122"/>
                <a:cs typeface="Arial" pitchFamily="34" charset="-120"/>
              </a:rPr>
              <a:t> Vertical depth compounds over decades and cannot be hired fast; AI process tooling improves monthly and falls in cost.</a:t>
            </a:r>
            <a:endParaRPr lang="en-US" sz="2500" dirty="0"/>
          </a:p>
        </p:txBody>
      </p:sp>
      <p:sp>
        <p:nvSpPr>
          <p:cNvPr id="4" name="Shape 2"/>
          <p:cNvSpPr/>
          <p:nvPr/>
        </p:nvSpPr>
        <p:spPr>
          <a:xfrm>
            <a:off x="548640" y="1481328"/>
            <a:ext cx="7818120" cy="1325880"/>
          </a:xfrm>
          <a:prstGeom prst="roundRect">
            <a:avLst>
              <a:gd name="adj" fmla="val 4138"/>
            </a:avLst>
          </a:prstGeom>
          <a:solidFill>
            <a:srgbClr val="FBF0F0"/>
          </a:solidFill>
          <a:ln w="15875">
            <a:solidFill>
              <a:srgbClr val="C00000"/>
            </a:solidFill>
            <a:prstDash val="solid"/>
          </a:ln>
          <a:effectLst>
            <a:outerShdw blurRad="76200" dist="25400" dir="2700000" algn="bl" rotWithShape="0">
              <a:srgbClr val="000000">
                <a:alpha val="10000"/>
              </a:srgbClr>
            </a:outerShdw>
          </a:effectLst>
        </p:spPr>
        <p:txBody>
          <a:bodyPr/>
          <a:lstStyle/>
          <a:p>
            <a:endParaRPr lang="en-BE"/>
          </a:p>
        </p:txBody>
      </p:sp>
      <p:sp>
        <p:nvSpPr>
          <p:cNvPr id="5" name="Shape 3"/>
          <p:cNvSpPr/>
          <p:nvPr/>
        </p:nvSpPr>
        <p:spPr>
          <a:xfrm>
            <a:off x="822960" y="1682496"/>
            <a:ext cx="2103120" cy="329184"/>
          </a:xfrm>
          <a:prstGeom prst="roundRect">
            <a:avLst>
              <a:gd name="adj" fmla="val 50000"/>
            </a:avLst>
          </a:prstGeom>
          <a:solidFill>
            <a:srgbClr val="C00000"/>
          </a:solidFill>
          <a:ln/>
        </p:spPr>
        <p:txBody>
          <a:bodyPr/>
          <a:lstStyle/>
          <a:p>
            <a:endParaRPr lang="en-BE"/>
          </a:p>
        </p:txBody>
      </p:sp>
      <p:sp>
        <p:nvSpPr>
          <p:cNvPr id="6" name="Text 4"/>
          <p:cNvSpPr/>
          <p:nvPr/>
        </p:nvSpPr>
        <p:spPr>
          <a:xfrm>
            <a:off x="822960" y="1682496"/>
            <a:ext cx="2103120" cy="329184"/>
          </a:xfrm>
          <a:prstGeom prst="rect">
            <a:avLst/>
          </a:prstGeom>
          <a:noFill/>
          <a:ln/>
        </p:spPr>
        <p:txBody>
          <a:bodyPr wrap="square" lIns="0" tIns="0" rIns="0" bIns="0" rtlCol="0" anchor="ctr"/>
          <a:lstStyle/>
          <a:p>
            <a:pPr marL="0" indent="0" algn="ctr">
              <a:buNone/>
            </a:pPr>
            <a:r>
              <a:rPr lang="en-US" sz="950" b="1" dirty="0">
                <a:solidFill>
                  <a:srgbClr val="FFFFFF"/>
                </a:solidFill>
                <a:latin typeface="Arial" pitchFamily="34" charset="0"/>
                <a:ea typeface="Arial" pitchFamily="34" charset="-122"/>
                <a:cs typeface="Arial" pitchFamily="34" charset="-120"/>
              </a:rPr>
              <a:t>ACQUIRE</a:t>
            </a:r>
            <a:endParaRPr lang="en-US" sz="950" dirty="0"/>
          </a:p>
        </p:txBody>
      </p:sp>
      <p:sp>
        <p:nvSpPr>
          <p:cNvPr id="7" name="Text 5"/>
          <p:cNvSpPr/>
          <p:nvPr/>
        </p:nvSpPr>
        <p:spPr>
          <a:xfrm>
            <a:off x="3154680" y="1664208"/>
            <a:ext cx="5029200" cy="365760"/>
          </a:xfrm>
          <a:prstGeom prst="rect">
            <a:avLst/>
          </a:prstGeom>
          <a:noFill/>
          <a:ln/>
        </p:spPr>
        <p:txBody>
          <a:bodyPr wrap="square" lIns="0" tIns="0" rIns="0" bIns="0" rtlCol="0" anchor="ctr"/>
          <a:lstStyle/>
          <a:p>
            <a:pPr marL="0" indent="0">
              <a:buNone/>
            </a:pPr>
            <a:r>
              <a:rPr lang="en-US" sz="1450" b="1" dirty="0">
                <a:solidFill>
                  <a:srgbClr val="C00000"/>
                </a:solidFill>
                <a:latin typeface="Arial" pitchFamily="34" charset="0"/>
                <a:ea typeface="Arial" pitchFamily="34" charset="-122"/>
                <a:cs typeface="Arial" pitchFamily="34" charset="-120"/>
              </a:rPr>
              <a:t>VERTICAL DEPTH — the moat</a:t>
            </a:r>
            <a:endParaRPr lang="en-US" sz="1450" dirty="0"/>
          </a:p>
        </p:txBody>
      </p:sp>
      <p:sp>
        <p:nvSpPr>
          <p:cNvPr id="8" name="Text 6"/>
          <p:cNvSpPr/>
          <p:nvPr/>
        </p:nvSpPr>
        <p:spPr>
          <a:xfrm>
            <a:off x="3154680" y="2029968"/>
            <a:ext cx="4983480" cy="731520"/>
          </a:xfrm>
          <a:prstGeom prst="rect">
            <a:avLst/>
          </a:prstGeom>
          <a:noFill/>
          <a:ln/>
        </p:spPr>
        <p:txBody>
          <a:bodyPr wrap="square" lIns="0" tIns="0" rIns="0" bIns="0" rtlCol="0" anchor="ctr"/>
          <a:lstStyle/>
          <a:p>
            <a:pPr marL="0" indent="0">
              <a:buNone/>
            </a:pPr>
            <a:r>
              <a:rPr lang="en-US" sz="1050" dirty="0">
                <a:solidFill>
                  <a:srgbClr val="1A1A1A"/>
                </a:solidFill>
                <a:latin typeface="Arial" pitchFamily="34" charset="0"/>
                <a:ea typeface="Arial" pitchFamily="34" charset="-122"/>
                <a:cs typeface="Arial" pitchFamily="34" charset="-120"/>
              </a:rPr>
              <a:t>Domain franchises in regulated, fragmented verticals: judgement built over years, licenses, client trust, proprietary industry data. Slow to build, impossible to hire at scale, and priced at services multiples (4–6x) while it lasts.</a:t>
            </a:r>
            <a:endParaRPr lang="en-US" sz="1050" dirty="0"/>
          </a:p>
        </p:txBody>
      </p:sp>
      <p:sp>
        <p:nvSpPr>
          <p:cNvPr id="9" name="Shape 7"/>
          <p:cNvSpPr/>
          <p:nvPr/>
        </p:nvSpPr>
        <p:spPr>
          <a:xfrm>
            <a:off x="548640" y="2971800"/>
            <a:ext cx="7818120" cy="1325880"/>
          </a:xfrm>
          <a:prstGeom prst="roundRect">
            <a:avLst>
              <a:gd name="adj" fmla="val 4138"/>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0" name="Shape 8"/>
          <p:cNvSpPr/>
          <p:nvPr/>
        </p:nvSpPr>
        <p:spPr>
          <a:xfrm>
            <a:off x="822960" y="3172968"/>
            <a:ext cx="2103120" cy="329184"/>
          </a:xfrm>
          <a:prstGeom prst="roundRect">
            <a:avLst>
              <a:gd name="adj" fmla="val 50000"/>
            </a:avLst>
          </a:prstGeom>
          <a:solidFill>
            <a:srgbClr val="FFFFFF"/>
          </a:solidFill>
          <a:ln w="12700">
            <a:solidFill>
              <a:srgbClr val="6B7280"/>
            </a:solidFill>
            <a:prstDash val="solid"/>
          </a:ln>
        </p:spPr>
        <p:txBody>
          <a:bodyPr/>
          <a:lstStyle/>
          <a:p>
            <a:endParaRPr lang="en-BE"/>
          </a:p>
        </p:txBody>
      </p:sp>
      <p:sp>
        <p:nvSpPr>
          <p:cNvPr id="11" name="Text 9"/>
          <p:cNvSpPr/>
          <p:nvPr/>
        </p:nvSpPr>
        <p:spPr>
          <a:xfrm>
            <a:off x="822960" y="3172968"/>
            <a:ext cx="2103120" cy="329184"/>
          </a:xfrm>
          <a:prstGeom prst="rect">
            <a:avLst/>
          </a:prstGeom>
          <a:noFill/>
          <a:ln/>
        </p:spPr>
        <p:txBody>
          <a:bodyPr wrap="square" lIns="0" tIns="0" rIns="0" bIns="0" rtlCol="0" anchor="ctr"/>
          <a:lstStyle/>
          <a:p>
            <a:pPr marL="0" indent="0" algn="ctr">
              <a:buNone/>
            </a:pPr>
            <a:r>
              <a:rPr lang="en-US" sz="950" b="1" dirty="0">
                <a:solidFill>
                  <a:srgbClr val="6B7280"/>
                </a:solidFill>
                <a:latin typeface="Arial" pitchFamily="34" charset="0"/>
                <a:ea typeface="Arial" pitchFamily="34" charset="-122"/>
                <a:cs typeface="Arial" pitchFamily="34" charset="-120"/>
              </a:rPr>
              <a:t>BUILD ONCE, CENTRALIZE</a:t>
            </a:r>
            <a:endParaRPr lang="en-US" sz="950" dirty="0"/>
          </a:p>
        </p:txBody>
      </p:sp>
      <p:sp>
        <p:nvSpPr>
          <p:cNvPr id="12" name="Text 10"/>
          <p:cNvSpPr/>
          <p:nvPr/>
        </p:nvSpPr>
        <p:spPr>
          <a:xfrm>
            <a:off x="3154680" y="3154680"/>
            <a:ext cx="5029200" cy="365760"/>
          </a:xfrm>
          <a:prstGeom prst="rect">
            <a:avLst/>
          </a:prstGeom>
          <a:noFill/>
          <a:ln/>
        </p:spPr>
        <p:txBody>
          <a:bodyPr wrap="square" lIns="0" tIns="0" rIns="0" bIns="0" rtlCol="0" anchor="ctr"/>
          <a:lstStyle/>
          <a:p>
            <a:pPr marL="0" indent="0">
              <a:buNone/>
            </a:pPr>
            <a:r>
              <a:rPr lang="en-US" sz="1450" b="1" dirty="0">
                <a:solidFill>
                  <a:srgbClr val="1A1A1A"/>
                </a:solidFill>
                <a:latin typeface="Arial" pitchFamily="34" charset="0"/>
                <a:ea typeface="Arial" pitchFamily="34" charset="-122"/>
                <a:cs typeface="Arial" pitchFamily="34" charset="-120"/>
              </a:rPr>
              <a:t>GOVERN &amp; OPERATE (BPO)</a:t>
            </a:r>
            <a:endParaRPr lang="en-US" sz="1450" dirty="0"/>
          </a:p>
        </p:txBody>
      </p:sp>
      <p:sp>
        <p:nvSpPr>
          <p:cNvPr id="13" name="Text 11"/>
          <p:cNvSpPr/>
          <p:nvPr/>
        </p:nvSpPr>
        <p:spPr>
          <a:xfrm>
            <a:off x="3154680" y="3520440"/>
            <a:ext cx="4983480" cy="731520"/>
          </a:xfrm>
          <a:prstGeom prst="rect">
            <a:avLst/>
          </a:prstGeom>
          <a:noFill/>
          <a:ln/>
        </p:spPr>
        <p:txBody>
          <a:bodyPr wrap="square" lIns="0" tIns="0" rIns="0" bIns="0" rtlCol="0" anchor="ctr"/>
          <a:lstStyle/>
          <a:p>
            <a:pPr marL="0" indent="0">
              <a:buNone/>
            </a:pPr>
            <a:r>
              <a:rPr lang="en-US" sz="1050" dirty="0">
                <a:solidFill>
                  <a:srgbClr val="1A1A1A"/>
                </a:solidFill>
                <a:latin typeface="Arial" pitchFamily="34" charset="0"/>
                <a:ea typeface="Arial" pitchFamily="34" charset="-122"/>
                <a:cs typeface="Arial" pitchFamily="34" charset="-120"/>
              </a:rPr>
              <a:t>One control plane — identity, approvals, auditability, cost transparency — shared across every acquired firm. This is the platform layer that turns a collection of firms into a company, and add-on integration into a repeatable motion.</a:t>
            </a:r>
            <a:endParaRPr lang="en-US" sz="1050" dirty="0"/>
          </a:p>
        </p:txBody>
      </p:sp>
      <p:sp>
        <p:nvSpPr>
          <p:cNvPr id="14" name="Shape 12"/>
          <p:cNvSpPr/>
          <p:nvPr/>
        </p:nvSpPr>
        <p:spPr>
          <a:xfrm>
            <a:off x="548640" y="4462272"/>
            <a:ext cx="7818120" cy="1325880"/>
          </a:xfrm>
          <a:prstGeom prst="roundRect">
            <a:avLst>
              <a:gd name="adj" fmla="val 4138"/>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15" name="Shape 13"/>
          <p:cNvSpPr/>
          <p:nvPr/>
        </p:nvSpPr>
        <p:spPr>
          <a:xfrm>
            <a:off x="822960" y="4663440"/>
            <a:ext cx="2103120" cy="329184"/>
          </a:xfrm>
          <a:prstGeom prst="roundRect">
            <a:avLst>
              <a:gd name="adj" fmla="val 50000"/>
            </a:avLst>
          </a:prstGeom>
          <a:solidFill>
            <a:srgbClr val="FFFFFF"/>
          </a:solidFill>
          <a:ln w="12700">
            <a:solidFill>
              <a:srgbClr val="6B7280"/>
            </a:solidFill>
            <a:prstDash val="solid"/>
          </a:ln>
        </p:spPr>
        <p:txBody>
          <a:bodyPr/>
          <a:lstStyle/>
          <a:p>
            <a:endParaRPr lang="en-BE"/>
          </a:p>
        </p:txBody>
      </p:sp>
      <p:sp>
        <p:nvSpPr>
          <p:cNvPr id="16" name="Text 14"/>
          <p:cNvSpPr/>
          <p:nvPr/>
        </p:nvSpPr>
        <p:spPr>
          <a:xfrm>
            <a:off x="822960" y="4663440"/>
            <a:ext cx="2103120" cy="329184"/>
          </a:xfrm>
          <a:prstGeom prst="rect">
            <a:avLst/>
          </a:prstGeom>
          <a:noFill/>
          <a:ln/>
        </p:spPr>
        <p:txBody>
          <a:bodyPr wrap="square" lIns="0" tIns="0" rIns="0" bIns="0" rtlCol="0" anchor="ctr"/>
          <a:lstStyle/>
          <a:p>
            <a:pPr marL="0" indent="0" algn="ctr">
              <a:buNone/>
            </a:pPr>
            <a:r>
              <a:rPr lang="en-US" sz="950" b="1" dirty="0">
                <a:solidFill>
                  <a:srgbClr val="6B7280"/>
                </a:solidFill>
                <a:latin typeface="Arial" pitchFamily="34" charset="0"/>
                <a:ea typeface="Arial" pitchFamily="34" charset="-122"/>
                <a:cs typeface="Arial" pitchFamily="34" charset="-120"/>
              </a:rPr>
              <a:t>BUILD — NEVER PAY A PREMIUM</a:t>
            </a:r>
            <a:endParaRPr lang="en-US" sz="950" dirty="0"/>
          </a:p>
        </p:txBody>
      </p:sp>
      <p:sp>
        <p:nvSpPr>
          <p:cNvPr id="17" name="Text 15"/>
          <p:cNvSpPr/>
          <p:nvPr/>
        </p:nvSpPr>
        <p:spPr>
          <a:xfrm>
            <a:off x="3154680" y="4645152"/>
            <a:ext cx="5029200" cy="365760"/>
          </a:xfrm>
          <a:prstGeom prst="rect">
            <a:avLst/>
          </a:prstGeom>
          <a:noFill/>
          <a:ln/>
        </p:spPr>
        <p:txBody>
          <a:bodyPr wrap="square" lIns="0" tIns="0" rIns="0" bIns="0" rtlCol="0" anchor="ctr"/>
          <a:lstStyle/>
          <a:p>
            <a:pPr marL="0" indent="0">
              <a:buNone/>
            </a:pPr>
            <a:r>
              <a:rPr lang="en-US" sz="1450" b="1" dirty="0">
                <a:solidFill>
                  <a:srgbClr val="1A1A1A"/>
                </a:solidFill>
                <a:latin typeface="Arial" pitchFamily="34" charset="0"/>
                <a:ea typeface="Arial" pitchFamily="34" charset="-122"/>
                <a:cs typeface="Arial" pitchFamily="34" charset="-120"/>
              </a:rPr>
              <a:t>PROCESS ENGINEERING</a:t>
            </a:r>
            <a:endParaRPr lang="en-US" sz="1450" dirty="0"/>
          </a:p>
        </p:txBody>
      </p:sp>
      <p:sp>
        <p:nvSpPr>
          <p:cNvPr id="18" name="Text 16"/>
          <p:cNvSpPr/>
          <p:nvPr/>
        </p:nvSpPr>
        <p:spPr>
          <a:xfrm>
            <a:off x="3154680" y="5010912"/>
            <a:ext cx="4983480" cy="731520"/>
          </a:xfrm>
          <a:prstGeom prst="rect">
            <a:avLst/>
          </a:prstGeom>
          <a:noFill/>
          <a:ln/>
        </p:spPr>
        <p:txBody>
          <a:bodyPr wrap="square" lIns="0" tIns="0" rIns="0" bIns="0" rtlCol="0" anchor="ctr"/>
          <a:lstStyle/>
          <a:p>
            <a:pPr marL="0" indent="0">
              <a:buNone/>
            </a:pPr>
            <a:r>
              <a:rPr lang="en-US" sz="1050" dirty="0">
                <a:solidFill>
                  <a:srgbClr val="1A1A1A"/>
                </a:solidFill>
                <a:latin typeface="Arial" pitchFamily="34" charset="0"/>
                <a:ea typeface="Arial" pitchFamily="34" charset="-122"/>
                <a:cs typeface="Arial" pitchFamily="34" charset="-120"/>
              </a:rPr>
              <a:t>Discovery, mining, documentation, redesign for agent–human handoffs. Commoditizing fast: the same AI that creates the demand automates the generic version. Deploy it as tooling into every acquisition which gives you the margin bridge from sub-10% EBITDA.</a:t>
            </a:r>
            <a:endParaRPr lang="en-US" sz="1050" dirty="0"/>
          </a:p>
        </p:txBody>
      </p:sp>
      <p:sp>
        <p:nvSpPr>
          <p:cNvPr id="19" name="Shape 17"/>
          <p:cNvSpPr/>
          <p:nvPr/>
        </p:nvSpPr>
        <p:spPr>
          <a:xfrm>
            <a:off x="8732520" y="1481328"/>
            <a:ext cx="2926080" cy="2834640"/>
          </a:xfrm>
          <a:prstGeom prst="roundRect">
            <a:avLst>
              <a:gd name="adj" fmla="val 1935"/>
            </a:avLst>
          </a:prstGeom>
          <a:solidFill>
            <a:srgbClr val="F7F7F8"/>
          </a:solidFill>
          <a:ln/>
          <a:effectLst>
            <a:outerShdw blurRad="76200" dist="25400" dir="2700000" algn="bl" rotWithShape="0">
              <a:srgbClr val="000000">
                <a:alpha val="10000"/>
              </a:srgbClr>
            </a:outerShdw>
          </a:effectLst>
        </p:spPr>
        <p:txBody>
          <a:bodyPr/>
          <a:lstStyle/>
          <a:p>
            <a:endParaRPr lang="en-BE"/>
          </a:p>
        </p:txBody>
      </p:sp>
      <p:sp>
        <p:nvSpPr>
          <p:cNvPr id="20" name="Text 18"/>
          <p:cNvSpPr/>
          <p:nvPr/>
        </p:nvSpPr>
        <p:spPr>
          <a:xfrm>
            <a:off x="8942832" y="1627632"/>
            <a:ext cx="2514600" cy="256032"/>
          </a:xfrm>
          <a:prstGeom prst="rect">
            <a:avLst/>
          </a:prstGeom>
          <a:noFill/>
          <a:ln/>
        </p:spPr>
        <p:txBody>
          <a:bodyPr wrap="square" lIns="0" tIns="0" rIns="0" bIns="0" rtlCol="0" anchor="ctr"/>
          <a:lstStyle/>
          <a:p>
            <a:pPr marL="0" indent="0">
              <a:buNone/>
            </a:pPr>
            <a:r>
              <a:rPr lang="en-US" sz="1100" b="1" kern="0" spc="100" dirty="0">
                <a:solidFill>
                  <a:srgbClr val="1A1A1A"/>
                </a:solidFill>
                <a:latin typeface="Arial" pitchFamily="34" charset="0"/>
                <a:ea typeface="Arial" pitchFamily="34" charset="-122"/>
                <a:cs typeface="Arial" pitchFamily="34" charset="-120"/>
              </a:rPr>
              <a:t>THE SEQUENCING</a:t>
            </a:r>
            <a:endParaRPr lang="en-US" sz="1100" dirty="0"/>
          </a:p>
        </p:txBody>
      </p:sp>
      <p:sp>
        <p:nvSpPr>
          <p:cNvPr id="21" name="Text 19"/>
          <p:cNvSpPr/>
          <p:nvPr/>
        </p:nvSpPr>
        <p:spPr>
          <a:xfrm>
            <a:off x="8942832" y="1920240"/>
            <a:ext cx="2514600" cy="2286000"/>
          </a:xfrm>
          <a:prstGeom prst="rect">
            <a:avLst/>
          </a:prstGeom>
          <a:noFill/>
          <a:ln/>
        </p:spPr>
        <p:txBody>
          <a:bodyPr wrap="square" lIns="0" tIns="0" rIns="0" bIns="0" rtlCol="0" anchor="ctr"/>
          <a:lstStyle/>
          <a:p>
            <a:pPr marL="0" indent="0">
              <a:spcAft>
                <a:spcPts val="700"/>
              </a:spcAft>
              <a:buNone/>
            </a:pPr>
            <a:r>
              <a:rPr lang="en-US" sz="1000" b="1" dirty="0">
                <a:solidFill>
                  <a:srgbClr val="C00000"/>
                </a:solidFill>
                <a:latin typeface="Arial" pitchFamily="34" charset="0"/>
                <a:ea typeface="Arial" pitchFamily="34" charset="-122"/>
                <a:cs typeface="Arial" pitchFamily="34" charset="-120"/>
              </a:rPr>
              <a:t>1. </a:t>
            </a:r>
            <a:r>
              <a:rPr lang="en-US" sz="1000" dirty="0">
                <a:solidFill>
                  <a:srgbClr val="1A1A1A"/>
                </a:solidFill>
                <a:latin typeface="Arial" pitchFamily="34" charset="0"/>
                <a:ea typeface="Arial" pitchFamily="34" charset="-122"/>
                <a:cs typeface="Arial" pitchFamily="34" charset="-120"/>
              </a:rPr>
              <a:t>Acquire the vertical franchise = fragmented, SG&amp;A-heavy, sub-10% EBITDA, at 4–6x.</a:t>
            </a:r>
            <a:endParaRPr lang="en-US" sz="1000" dirty="0"/>
          </a:p>
          <a:p>
            <a:pPr marL="0" indent="0">
              <a:spcAft>
                <a:spcPts val="700"/>
              </a:spcAft>
              <a:buNone/>
            </a:pPr>
            <a:r>
              <a:rPr lang="en-US" sz="1000" b="1" dirty="0">
                <a:solidFill>
                  <a:srgbClr val="C00000"/>
                </a:solidFill>
                <a:latin typeface="Arial" pitchFamily="34" charset="0"/>
                <a:ea typeface="Arial" pitchFamily="34" charset="-122"/>
                <a:cs typeface="Arial" pitchFamily="34" charset="-120"/>
              </a:rPr>
              <a:t>2. </a:t>
            </a:r>
            <a:r>
              <a:rPr lang="en-US" sz="1000" dirty="0">
                <a:solidFill>
                  <a:srgbClr val="1A1A1A"/>
                </a:solidFill>
                <a:latin typeface="Arial" pitchFamily="34" charset="0"/>
                <a:ea typeface="Arial" pitchFamily="34" charset="-122"/>
                <a:cs typeface="Arial" pitchFamily="34" charset="-120"/>
              </a:rPr>
              <a:t>Centralize governance &amp; operations into one shared platform.</a:t>
            </a:r>
            <a:endParaRPr lang="en-US" sz="1000" dirty="0"/>
          </a:p>
          <a:p>
            <a:pPr marL="0" indent="0">
              <a:spcAft>
                <a:spcPts val="700"/>
              </a:spcAft>
              <a:buNone/>
            </a:pPr>
            <a:r>
              <a:rPr lang="en-US" sz="1000" b="1" dirty="0">
                <a:solidFill>
                  <a:srgbClr val="C00000"/>
                </a:solidFill>
                <a:latin typeface="Arial" pitchFamily="34" charset="0"/>
                <a:ea typeface="Arial" pitchFamily="34" charset="-122"/>
                <a:cs typeface="Arial" pitchFamily="34" charset="-120"/>
              </a:rPr>
              <a:t>3. </a:t>
            </a:r>
            <a:r>
              <a:rPr lang="en-US" sz="1000" dirty="0">
                <a:solidFill>
                  <a:srgbClr val="1A1A1A"/>
                </a:solidFill>
                <a:latin typeface="Arial" pitchFamily="34" charset="0"/>
                <a:ea typeface="Arial" pitchFamily="34" charset="-122"/>
                <a:cs typeface="Arial" pitchFamily="34" charset="-120"/>
              </a:rPr>
              <a:t>Retrofit AI process engineering = the margin bridge.</a:t>
            </a:r>
            <a:endParaRPr lang="en-US" sz="1000" dirty="0"/>
          </a:p>
          <a:p>
            <a:pPr marL="0" indent="0">
              <a:spcAft>
                <a:spcPts val="700"/>
              </a:spcAft>
              <a:buNone/>
            </a:pPr>
            <a:r>
              <a:rPr lang="en-US" sz="1000" b="1" dirty="0">
                <a:solidFill>
                  <a:srgbClr val="C00000"/>
                </a:solidFill>
                <a:latin typeface="Arial" pitchFamily="34" charset="0"/>
                <a:ea typeface="Arial" pitchFamily="34" charset="-122"/>
                <a:cs typeface="Arial" pitchFamily="34" charset="-120"/>
              </a:rPr>
              <a:t>4. </a:t>
            </a:r>
            <a:r>
              <a:rPr lang="en-US" sz="1000" dirty="0">
                <a:solidFill>
                  <a:srgbClr val="1A1A1A"/>
                </a:solidFill>
                <a:latin typeface="Arial" pitchFamily="34" charset="0"/>
                <a:ea typeface="Arial" pitchFamily="34" charset="-122"/>
                <a:cs typeface="Arial" pitchFamily="34" charset="-120"/>
              </a:rPr>
              <a:t>Repeat across the vertical; let the re-rating be optionality, not the thesis.</a:t>
            </a:r>
            <a:endParaRPr lang="en-US" sz="1000" dirty="0"/>
          </a:p>
        </p:txBody>
      </p:sp>
      <p:sp>
        <p:nvSpPr>
          <p:cNvPr id="22" name="Shape 20"/>
          <p:cNvSpPr/>
          <p:nvPr/>
        </p:nvSpPr>
        <p:spPr>
          <a:xfrm>
            <a:off x="8732520" y="4480560"/>
            <a:ext cx="2926080" cy="1417320"/>
          </a:xfrm>
          <a:prstGeom prst="roundRect">
            <a:avLst>
              <a:gd name="adj" fmla="val 3871"/>
            </a:avLst>
          </a:prstGeom>
          <a:solidFill>
            <a:srgbClr val="FBF0F0"/>
          </a:solidFill>
          <a:ln w="12700">
            <a:solidFill>
              <a:srgbClr val="C00000"/>
            </a:solidFill>
            <a:prstDash val="solid"/>
          </a:ln>
          <a:effectLst>
            <a:outerShdw blurRad="76200" dist="25400" dir="2700000" algn="bl" rotWithShape="0">
              <a:srgbClr val="000000">
                <a:alpha val="10000"/>
              </a:srgbClr>
            </a:outerShdw>
          </a:effectLst>
        </p:spPr>
        <p:txBody>
          <a:bodyPr/>
          <a:lstStyle/>
          <a:p>
            <a:endParaRPr lang="en-BE"/>
          </a:p>
        </p:txBody>
      </p:sp>
      <p:sp>
        <p:nvSpPr>
          <p:cNvPr id="23" name="Text 21"/>
          <p:cNvSpPr/>
          <p:nvPr/>
        </p:nvSpPr>
        <p:spPr>
          <a:xfrm>
            <a:off x="8942832" y="4617720"/>
            <a:ext cx="2514600" cy="256032"/>
          </a:xfrm>
          <a:prstGeom prst="rect">
            <a:avLst/>
          </a:prstGeom>
          <a:noFill/>
          <a:ln/>
        </p:spPr>
        <p:txBody>
          <a:bodyPr wrap="square" lIns="0" tIns="0" rIns="0" bIns="0" rtlCol="0" anchor="ctr"/>
          <a:lstStyle/>
          <a:p>
            <a:pPr marL="0" indent="0">
              <a:buNone/>
            </a:pPr>
            <a:r>
              <a:rPr lang="en-US" sz="1100" b="1" kern="0" spc="100" dirty="0">
                <a:solidFill>
                  <a:srgbClr val="C00000"/>
                </a:solidFill>
                <a:latin typeface="Arial" pitchFamily="34" charset="0"/>
                <a:ea typeface="Arial" pitchFamily="34" charset="-122"/>
                <a:cs typeface="Arial" pitchFamily="34" charset="-120"/>
              </a:rPr>
              <a:t>WHY THIS ORDER</a:t>
            </a:r>
            <a:endParaRPr lang="en-US" sz="1100" dirty="0"/>
          </a:p>
        </p:txBody>
      </p:sp>
      <p:sp>
        <p:nvSpPr>
          <p:cNvPr id="24" name="Text 22"/>
          <p:cNvSpPr/>
          <p:nvPr/>
        </p:nvSpPr>
        <p:spPr>
          <a:xfrm>
            <a:off x="8942832" y="4892040"/>
            <a:ext cx="2514600" cy="960120"/>
          </a:xfrm>
          <a:prstGeom prst="rect">
            <a:avLst/>
          </a:prstGeom>
          <a:noFill/>
          <a:ln/>
        </p:spPr>
        <p:txBody>
          <a:bodyPr wrap="square" lIns="0" tIns="0" rIns="0" bIns="0" rtlCol="0" anchor="ctr"/>
          <a:lstStyle/>
          <a:p>
            <a:pPr marL="0" indent="0">
              <a:buNone/>
            </a:pPr>
            <a:r>
              <a:rPr lang="en-US" sz="950" dirty="0">
                <a:solidFill>
                  <a:srgbClr val="1A1A1A"/>
                </a:solidFill>
                <a:latin typeface="Arial" pitchFamily="34" charset="0"/>
                <a:ea typeface="Arial" pitchFamily="34" charset="-122"/>
                <a:cs typeface="Arial" pitchFamily="34" charset="-120"/>
              </a:rPr>
              <a:t>Trust, licenses and domain data accumulate over years (they must be bought. AI tooling improves monthly and gets cheaper): it should never be bought at a premium. Buy what is scarce; build what is abundant.</a:t>
            </a:r>
            <a:endParaRPr lang="en-US" sz="950" dirty="0"/>
          </a:p>
        </p:txBody>
      </p:sp>
      <p:sp>
        <p:nvSpPr>
          <p:cNvPr id="25" name="Text 23"/>
          <p:cNvSpPr/>
          <p:nvPr/>
        </p:nvSpPr>
        <p:spPr>
          <a:xfrm>
            <a:off x="548640" y="6035040"/>
            <a:ext cx="7818120" cy="384048"/>
          </a:xfrm>
          <a:prstGeom prst="rect">
            <a:avLst/>
          </a:prstGeom>
          <a:noFill/>
          <a:ln/>
        </p:spPr>
        <p:txBody>
          <a:bodyPr wrap="square" lIns="0" tIns="0" rIns="0" bIns="0" rtlCol="0" anchor="ctr"/>
          <a:lstStyle/>
          <a:p>
            <a:pPr marL="0" indent="0" algn="l">
              <a:buNone/>
            </a:pPr>
            <a:r>
              <a:rPr lang="en-US" sz="1700" b="1" i="1" dirty="0">
                <a:solidFill>
                  <a:srgbClr val="C00000"/>
                </a:solidFill>
                <a:latin typeface="Arial" pitchFamily="34" charset="0"/>
                <a:ea typeface="Arial" pitchFamily="34" charset="-122"/>
                <a:cs typeface="Arial" pitchFamily="34" charset="-120"/>
              </a:rPr>
              <a:t>Buy what compounds slowly. Build what improves monthly.</a:t>
            </a:r>
            <a:endParaRPr lang="en-US" sz="1700" dirty="0"/>
          </a:p>
        </p:txBody>
      </p:sp>
      <p:sp>
        <p:nvSpPr>
          <p:cNvPr id="26" name="Text 24"/>
          <p:cNvSpPr/>
          <p:nvPr/>
        </p:nvSpPr>
        <p:spPr>
          <a:xfrm>
            <a:off x="548640" y="6510528"/>
            <a:ext cx="11064240" cy="274320"/>
          </a:xfrm>
          <a:prstGeom prst="rect">
            <a:avLst/>
          </a:prstGeom>
          <a:noFill/>
          <a:ln/>
        </p:spPr>
        <p:txBody>
          <a:bodyPr wrap="square" lIns="0" tIns="0" rIns="0" bIns="0" rtlCol="0" anchor="ctr"/>
          <a:lstStyle/>
          <a:p>
            <a:pPr marL="0" indent="0">
              <a:buNone/>
            </a:pPr>
            <a:r>
              <a:rPr lang="en-US" sz="800" dirty="0">
                <a:solidFill>
                  <a:srgbClr val="9CA3AF"/>
                </a:solidFill>
                <a:latin typeface="Arial" pitchFamily="34" charset="0"/>
                <a:ea typeface="Arial" pitchFamily="34" charset="-122"/>
                <a:cs typeface="Arial" pitchFamily="34" charset="-120"/>
              </a:rPr>
              <a:t>Framework: F. Maertens. Anchors: roll-up entry multiples per CT Acquisitions / NVPE; margin mechanics per Capital &amp; Clarity (2026); verticalization per Sequoia, Infosys×Anthropic, BPM Radar 2025. Not investment advice.</a:t>
            </a:r>
            <a:endParaRPr lang="en-US" sz="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CA872-38CE-B51E-24A2-A90C57B6A593}"/>
            </a:ext>
          </a:extLst>
        </p:cNvPr>
        <p:cNvGrpSpPr/>
        <p:nvPr/>
      </p:nvGrpSpPr>
      <p:grpSpPr>
        <a:xfrm>
          <a:off x="0" y="0"/>
          <a:ext cx="0" cy="0"/>
          <a:chOff x="0" y="0"/>
          <a:chExt cx="0" cy="0"/>
        </a:xfrm>
      </p:grpSpPr>
      <p:pic>
        <p:nvPicPr>
          <p:cNvPr id="3" name="Picture 2" descr="A black and blue wavy background  Description automatically generated">
            <a:extLst>
              <a:ext uri="{FF2B5EF4-FFF2-40B4-BE49-F238E27FC236}">
                <a16:creationId xmlns:a16="http://schemas.microsoft.com/office/drawing/2014/main" id="{B8D1EA10-F74B-9554-8AEC-BF609E5CA607}"/>
              </a:ext>
            </a:extLst>
          </p:cNvPr>
          <p:cNvPicPr>
            <a:picLocks noChangeAspect="1"/>
          </p:cNvPicPr>
          <p:nvPr/>
        </p:nvPicPr>
        <p:blipFill>
          <a:blip r:embed="rId3"/>
          <a:stretch>
            <a:fillRect/>
          </a:stretch>
        </p:blipFill>
        <p:spPr>
          <a:xfrm>
            <a:off x="0" y="0"/>
            <a:ext cx="12205130" cy="6858000"/>
          </a:xfrm>
          <a:prstGeom prst="rect">
            <a:avLst/>
          </a:prstGeom>
        </p:spPr>
      </p:pic>
      <p:sp>
        <p:nvSpPr>
          <p:cNvPr id="4" name="TextBox 3">
            <a:extLst>
              <a:ext uri="{FF2B5EF4-FFF2-40B4-BE49-F238E27FC236}">
                <a16:creationId xmlns:a16="http://schemas.microsoft.com/office/drawing/2014/main" id="{C8C656D3-AA2F-03D3-CB00-E1AB580682DC}"/>
              </a:ext>
            </a:extLst>
          </p:cNvPr>
          <p:cNvSpPr txBox="1"/>
          <p:nvPr/>
        </p:nvSpPr>
        <p:spPr>
          <a:xfrm>
            <a:off x="615294" y="2767280"/>
            <a:ext cx="10974542" cy="1323439"/>
          </a:xfrm>
          <a:prstGeom prst="rect">
            <a:avLst/>
          </a:prstGeom>
          <a:noFill/>
        </p:spPr>
        <p:txBody>
          <a:bodyPr wrap="square" rtlCol="0">
            <a:spAutoFit/>
          </a:bodyPr>
          <a:lstStyle/>
          <a:p>
            <a:pPr algn="ctr"/>
            <a:r>
              <a:rPr lang="en-BE" sz="4000" i="1" dirty="0">
                <a:solidFill>
                  <a:schemeClr val="bg1"/>
                </a:solidFill>
                <a:latin typeface="Bodoni Moda 28pt Medium" pitchFamily="2" charset="77"/>
              </a:rPr>
              <a:t>When disruption becomes the norm, resilience is positioning that gains from not knowing.</a:t>
            </a:r>
          </a:p>
        </p:txBody>
      </p:sp>
      <p:sp>
        <p:nvSpPr>
          <p:cNvPr id="2" name="TextBox 1">
            <a:extLst>
              <a:ext uri="{FF2B5EF4-FFF2-40B4-BE49-F238E27FC236}">
                <a16:creationId xmlns:a16="http://schemas.microsoft.com/office/drawing/2014/main" id="{EA05AE73-018C-F388-483C-869B3EB8830D}"/>
              </a:ext>
            </a:extLst>
          </p:cNvPr>
          <p:cNvSpPr txBox="1"/>
          <p:nvPr/>
        </p:nvSpPr>
        <p:spPr>
          <a:xfrm>
            <a:off x="4284782" y="4682169"/>
            <a:ext cx="3635566" cy="307777"/>
          </a:xfrm>
          <a:prstGeom prst="rect">
            <a:avLst/>
          </a:prstGeom>
          <a:noFill/>
        </p:spPr>
        <p:txBody>
          <a:bodyPr wrap="square" rtlCol="0">
            <a:spAutoFit/>
          </a:bodyPr>
          <a:lstStyle/>
          <a:p>
            <a:pPr algn="ctr"/>
            <a:r>
              <a:rPr lang="en-US" sz="1400" dirty="0" err="1">
                <a:solidFill>
                  <a:schemeClr val="bg1"/>
                </a:solidFill>
              </a:rPr>
              <a:t>filip.maertens@aldenburgh.be</a:t>
            </a:r>
            <a:endParaRPr lang="en-BE" sz="1400" dirty="0">
              <a:solidFill>
                <a:schemeClr val="bg1"/>
              </a:solidFill>
            </a:endParaRPr>
          </a:p>
        </p:txBody>
      </p:sp>
      <p:sp>
        <p:nvSpPr>
          <p:cNvPr id="5" name="TextBox 4"/>
          <p:cNvSpPr txBox="1"/>
          <p:nvPr/>
        </p:nvSpPr>
        <p:spPr>
          <a:xfrm>
            <a:off x="2491569" y="5715000"/>
            <a:ext cx="7205819" cy="323165"/>
          </a:xfrm>
          <a:prstGeom prst="rect">
            <a:avLst/>
          </a:prstGeom>
          <a:noFill/>
        </p:spPr>
        <p:txBody>
          <a:bodyPr wrap="none">
            <a:spAutoFit/>
          </a:bodyPr>
          <a:lstStyle/>
          <a:p>
            <a:pPr algn="ctr"/>
            <a:r>
              <a:rPr sz="1500" i="1" dirty="0">
                <a:solidFill>
                  <a:srgbClr val="D9A8A8"/>
                </a:solidFill>
                <a:latin typeface="Arial"/>
              </a:rPr>
              <a:t>Own durable cash-flow exposure </a:t>
            </a:r>
            <a:r>
              <a:rPr lang="en-US" sz="1500" i="1" dirty="0">
                <a:solidFill>
                  <a:srgbClr val="D9A8A8"/>
                </a:solidFill>
                <a:latin typeface="Arial"/>
              </a:rPr>
              <a:t>and distribution </a:t>
            </a:r>
            <a:r>
              <a:rPr sz="1500" i="1" dirty="0">
                <a:solidFill>
                  <a:srgbClr val="D9A8A8"/>
                </a:solidFill>
                <a:latin typeface="Arial"/>
              </a:rPr>
              <a:t>to the theme</a:t>
            </a:r>
            <a:r>
              <a:rPr lang="en-US" sz="1500" i="1" dirty="0">
                <a:solidFill>
                  <a:srgbClr val="D9A8A8"/>
                </a:solidFill>
                <a:latin typeface="Arial"/>
              </a:rPr>
              <a:t>,</a:t>
            </a:r>
            <a:r>
              <a:rPr sz="1500" i="1" dirty="0">
                <a:solidFill>
                  <a:srgbClr val="D9A8A8"/>
                </a:solidFill>
                <a:latin typeface="Arial"/>
              </a:rPr>
              <a:t> not the theme itself.</a:t>
            </a:r>
          </a:p>
        </p:txBody>
      </p:sp>
    </p:spTree>
    <p:extLst>
      <p:ext uri="{BB962C8B-B14F-4D97-AF65-F5344CB8AC3E}">
        <p14:creationId xmlns:p14="http://schemas.microsoft.com/office/powerpoint/2010/main" val="2177925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0" dirty="0">
                <a:solidFill>
                  <a:srgbClr val="1A1A1A"/>
                </a:solidFill>
                <a:latin typeface="Bodoni Moda 28pt" pitchFamily="34" charset="0"/>
                <a:ea typeface="Arial" pitchFamily="34" charset="-122"/>
                <a:cs typeface="Arial" pitchFamily="34" charset="-120"/>
              </a:rPr>
              <a:t>From Schumpeter’s creative destruction to today’s </a:t>
            </a:r>
            <a:r>
              <a:rPr lang="en-US" sz="2200" b="1" dirty="0">
                <a:solidFill>
                  <a:srgbClr val="C00000"/>
                </a:solidFill>
                <a:latin typeface="Bodoni Moda 28pt Medium" pitchFamily="34" charset="0"/>
                <a:ea typeface="Arial" pitchFamily="34" charset="-122"/>
                <a:cs typeface="Arial" pitchFamily="34" charset="-120"/>
              </a:rPr>
              <a:t>Continuous Destruction</a:t>
            </a:r>
            <a:endParaRPr lang="en-US" sz="2600" dirty="0"/>
          </a:p>
        </p:txBody>
      </p:sp>
      <p:sp>
        <p:nvSpPr>
          <p:cNvPr id="4" name="Shape 2"/>
          <p:cNvSpPr/>
          <p:nvPr/>
        </p:nvSpPr>
        <p:spPr>
          <a:xfrm>
            <a:off x="731520" y="3840480"/>
            <a:ext cx="10698480" cy="0"/>
          </a:xfrm>
          <a:prstGeom prst="line">
            <a:avLst/>
          </a:prstGeom>
          <a:noFill/>
          <a:ln w="19050">
            <a:solidFill>
              <a:srgbClr val="C9C9CE"/>
            </a:solidFill>
            <a:prstDash val="solid"/>
          </a:ln>
        </p:spPr>
        <p:txBody>
          <a:bodyPr/>
          <a:lstStyle/>
          <a:p>
            <a:endParaRPr lang="en-BE"/>
          </a:p>
        </p:txBody>
      </p:sp>
      <p:sp>
        <p:nvSpPr>
          <p:cNvPr id="5" name="Shape 3"/>
          <p:cNvSpPr/>
          <p:nvPr/>
        </p:nvSpPr>
        <p:spPr>
          <a:xfrm>
            <a:off x="868680" y="2834640"/>
            <a:ext cx="146304" cy="1005840"/>
          </a:xfrm>
          <a:prstGeom prst="rect">
            <a:avLst/>
          </a:prstGeom>
          <a:solidFill>
            <a:srgbClr val="8C8C95"/>
          </a:solidFill>
          <a:ln/>
        </p:spPr>
        <p:txBody>
          <a:bodyPr/>
          <a:lstStyle/>
          <a:p>
            <a:endParaRPr lang="en-BE"/>
          </a:p>
        </p:txBody>
      </p:sp>
      <p:sp>
        <p:nvSpPr>
          <p:cNvPr id="6" name="Text 4"/>
          <p:cNvSpPr/>
          <p:nvPr/>
        </p:nvSpPr>
        <p:spPr>
          <a:xfrm>
            <a:off x="228600" y="2450592"/>
            <a:ext cx="1463040" cy="274320"/>
          </a:xfrm>
          <a:prstGeom prst="rect">
            <a:avLst/>
          </a:prstGeom>
          <a:noFill/>
          <a:ln/>
        </p:spPr>
        <p:txBody>
          <a:bodyPr wrap="square" lIns="0" tIns="0" rIns="0" bIns="0" rtlCol="0" anchor="ctr"/>
          <a:lstStyle/>
          <a:p>
            <a:pPr marL="0" indent="0" algn="ctr">
              <a:buNone/>
            </a:pPr>
            <a:r>
              <a:rPr lang="en-US" sz="1200" b="1" dirty="0">
                <a:solidFill>
                  <a:srgbClr val="1A1A1A"/>
                </a:solidFill>
                <a:latin typeface="Arial" pitchFamily="34" charset="0"/>
                <a:ea typeface="Arial" pitchFamily="34" charset="-122"/>
                <a:cs typeface="Arial" pitchFamily="34" charset="-120"/>
              </a:rPr>
              <a:t>Railroads</a:t>
            </a:r>
            <a:endParaRPr lang="en-US" sz="1200" dirty="0"/>
          </a:p>
        </p:txBody>
      </p:sp>
      <p:sp>
        <p:nvSpPr>
          <p:cNvPr id="7" name="Shape 5"/>
          <p:cNvSpPr/>
          <p:nvPr/>
        </p:nvSpPr>
        <p:spPr>
          <a:xfrm>
            <a:off x="3977640" y="2834640"/>
            <a:ext cx="146304" cy="1005840"/>
          </a:xfrm>
          <a:prstGeom prst="rect">
            <a:avLst/>
          </a:prstGeom>
          <a:solidFill>
            <a:srgbClr val="8C8C95"/>
          </a:solidFill>
          <a:ln/>
        </p:spPr>
        <p:txBody>
          <a:bodyPr/>
          <a:lstStyle/>
          <a:p>
            <a:endParaRPr lang="en-BE"/>
          </a:p>
        </p:txBody>
      </p:sp>
      <p:sp>
        <p:nvSpPr>
          <p:cNvPr id="8" name="Text 6"/>
          <p:cNvSpPr/>
          <p:nvPr/>
        </p:nvSpPr>
        <p:spPr>
          <a:xfrm>
            <a:off x="3337560" y="2450592"/>
            <a:ext cx="1463040" cy="274320"/>
          </a:xfrm>
          <a:prstGeom prst="rect">
            <a:avLst/>
          </a:prstGeom>
          <a:noFill/>
          <a:ln/>
        </p:spPr>
        <p:txBody>
          <a:bodyPr wrap="square" lIns="0" tIns="0" rIns="0" bIns="0" rtlCol="0" anchor="ctr"/>
          <a:lstStyle/>
          <a:p>
            <a:pPr marL="0" indent="0" algn="ctr">
              <a:buNone/>
            </a:pPr>
            <a:r>
              <a:rPr lang="en-US" sz="1200" b="1" dirty="0">
                <a:solidFill>
                  <a:srgbClr val="1A1A1A"/>
                </a:solidFill>
                <a:latin typeface="Arial" pitchFamily="34" charset="0"/>
                <a:ea typeface="Arial" pitchFamily="34" charset="-122"/>
                <a:cs typeface="Arial" pitchFamily="34" charset="-120"/>
              </a:rPr>
              <a:t>PC</a:t>
            </a:r>
            <a:endParaRPr lang="en-US" sz="1200" dirty="0"/>
          </a:p>
        </p:txBody>
      </p:sp>
      <p:sp>
        <p:nvSpPr>
          <p:cNvPr id="9" name="Shape 7"/>
          <p:cNvSpPr/>
          <p:nvPr/>
        </p:nvSpPr>
        <p:spPr>
          <a:xfrm>
            <a:off x="5715000" y="2834640"/>
            <a:ext cx="146304" cy="1005840"/>
          </a:xfrm>
          <a:prstGeom prst="rect">
            <a:avLst/>
          </a:prstGeom>
          <a:solidFill>
            <a:srgbClr val="8C8C95"/>
          </a:solidFill>
          <a:ln/>
        </p:spPr>
        <p:txBody>
          <a:bodyPr/>
          <a:lstStyle/>
          <a:p>
            <a:endParaRPr lang="en-BE"/>
          </a:p>
        </p:txBody>
      </p:sp>
      <p:sp>
        <p:nvSpPr>
          <p:cNvPr id="10" name="Text 8"/>
          <p:cNvSpPr/>
          <p:nvPr/>
        </p:nvSpPr>
        <p:spPr>
          <a:xfrm>
            <a:off x="5074920" y="2450592"/>
            <a:ext cx="1463040" cy="274320"/>
          </a:xfrm>
          <a:prstGeom prst="rect">
            <a:avLst/>
          </a:prstGeom>
          <a:noFill/>
          <a:ln/>
        </p:spPr>
        <p:txBody>
          <a:bodyPr wrap="square" lIns="0" tIns="0" rIns="0" bIns="0" rtlCol="0" anchor="ctr"/>
          <a:lstStyle/>
          <a:p>
            <a:pPr marL="0" indent="0" algn="ctr">
              <a:buNone/>
            </a:pPr>
            <a:r>
              <a:rPr lang="en-US" sz="1200" b="1" dirty="0">
                <a:solidFill>
                  <a:srgbClr val="1A1A1A"/>
                </a:solidFill>
                <a:latin typeface="Arial" pitchFamily="34" charset="0"/>
                <a:ea typeface="Arial" pitchFamily="34" charset="-122"/>
                <a:cs typeface="Arial" pitchFamily="34" charset="-120"/>
              </a:rPr>
              <a:t>Smartphone</a:t>
            </a:r>
            <a:endParaRPr lang="en-US" sz="1200" dirty="0"/>
          </a:p>
        </p:txBody>
      </p:sp>
      <p:sp>
        <p:nvSpPr>
          <p:cNvPr id="11" name="Text 9"/>
          <p:cNvSpPr/>
          <p:nvPr/>
        </p:nvSpPr>
        <p:spPr>
          <a:xfrm>
            <a:off x="1188720" y="3950208"/>
            <a:ext cx="2651760" cy="256032"/>
          </a:xfrm>
          <a:prstGeom prst="rect">
            <a:avLst/>
          </a:prstGeom>
          <a:noFill/>
          <a:ln/>
        </p:spPr>
        <p:txBody>
          <a:bodyPr wrap="square" lIns="0" tIns="0" rIns="0" bIns="0" rtlCol="0" anchor="ctr"/>
          <a:lstStyle/>
          <a:p>
            <a:pPr marL="0" indent="0" algn="ctr">
              <a:buNone/>
            </a:pPr>
            <a:r>
              <a:rPr lang="en-US" sz="1050" dirty="0">
                <a:solidFill>
                  <a:srgbClr val="6B7280"/>
                </a:solidFill>
                <a:latin typeface="Arial" pitchFamily="34" charset="0"/>
                <a:ea typeface="Arial" pitchFamily="34" charset="-122"/>
                <a:cs typeface="Arial" pitchFamily="34" charset="-120"/>
              </a:rPr>
              <a:t>~50 yrs of equilibrium</a:t>
            </a:r>
            <a:endParaRPr lang="en-US" sz="1050" dirty="0"/>
          </a:p>
        </p:txBody>
      </p:sp>
      <p:sp>
        <p:nvSpPr>
          <p:cNvPr id="12" name="Text 10"/>
          <p:cNvSpPr/>
          <p:nvPr/>
        </p:nvSpPr>
        <p:spPr>
          <a:xfrm>
            <a:off x="4160520" y="3950208"/>
            <a:ext cx="1463040" cy="256032"/>
          </a:xfrm>
          <a:prstGeom prst="rect">
            <a:avLst/>
          </a:prstGeom>
          <a:noFill/>
          <a:ln/>
        </p:spPr>
        <p:txBody>
          <a:bodyPr wrap="square" lIns="0" tIns="0" rIns="0" bIns="0" rtlCol="0" anchor="ctr"/>
          <a:lstStyle/>
          <a:p>
            <a:pPr marL="0" indent="0" algn="ctr">
              <a:buNone/>
            </a:pPr>
            <a:r>
              <a:rPr lang="en-US" sz="1050" dirty="0">
                <a:solidFill>
                  <a:srgbClr val="6B7280"/>
                </a:solidFill>
                <a:latin typeface="Arial" pitchFamily="34" charset="0"/>
                <a:ea typeface="Arial" pitchFamily="34" charset="-122"/>
                <a:cs typeface="Arial" pitchFamily="34" charset="-120"/>
              </a:rPr>
              <a:t>~20 yrs</a:t>
            </a:r>
            <a:endParaRPr lang="en-US" sz="1050" dirty="0"/>
          </a:p>
        </p:txBody>
      </p:sp>
      <p:sp>
        <p:nvSpPr>
          <p:cNvPr id="13" name="Text 11"/>
          <p:cNvSpPr/>
          <p:nvPr/>
        </p:nvSpPr>
        <p:spPr>
          <a:xfrm>
            <a:off x="5806440" y="3950208"/>
            <a:ext cx="1371600" cy="256032"/>
          </a:xfrm>
          <a:prstGeom prst="rect">
            <a:avLst/>
          </a:prstGeom>
          <a:noFill/>
          <a:ln/>
        </p:spPr>
        <p:txBody>
          <a:bodyPr wrap="square" lIns="0" tIns="0" rIns="0" bIns="0" rtlCol="0" anchor="ctr"/>
          <a:lstStyle/>
          <a:p>
            <a:pPr marL="0" indent="0" algn="ctr">
              <a:buNone/>
            </a:pPr>
            <a:r>
              <a:rPr lang="en-US" sz="1050" dirty="0">
                <a:solidFill>
                  <a:srgbClr val="6B7280"/>
                </a:solidFill>
                <a:latin typeface="Arial" pitchFamily="34" charset="0"/>
                <a:ea typeface="Arial" pitchFamily="34" charset="-122"/>
                <a:cs typeface="Arial" pitchFamily="34" charset="-120"/>
              </a:rPr>
              <a:t>~15 yrs</a:t>
            </a:r>
            <a:endParaRPr lang="en-US" sz="1050" dirty="0"/>
          </a:p>
        </p:txBody>
      </p:sp>
      <p:sp>
        <p:nvSpPr>
          <p:cNvPr id="14" name="Shape 12"/>
          <p:cNvSpPr/>
          <p:nvPr/>
        </p:nvSpPr>
        <p:spPr>
          <a:xfrm>
            <a:off x="7178040" y="2834640"/>
            <a:ext cx="146304" cy="1005840"/>
          </a:xfrm>
          <a:prstGeom prst="rect">
            <a:avLst/>
          </a:prstGeom>
          <a:solidFill>
            <a:srgbClr val="C00000"/>
          </a:solidFill>
          <a:ln/>
        </p:spPr>
        <p:txBody>
          <a:bodyPr/>
          <a:lstStyle/>
          <a:p>
            <a:endParaRPr lang="en-BE"/>
          </a:p>
        </p:txBody>
      </p:sp>
      <p:sp>
        <p:nvSpPr>
          <p:cNvPr id="15" name="Shape 13"/>
          <p:cNvSpPr/>
          <p:nvPr/>
        </p:nvSpPr>
        <p:spPr>
          <a:xfrm>
            <a:off x="7635240" y="2834640"/>
            <a:ext cx="146304" cy="1005840"/>
          </a:xfrm>
          <a:prstGeom prst="rect">
            <a:avLst/>
          </a:prstGeom>
          <a:solidFill>
            <a:srgbClr val="C00000"/>
          </a:solidFill>
          <a:ln/>
        </p:spPr>
        <p:txBody>
          <a:bodyPr/>
          <a:lstStyle/>
          <a:p>
            <a:endParaRPr lang="en-BE"/>
          </a:p>
        </p:txBody>
      </p:sp>
      <p:sp>
        <p:nvSpPr>
          <p:cNvPr id="16" name="Shape 14"/>
          <p:cNvSpPr/>
          <p:nvPr/>
        </p:nvSpPr>
        <p:spPr>
          <a:xfrm>
            <a:off x="7955280" y="2834640"/>
            <a:ext cx="146304" cy="1005840"/>
          </a:xfrm>
          <a:prstGeom prst="rect">
            <a:avLst/>
          </a:prstGeom>
          <a:solidFill>
            <a:srgbClr val="C00000"/>
          </a:solidFill>
          <a:ln/>
        </p:spPr>
        <p:txBody>
          <a:bodyPr/>
          <a:lstStyle/>
          <a:p>
            <a:endParaRPr lang="en-BE"/>
          </a:p>
        </p:txBody>
      </p:sp>
      <p:sp>
        <p:nvSpPr>
          <p:cNvPr id="17" name="Shape 15"/>
          <p:cNvSpPr/>
          <p:nvPr/>
        </p:nvSpPr>
        <p:spPr>
          <a:xfrm>
            <a:off x="8183880" y="2834640"/>
            <a:ext cx="146304" cy="1005840"/>
          </a:xfrm>
          <a:prstGeom prst="rect">
            <a:avLst/>
          </a:prstGeom>
          <a:solidFill>
            <a:srgbClr val="C00000"/>
          </a:solidFill>
          <a:ln/>
        </p:spPr>
        <p:txBody>
          <a:bodyPr/>
          <a:lstStyle/>
          <a:p>
            <a:endParaRPr lang="en-BE"/>
          </a:p>
        </p:txBody>
      </p:sp>
      <p:sp>
        <p:nvSpPr>
          <p:cNvPr id="18" name="Shape 16"/>
          <p:cNvSpPr/>
          <p:nvPr/>
        </p:nvSpPr>
        <p:spPr>
          <a:xfrm>
            <a:off x="8339328" y="2834640"/>
            <a:ext cx="146304" cy="1005840"/>
          </a:xfrm>
          <a:prstGeom prst="rect">
            <a:avLst/>
          </a:prstGeom>
          <a:solidFill>
            <a:srgbClr val="C00000"/>
          </a:solidFill>
          <a:ln/>
        </p:spPr>
        <p:txBody>
          <a:bodyPr/>
          <a:lstStyle/>
          <a:p>
            <a:endParaRPr lang="en-BE"/>
          </a:p>
        </p:txBody>
      </p:sp>
      <p:sp>
        <p:nvSpPr>
          <p:cNvPr id="19" name="Shape 17"/>
          <p:cNvSpPr/>
          <p:nvPr/>
        </p:nvSpPr>
        <p:spPr>
          <a:xfrm>
            <a:off x="8485632" y="2834640"/>
            <a:ext cx="2944368" cy="1005840"/>
          </a:xfrm>
          <a:prstGeom prst="rect">
            <a:avLst/>
          </a:prstGeom>
          <a:solidFill>
            <a:srgbClr val="C00000"/>
          </a:solidFill>
          <a:ln/>
        </p:spPr>
        <p:txBody>
          <a:bodyPr/>
          <a:lstStyle/>
          <a:p>
            <a:endParaRPr lang="en-BE"/>
          </a:p>
        </p:txBody>
      </p:sp>
      <p:sp>
        <p:nvSpPr>
          <p:cNvPr id="20" name="Text 18"/>
          <p:cNvSpPr/>
          <p:nvPr/>
        </p:nvSpPr>
        <p:spPr>
          <a:xfrm>
            <a:off x="7589520" y="2450592"/>
            <a:ext cx="1097280" cy="274320"/>
          </a:xfrm>
          <a:prstGeom prst="rect">
            <a:avLst/>
          </a:prstGeom>
          <a:noFill/>
          <a:ln/>
        </p:spPr>
        <p:txBody>
          <a:bodyPr wrap="square" lIns="0" tIns="0" rIns="0" bIns="0" rtlCol="0" anchor="ctr"/>
          <a:lstStyle/>
          <a:p>
            <a:pPr marL="0" indent="0" algn="ctr">
              <a:buNone/>
            </a:pPr>
            <a:r>
              <a:rPr lang="en-US" sz="1200" b="1" dirty="0">
                <a:solidFill>
                  <a:srgbClr val="C00000"/>
                </a:solidFill>
                <a:latin typeface="Arial" pitchFamily="34" charset="0"/>
                <a:ea typeface="Arial" pitchFamily="34" charset="-122"/>
                <a:cs typeface="Arial" pitchFamily="34" charset="-120"/>
              </a:rPr>
              <a:t>AI</a:t>
            </a:r>
            <a:endParaRPr lang="en-US" sz="1200" dirty="0"/>
          </a:p>
        </p:txBody>
      </p:sp>
      <p:sp>
        <p:nvSpPr>
          <p:cNvPr id="21" name="Text 19"/>
          <p:cNvSpPr/>
          <p:nvPr/>
        </p:nvSpPr>
        <p:spPr>
          <a:xfrm>
            <a:off x="7040880" y="3950208"/>
            <a:ext cx="4389120" cy="256032"/>
          </a:xfrm>
          <a:prstGeom prst="rect">
            <a:avLst/>
          </a:prstGeom>
          <a:noFill/>
          <a:ln/>
        </p:spPr>
        <p:txBody>
          <a:bodyPr wrap="square" lIns="0" tIns="0" rIns="0" bIns="0" rtlCol="0" anchor="ctr"/>
          <a:lstStyle/>
          <a:p>
            <a:pPr marL="0" indent="0" algn="ctr">
              <a:buNone/>
            </a:pPr>
            <a:r>
              <a:rPr lang="en-US" sz="1050" b="1" dirty="0">
                <a:solidFill>
                  <a:srgbClr val="C00000"/>
                </a:solidFill>
                <a:latin typeface="Arial" pitchFamily="34" charset="0"/>
                <a:ea typeface="Arial" pitchFamily="34" charset="-122"/>
                <a:cs typeface="Arial" pitchFamily="34" charset="-120"/>
              </a:rPr>
              <a:t>no equilibrium — destruction as the steady state</a:t>
            </a:r>
            <a:endParaRPr lang="en-US" sz="1050" dirty="0"/>
          </a:p>
        </p:txBody>
      </p:sp>
      <p:sp>
        <p:nvSpPr>
          <p:cNvPr id="22" name="Text 20"/>
          <p:cNvSpPr/>
          <p:nvPr/>
        </p:nvSpPr>
        <p:spPr>
          <a:xfrm>
            <a:off x="548640" y="5212080"/>
            <a:ext cx="11064240" cy="594360"/>
          </a:xfrm>
          <a:prstGeom prst="rect">
            <a:avLst/>
          </a:prstGeom>
          <a:noFill/>
          <a:ln/>
        </p:spPr>
        <p:txBody>
          <a:bodyPr wrap="square" lIns="0" tIns="0" rIns="0" bIns="0" rtlCol="0" anchor="ctr"/>
          <a:lstStyle/>
          <a:p>
            <a:pPr marL="0" indent="0">
              <a:buNone/>
            </a:pPr>
            <a:r>
              <a:rPr lang="en-US" sz="1300" b="1" dirty="0">
                <a:solidFill>
                  <a:srgbClr val="1A1A1A"/>
                </a:solidFill>
                <a:latin typeface="Arial" pitchFamily="34" charset="0"/>
                <a:ea typeface="Arial" pitchFamily="34" charset="-122"/>
                <a:cs typeface="Arial" pitchFamily="34" charset="-120"/>
              </a:rPr>
              <a:t>Why the cycle no longer closes:  </a:t>
            </a:r>
            <a:r>
              <a:rPr lang="en-US" sz="1300" dirty="0">
                <a:solidFill>
                  <a:srgbClr val="1A1A1A"/>
                </a:solidFill>
                <a:latin typeface="Arial" pitchFamily="34" charset="0"/>
                <a:ea typeface="Arial" pitchFamily="34" charset="-122"/>
                <a:cs typeface="Arial" pitchFamily="34" charset="-120"/>
              </a:rPr>
              <a:t>capability improves on a cadence of months, and AI now contributes to designing better versions of itself — the cycle accelerates further (BlackRock, Mar 2026). There is no “between disruptions” anymore.</a:t>
            </a:r>
            <a:endParaRPr lang="en-US" sz="1300" dirty="0"/>
          </a:p>
        </p:txBody>
      </p:sp>
      <p:sp>
        <p:nvSpPr>
          <p:cNvPr id="23" name="Text 21"/>
          <p:cNvSpPr/>
          <p:nvPr/>
        </p:nvSpPr>
        <p:spPr>
          <a:xfrm>
            <a:off x="548640" y="5897880"/>
            <a:ext cx="11064240" cy="411480"/>
          </a:xfrm>
          <a:prstGeom prst="rect">
            <a:avLst/>
          </a:prstGeom>
          <a:noFill/>
          <a:ln/>
        </p:spPr>
        <p:txBody>
          <a:bodyPr wrap="square" lIns="0" tIns="0" rIns="0" bIns="0" rtlCol="0" anchor="ctr"/>
          <a:lstStyle/>
          <a:p>
            <a:pPr marL="0" indent="0" algn="r">
              <a:buNone/>
            </a:pPr>
            <a:r>
              <a:rPr lang="en-US" sz="2000" b="1" i="1" dirty="0">
                <a:solidFill>
                  <a:srgbClr val="C00000"/>
                </a:solidFill>
                <a:latin typeface="Arial" pitchFamily="34" charset="0"/>
                <a:ea typeface="Arial" pitchFamily="34" charset="-122"/>
                <a:cs typeface="Arial" pitchFamily="34" charset="-120"/>
              </a:rPr>
              <a:t>Continuous Destruction: Schumpeter without the equilibrium.</a:t>
            </a:r>
            <a:endParaRPr lang="en-US" sz="2000" dirty="0"/>
          </a:p>
        </p:txBody>
      </p:sp>
      <p:sp>
        <p:nvSpPr>
          <p:cNvPr id="24" name="Text 22"/>
          <p:cNvSpPr/>
          <p:nvPr/>
        </p:nvSpPr>
        <p:spPr>
          <a:xfrm>
            <a:off x="548640" y="6510528"/>
            <a:ext cx="11064240" cy="228600"/>
          </a:xfrm>
          <a:prstGeom prst="rect">
            <a:avLst/>
          </a:prstGeom>
          <a:noFill/>
          <a:ln/>
        </p:spPr>
        <p:txBody>
          <a:bodyPr wrap="square" lIns="0" tIns="0" rIns="0" bIns="0" rtlCol="0" anchor="ctr"/>
          <a:lstStyle/>
          <a:p>
            <a:pPr marL="0" indent="0">
              <a:buNone/>
            </a:pPr>
            <a:r>
              <a:rPr lang="en-US" sz="850" dirty="0">
                <a:solidFill>
                  <a:srgbClr val="9CA3AF"/>
                </a:solidFill>
                <a:latin typeface="Arial" pitchFamily="34" charset="0"/>
                <a:ea typeface="Arial" pitchFamily="34" charset="-122"/>
                <a:cs typeface="Arial" pitchFamily="34" charset="-120"/>
              </a:rPr>
              <a:t>Concept: F. Maertens. Reference points: equilibrium intervals approximate; BlackRock, “Investing in 2026: AI, War, and Income” (Mar 2026).</a:t>
            </a:r>
            <a:endParaRPr lang="en-US" sz="850" dirty="0"/>
          </a:p>
        </p:txBody>
      </p:sp>
      <p:pic>
        <p:nvPicPr>
          <p:cNvPr id="25" name="Picture 24">
            <a:extLst>
              <a:ext uri="{FF2B5EF4-FFF2-40B4-BE49-F238E27FC236}">
                <a16:creationId xmlns:a16="http://schemas.microsoft.com/office/drawing/2014/main" id="{3BC9C2A4-81BC-7988-76F2-876EC405D3F3}"/>
              </a:ext>
            </a:extLst>
          </p:cNvPr>
          <p:cNvPicPr>
            <a:picLocks noChangeAspect="1"/>
          </p:cNvPicPr>
          <p:nvPr/>
        </p:nvPicPr>
        <p:blipFill>
          <a:blip r:embed="rId3">
            <a:alphaModFix amt="28000"/>
          </a:blip>
          <a:srcRect t="40126"/>
          <a:stretch>
            <a:fillRect/>
          </a:stretch>
        </p:blipFill>
        <p:spPr>
          <a:xfrm>
            <a:off x="0" y="766506"/>
            <a:ext cx="12182856" cy="40832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bg>
      <p:bgPr>
        <a:solidFill>
          <a:srgbClr val="F2F7FE"/>
        </a:solidFill>
        <a:effectLst/>
      </p:bgPr>
    </p:bg>
    <p:spTree>
      <p:nvGrpSpPr>
        <p:cNvPr id="1" name=""/>
        <p:cNvGrpSpPr/>
        <p:nvPr/>
      </p:nvGrpSpPr>
      <p:grpSpPr>
        <a:xfrm>
          <a:off x="0" y="0"/>
          <a:ext cx="0" cy="0"/>
          <a:chOff x="0" y="0"/>
          <a:chExt cx="0" cy="0"/>
        </a:xfrm>
      </p:grpSpPr>
      <p:sp>
        <p:nvSpPr>
          <p:cNvPr id="2" name="Text 0"/>
          <p:cNvSpPr/>
          <p:nvPr/>
        </p:nvSpPr>
        <p:spPr>
          <a:xfrm>
            <a:off x="393192" y="484632"/>
            <a:ext cx="11402568" cy="868680"/>
          </a:xfrm>
          <a:prstGeom prst="rect">
            <a:avLst/>
          </a:prstGeom>
          <a:noFill/>
          <a:ln/>
        </p:spPr>
        <p:txBody>
          <a:bodyPr wrap="square" lIns="0" tIns="0" rIns="0" bIns="0" rtlCol="0" anchor="t"/>
          <a:lstStyle/>
          <a:p>
            <a:pPr marL="0" indent="0">
              <a:buNone/>
            </a:pPr>
            <a:r>
              <a:rPr lang="en-US" sz="2200" b="0" dirty="0">
                <a:solidFill>
                  <a:srgbClr val="1A1A1A"/>
                </a:solidFill>
                <a:latin typeface="Bodoni Moda 28pt" pitchFamily="34" charset="0"/>
                <a:ea typeface="Arial" pitchFamily="34" charset="-122"/>
                <a:cs typeface="Arial" pitchFamily="34" charset="-120"/>
              </a:rPr>
              <a:t>The retirement of the Black Swan. A concept built on rarity cannot describe a regime of constant extremity. </a:t>
            </a:r>
          </a:p>
        </p:txBody>
      </p:sp>
      <p:graphicFrame>
        <p:nvGraphicFramePr>
          <p:cNvPr id="4" name="Chart 0"/>
          <p:cNvGraphicFramePr/>
          <p:nvPr>
            <p:extLst>
              <p:ext uri="{D42A27DB-BD31-4B8C-83A1-F6EECF244321}">
                <p14:modId xmlns:p14="http://schemas.microsoft.com/office/powerpoint/2010/main" val="4188411476"/>
              </p:ext>
            </p:extLst>
          </p:nvPr>
        </p:nvGraphicFramePr>
        <p:xfrm>
          <a:off x="548640" y="1417320"/>
          <a:ext cx="6949440" cy="393192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2"/>
          <p:cNvSpPr/>
          <p:nvPr/>
        </p:nvSpPr>
        <p:spPr>
          <a:xfrm>
            <a:off x="5532120" y="3200400"/>
            <a:ext cx="1920240" cy="548640"/>
          </a:xfrm>
          <a:prstGeom prst="rect">
            <a:avLst/>
          </a:prstGeom>
          <a:noFill/>
          <a:ln/>
        </p:spPr>
        <p:txBody>
          <a:bodyPr wrap="square" lIns="0" tIns="0" rIns="0" bIns="0" rtlCol="0" anchor="ctr"/>
          <a:lstStyle/>
          <a:p>
            <a:pPr marL="0" indent="0" algn="r">
              <a:buNone/>
            </a:pPr>
            <a:r>
              <a:rPr lang="en-US" sz="1050" b="1" i="1" dirty="0">
                <a:solidFill>
                  <a:srgbClr val="C00000"/>
                </a:solidFill>
                <a:latin typeface="Arial" pitchFamily="34" charset="0"/>
                <a:ea typeface="Arial" pitchFamily="34" charset="-122"/>
                <a:cs typeface="Arial" pitchFamily="34" charset="-120"/>
              </a:rPr>
              <a:t>your model: ~never</a:t>
            </a:r>
            <a:endParaRPr lang="en-US" sz="1050" dirty="0"/>
          </a:p>
          <a:p>
            <a:pPr marL="0" indent="0" algn="r">
              <a:buNone/>
            </a:pPr>
            <a:r>
              <a:rPr lang="en-US" sz="1050" b="1" i="1" dirty="0">
                <a:solidFill>
                  <a:srgbClr val="C00000"/>
                </a:solidFill>
                <a:latin typeface="Arial" pitchFamily="34" charset="0"/>
                <a:ea typeface="Arial" pitchFamily="34" charset="-122"/>
                <a:cs typeface="Arial" pitchFamily="34" charset="-120"/>
              </a:rPr>
              <a:t>reality: every quarter</a:t>
            </a:r>
            <a:endParaRPr lang="en-US" sz="1050" dirty="0"/>
          </a:p>
        </p:txBody>
      </p:sp>
      <p:sp>
        <p:nvSpPr>
          <p:cNvPr id="6" name="Text 3"/>
          <p:cNvSpPr/>
          <p:nvPr/>
        </p:nvSpPr>
        <p:spPr>
          <a:xfrm>
            <a:off x="4572000" y="4434840"/>
            <a:ext cx="2926080" cy="274320"/>
          </a:xfrm>
          <a:prstGeom prst="rect">
            <a:avLst/>
          </a:prstGeom>
          <a:noFill/>
          <a:ln/>
        </p:spPr>
        <p:txBody>
          <a:bodyPr wrap="square" lIns="0" tIns="0" rIns="0" bIns="0" rtlCol="0" anchor="ctr"/>
          <a:lstStyle/>
          <a:p>
            <a:pPr marL="0" indent="0" algn="r">
              <a:buNone/>
            </a:pPr>
            <a:r>
              <a:rPr lang="en-US" sz="1100" b="1" kern="0" spc="100" dirty="0">
                <a:solidFill>
                  <a:srgbClr val="C00000"/>
                </a:solidFill>
                <a:latin typeface="Arial" pitchFamily="34" charset="0"/>
                <a:ea typeface="Arial" pitchFamily="34" charset="-122"/>
                <a:cs typeface="Arial" pitchFamily="34" charset="-120"/>
              </a:rPr>
              <a:t>THE NEW BODY OF THE CURVE</a:t>
            </a:r>
            <a:endParaRPr lang="en-US" sz="1100" dirty="0"/>
          </a:p>
        </p:txBody>
      </p:sp>
      <p:sp>
        <p:nvSpPr>
          <p:cNvPr id="7" name="Shape 4"/>
          <p:cNvSpPr/>
          <p:nvPr/>
        </p:nvSpPr>
        <p:spPr>
          <a:xfrm>
            <a:off x="7772400" y="1417320"/>
            <a:ext cx="3886200" cy="3931920"/>
          </a:xfrm>
          <a:prstGeom prst="roundRect">
            <a:avLst>
              <a:gd name="adj" fmla="val 1412"/>
            </a:avLst>
          </a:prstGeom>
          <a:solidFill>
            <a:srgbClr val="F7F7F8"/>
          </a:solidFill>
          <a:ln/>
          <a:effectLst>
            <a:outerShdw blurRad="88900" dist="25400" dir="2700000" algn="bl" rotWithShape="0">
              <a:srgbClr val="000000">
                <a:alpha val="14000"/>
              </a:srgbClr>
            </a:outerShdw>
          </a:effectLst>
        </p:spPr>
        <p:txBody>
          <a:bodyPr/>
          <a:lstStyle/>
          <a:p>
            <a:endParaRPr lang="en-BE"/>
          </a:p>
        </p:txBody>
      </p:sp>
      <p:sp>
        <p:nvSpPr>
          <p:cNvPr id="8" name="Text 5"/>
          <p:cNvSpPr/>
          <p:nvPr/>
        </p:nvSpPr>
        <p:spPr>
          <a:xfrm>
            <a:off x="8001000" y="1627632"/>
            <a:ext cx="3474720" cy="274320"/>
          </a:xfrm>
          <a:prstGeom prst="rect">
            <a:avLst/>
          </a:prstGeom>
          <a:noFill/>
          <a:ln/>
        </p:spPr>
        <p:txBody>
          <a:bodyPr wrap="square" lIns="0" tIns="0" rIns="0" bIns="0" rtlCol="0" anchor="ctr"/>
          <a:lstStyle/>
          <a:p>
            <a:pPr marL="0" indent="0">
              <a:buNone/>
            </a:pPr>
            <a:r>
              <a:rPr lang="en-US" sz="1150" b="1" kern="0" spc="100" dirty="0">
                <a:solidFill>
                  <a:srgbClr val="1A1A1A"/>
                </a:solidFill>
                <a:latin typeface="Arial" pitchFamily="34" charset="0"/>
                <a:ea typeface="Arial" pitchFamily="34" charset="-122"/>
                <a:cs typeface="Arial" pitchFamily="34" charset="-120"/>
              </a:rPr>
              <a:t>A BLACK SWAN HAS THREE PROPERTIES</a:t>
            </a:r>
            <a:endParaRPr lang="en-US" sz="1150" dirty="0"/>
          </a:p>
        </p:txBody>
      </p:sp>
      <p:sp>
        <p:nvSpPr>
          <p:cNvPr id="9" name="Text 6"/>
          <p:cNvSpPr/>
          <p:nvPr/>
        </p:nvSpPr>
        <p:spPr>
          <a:xfrm>
            <a:off x="8001000" y="2011680"/>
            <a:ext cx="3474720" cy="274320"/>
          </a:xfrm>
          <a:prstGeom prst="rect">
            <a:avLst/>
          </a:prstGeom>
          <a:noFill/>
          <a:ln/>
        </p:spPr>
        <p:txBody>
          <a:bodyPr wrap="square" lIns="0" tIns="0" rIns="0" bIns="0" rtlCol="0" anchor="ctr"/>
          <a:lstStyle/>
          <a:p>
            <a:pPr marL="0" indent="0">
              <a:buNone/>
            </a:pPr>
            <a:r>
              <a:rPr lang="en-US" sz="1300" b="1" dirty="0">
                <a:solidFill>
                  <a:srgbClr val="1A1A1A"/>
                </a:solidFill>
                <a:latin typeface="Arial" pitchFamily="34" charset="0"/>
                <a:ea typeface="Arial" pitchFamily="34" charset="-122"/>
                <a:cs typeface="Arial" pitchFamily="34" charset="-120"/>
              </a:rPr>
              <a:t>Extreme rarity  </a:t>
            </a:r>
            <a:r>
              <a:rPr lang="en-US" sz="1300" b="1" dirty="0">
                <a:solidFill>
                  <a:srgbClr val="C00000"/>
                </a:solidFill>
                <a:latin typeface="Arial" pitchFamily="34" charset="0"/>
                <a:ea typeface="Arial" pitchFamily="34" charset="-122"/>
                <a:cs typeface="Arial" pitchFamily="34" charset="-120"/>
              </a:rPr>
              <a:t>— GONE</a:t>
            </a:r>
            <a:endParaRPr lang="en-US" sz="1300" dirty="0"/>
          </a:p>
        </p:txBody>
      </p:sp>
      <p:sp>
        <p:nvSpPr>
          <p:cNvPr id="10" name="Text 7"/>
          <p:cNvSpPr/>
          <p:nvPr/>
        </p:nvSpPr>
        <p:spPr>
          <a:xfrm>
            <a:off x="8001000" y="2286000"/>
            <a:ext cx="3474720" cy="54864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Paradigm-breaking events now arrive quarterly. Outliers became the operating environment.</a:t>
            </a:r>
            <a:endParaRPr lang="en-US" sz="1050" dirty="0"/>
          </a:p>
        </p:txBody>
      </p:sp>
      <p:sp>
        <p:nvSpPr>
          <p:cNvPr id="11" name="Text 8"/>
          <p:cNvSpPr/>
          <p:nvPr/>
        </p:nvSpPr>
        <p:spPr>
          <a:xfrm>
            <a:off x="8001000" y="3035808"/>
            <a:ext cx="3474720" cy="274320"/>
          </a:xfrm>
          <a:prstGeom prst="rect">
            <a:avLst/>
          </a:prstGeom>
          <a:noFill/>
          <a:ln/>
        </p:spPr>
        <p:txBody>
          <a:bodyPr wrap="square" lIns="0" tIns="0" rIns="0" bIns="0" rtlCol="0" anchor="ctr"/>
          <a:lstStyle/>
          <a:p>
            <a:pPr marL="0" indent="0">
              <a:buNone/>
            </a:pPr>
            <a:r>
              <a:rPr lang="en-US" sz="1300" b="1" dirty="0">
                <a:solidFill>
                  <a:srgbClr val="1A1A1A"/>
                </a:solidFill>
                <a:latin typeface="Arial" pitchFamily="34" charset="0"/>
                <a:ea typeface="Arial" pitchFamily="34" charset="-122"/>
                <a:cs typeface="Arial" pitchFamily="34" charset="-120"/>
              </a:rPr>
              <a:t>Extreme impact  </a:t>
            </a:r>
            <a:r>
              <a:rPr lang="en-US" sz="1300" b="1" dirty="0">
                <a:solidFill>
                  <a:srgbClr val="6B7280"/>
                </a:solidFill>
                <a:latin typeface="Arial" pitchFamily="34" charset="0"/>
                <a:ea typeface="Arial" pitchFamily="34" charset="-122"/>
                <a:cs typeface="Arial" pitchFamily="34" charset="-120"/>
              </a:rPr>
              <a:t>— INTACT</a:t>
            </a:r>
            <a:endParaRPr lang="en-US" sz="1300" dirty="0"/>
          </a:p>
        </p:txBody>
      </p:sp>
      <p:sp>
        <p:nvSpPr>
          <p:cNvPr id="12" name="Text 9"/>
          <p:cNvSpPr/>
          <p:nvPr/>
        </p:nvSpPr>
        <p:spPr>
          <a:xfrm>
            <a:off x="8001000" y="3310128"/>
            <a:ext cx="3474720" cy="54864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Each event still reorders winners and losers.</a:t>
            </a:r>
            <a:endParaRPr lang="en-US" sz="1050" dirty="0"/>
          </a:p>
        </p:txBody>
      </p:sp>
      <p:sp>
        <p:nvSpPr>
          <p:cNvPr id="13" name="Text 10"/>
          <p:cNvSpPr/>
          <p:nvPr/>
        </p:nvSpPr>
        <p:spPr>
          <a:xfrm>
            <a:off x="8001000" y="4059936"/>
            <a:ext cx="3474720" cy="274320"/>
          </a:xfrm>
          <a:prstGeom prst="rect">
            <a:avLst/>
          </a:prstGeom>
          <a:noFill/>
          <a:ln/>
        </p:spPr>
        <p:txBody>
          <a:bodyPr wrap="square" lIns="0" tIns="0" rIns="0" bIns="0" rtlCol="0" anchor="ctr"/>
          <a:lstStyle/>
          <a:p>
            <a:pPr marL="0" indent="0">
              <a:buNone/>
            </a:pPr>
            <a:r>
              <a:rPr lang="en-US" sz="1300" b="1" dirty="0">
                <a:solidFill>
                  <a:srgbClr val="1A1A1A"/>
                </a:solidFill>
                <a:latin typeface="Arial" pitchFamily="34" charset="0"/>
                <a:ea typeface="Arial" pitchFamily="34" charset="-122"/>
                <a:cs typeface="Arial" pitchFamily="34" charset="-120"/>
              </a:rPr>
              <a:t>Retrospective rationalization  </a:t>
            </a:r>
            <a:r>
              <a:rPr lang="en-US" sz="1300" b="1" dirty="0">
                <a:solidFill>
                  <a:srgbClr val="6B7280"/>
                </a:solidFill>
                <a:latin typeface="Arial" pitchFamily="34" charset="0"/>
                <a:ea typeface="Arial" pitchFamily="34" charset="-122"/>
                <a:cs typeface="Arial" pitchFamily="34" charset="-120"/>
              </a:rPr>
              <a:t>— INTACT</a:t>
            </a:r>
            <a:endParaRPr lang="en-US" sz="1300" dirty="0"/>
          </a:p>
        </p:txBody>
      </p:sp>
      <p:sp>
        <p:nvSpPr>
          <p:cNvPr id="14" name="Text 11"/>
          <p:cNvSpPr/>
          <p:nvPr/>
        </p:nvSpPr>
        <p:spPr>
          <a:xfrm>
            <a:off x="8001000" y="4334256"/>
            <a:ext cx="3474720" cy="548640"/>
          </a:xfrm>
          <a:prstGeom prst="rect">
            <a:avLst/>
          </a:prstGeom>
          <a:noFill/>
          <a:ln/>
        </p:spPr>
        <p:txBody>
          <a:bodyPr wrap="square" lIns="0" tIns="0" rIns="0" bIns="0" rtlCol="0" anchor="ctr"/>
          <a:lstStyle/>
          <a:p>
            <a:pPr marL="0" indent="0">
              <a:buNone/>
            </a:pPr>
            <a:r>
              <a:rPr lang="en-US" sz="1050" dirty="0">
                <a:solidFill>
                  <a:srgbClr val="6B7280"/>
                </a:solidFill>
                <a:latin typeface="Arial" pitchFamily="34" charset="0"/>
                <a:ea typeface="Arial" pitchFamily="34" charset="-122"/>
                <a:cs typeface="Arial" pitchFamily="34" charset="-120"/>
              </a:rPr>
              <a:t>We still explain each one afterwards — and predict none.</a:t>
            </a:r>
            <a:endParaRPr lang="en-US" sz="1050" dirty="0"/>
          </a:p>
        </p:txBody>
      </p:sp>
      <p:sp>
        <p:nvSpPr>
          <p:cNvPr id="15" name="Text 12"/>
          <p:cNvSpPr/>
          <p:nvPr/>
        </p:nvSpPr>
        <p:spPr>
          <a:xfrm>
            <a:off x="548640" y="5715000"/>
            <a:ext cx="11064240" cy="502920"/>
          </a:xfrm>
          <a:prstGeom prst="rect">
            <a:avLst/>
          </a:prstGeom>
          <a:noFill/>
          <a:ln/>
        </p:spPr>
        <p:txBody>
          <a:bodyPr wrap="square" lIns="0" tIns="0" rIns="0" bIns="0" rtlCol="0" anchor="ctr"/>
          <a:lstStyle/>
          <a:p>
            <a:pPr marL="0" indent="0" algn="l">
              <a:buNone/>
            </a:pPr>
            <a:r>
              <a:rPr lang="en-US" sz="1900" b="1" i="1" dirty="0">
                <a:solidFill>
                  <a:srgbClr val="C00000"/>
                </a:solidFill>
                <a:latin typeface="Arial" pitchFamily="34" charset="0"/>
                <a:ea typeface="Arial" pitchFamily="34" charset="-122"/>
                <a:cs typeface="Arial" pitchFamily="34" charset="-120"/>
              </a:rPr>
              <a:t>“The Black Swan warned about the event you didn’t see coming. Today, that event is called Tuesday.”</a:t>
            </a:r>
            <a:endParaRPr lang="en-US" sz="1900" dirty="0"/>
          </a:p>
        </p:txBody>
      </p:sp>
      <p:sp>
        <p:nvSpPr>
          <p:cNvPr id="16" name="Text 13"/>
          <p:cNvSpPr/>
          <p:nvPr/>
        </p:nvSpPr>
        <p:spPr>
          <a:xfrm>
            <a:off x="548640" y="6510528"/>
            <a:ext cx="11064240" cy="228600"/>
          </a:xfrm>
          <a:prstGeom prst="rect">
            <a:avLst/>
          </a:prstGeom>
          <a:noFill/>
          <a:ln/>
        </p:spPr>
        <p:txBody>
          <a:bodyPr wrap="square" lIns="0" tIns="0" rIns="0" bIns="0" rtlCol="0" anchor="ctr"/>
          <a:lstStyle/>
          <a:p>
            <a:pPr marL="0" indent="0">
              <a:buNone/>
            </a:pPr>
            <a:r>
              <a:rPr lang="en-US" sz="850" dirty="0">
                <a:solidFill>
                  <a:srgbClr val="9CA3AF"/>
                </a:solidFill>
                <a:latin typeface="Arial" pitchFamily="34" charset="0"/>
                <a:ea typeface="Arial" pitchFamily="34" charset="-122"/>
                <a:cs typeface="Arial" pitchFamily="34" charset="-120"/>
              </a:rPr>
              <a:t>Framing after N.N. Taleb (The Black Swan, 2007). Claim: the term has lost analytical usefulness — not that extreme events have ceased.</a:t>
            </a:r>
            <a:endParaRPr lang="en-US" sz="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blue wavy background  Description automatically generated">
            <a:extLst>
              <a:ext uri="{FF2B5EF4-FFF2-40B4-BE49-F238E27FC236}">
                <a16:creationId xmlns:a16="http://schemas.microsoft.com/office/drawing/2014/main" id="{BBDA47E3-B71F-7536-59B0-21C16C07E8D0}"/>
              </a:ext>
            </a:extLst>
          </p:cNvPr>
          <p:cNvPicPr>
            <a:picLocks noChangeAspect="1"/>
          </p:cNvPicPr>
          <p:nvPr/>
        </p:nvPicPr>
        <p:blipFill>
          <a:blip r:embed="rId3"/>
          <a:stretch>
            <a:fillRect/>
          </a:stretch>
        </p:blipFill>
        <p:spPr>
          <a:xfrm>
            <a:off x="0" y="0"/>
            <a:ext cx="12205130" cy="6858000"/>
          </a:xfrm>
          <a:prstGeom prst="rect">
            <a:avLst/>
          </a:prstGeom>
        </p:spPr>
      </p:pic>
      <p:sp>
        <p:nvSpPr>
          <p:cNvPr id="4" name="TextBox 3">
            <a:extLst>
              <a:ext uri="{FF2B5EF4-FFF2-40B4-BE49-F238E27FC236}">
                <a16:creationId xmlns:a16="http://schemas.microsoft.com/office/drawing/2014/main" id="{B038EB11-C837-44D4-0EFE-331C57FFDC99}"/>
              </a:ext>
            </a:extLst>
          </p:cNvPr>
          <p:cNvSpPr txBox="1"/>
          <p:nvPr/>
        </p:nvSpPr>
        <p:spPr>
          <a:xfrm>
            <a:off x="1136822" y="2767280"/>
            <a:ext cx="9959546" cy="1323439"/>
          </a:xfrm>
          <a:prstGeom prst="rect">
            <a:avLst/>
          </a:prstGeom>
          <a:noFill/>
        </p:spPr>
        <p:txBody>
          <a:bodyPr wrap="square" rtlCol="0">
            <a:spAutoFit/>
          </a:bodyPr>
          <a:lstStyle/>
          <a:p>
            <a:pPr algn="ctr"/>
            <a:r>
              <a:rPr lang="en-BE" sz="4000" i="1" dirty="0">
                <a:solidFill>
                  <a:schemeClr val="bg1"/>
                </a:solidFill>
                <a:latin typeface="Bodoni Moda 28pt Medium" pitchFamily="2" charset="77"/>
              </a:rPr>
              <a:t>Scene 1: AI is a geopolitical tool for economic and cultural dominance</a:t>
            </a:r>
          </a:p>
        </p:txBody>
      </p:sp>
      <p:sp>
        <p:nvSpPr>
          <p:cNvPr id="2" name="TextBox 1">
            <a:extLst>
              <a:ext uri="{FF2B5EF4-FFF2-40B4-BE49-F238E27FC236}">
                <a16:creationId xmlns:a16="http://schemas.microsoft.com/office/drawing/2014/main" id="{FD6881EB-C1A7-312A-4756-885966135E96}"/>
              </a:ext>
            </a:extLst>
          </p:cNvPr>
          <p:cNvSpPr txBox="1"/>
          <p:nvPr/>
        </p:nvSpPr>
        <p:spPr>
          <a:xfrm>
            <a:off x="2725864" y="4445000"/>
            <a:ext cx="6753452" cy="523220"/>
          </a:xfrm>
          <a:prstGeom prst="rect">
            <a:avLst/>
          </a:prstGeom>
          <a:noFill/>
        </p:spPr>
        <p:txBody>
          <a:bodyPr wrap="none" rtlCol="0">
            <a:spAutoFit/>
          </a:bodyPr>
          <a:lstStyle/>
          <a:p>
            <a:pPr algn="ctr"/>
            <a:r>
              <a:rPr lang="en-GB" sz="1400" i="1" u="none" strike="noStrike" dirty="0">
                <a:solidFill>
                  <a:schemeClr val="bg2">
                    <a:lumMod val="90000"/>
                  </a:schemeClr>
                </a:solidFill>
                <a:effectLst/>
                <a:latin typeface="Canela" pitchFamily="2" charset="77"/>
              </a:rPr>
              <a:t>This means that the impact of this technology will be profound, create severe turbulence, </a:t>
            </a:r>
          </a:p>
          <a:p>
            <a:pPr algn="ctr"/>
            <a:r>
              <a:rPr lang="en-GB" sz="1400" i="1" u="none" strike="noStrike" dirty="0">
                <a:solidFill>
                  <a:schemeClr val="bg2">
                    <a:lumMod val="90000"/>
                  </a:schemeClr>
                </a:solidFill>
                <a:effectLst/>
                <a:latin typeface="Canela" pitchFamily="2" charset="77"/>
              </a:rPr>
              <a:t>and generate economic prosperity for those who capture it</a:t>
            </a:r>
            <a:endParaRPr lang="en-BE" sz="1400" i="1" dirty="0">
              <a:solidFill>
                <a:schemeClr val="bg2">
                  <a:lumMod val="90000"/>
                </a:schemeClr>
              </a:solidFill>
              <a:latin typeface="Canela" pitchFamily="2" charset="77"/>
            </a:endParaRPr>
          </a:p>
        </p:txBody>
      </p:sp>
      <p:sp>
        <p:nvSpPr>
          <p:cNvPr id="13" name="Rectangle 12"/>
          <p:cNvSpPr/>
          <p:nvPr/>
        </p:nvSpPr>
        <p:spPr>
          <a:xfrm>
            <a:off x="5637276" y="6263640"/>
            <a:ext cx="164592" cy="164592"/>
          </a:xfrm>
          <a:prstGeom prst="rect">
            <a:avLst/>
          </a:prstGeom>
          <a:solidFill>
            <a:srgbClr val="C00000"/>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6021324" y="6263640"/>
            <a:ext cx="164592" cy="164592"/>
          </a:xfrm>
          <a:prstGeom prst="rect">
            <a:avLst/>
          </a:prstGeom>
          <a:noFill/>
          <a:ln w="12700">
            <a:solidFill>
              <a:srgbClr val="AFC3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a:xfrm>
            <a:off x="6405372" y="6263640"/>
            <a:ext cx="164592" cy="164592"/>
          </a:xfrm>
          <a:prstGeom prst="rect">
            <a:avLst/>
          </a:prstGeom>
          <a:noFill/>
          <a:ln w="12700">
            <a:solidFill>
              <a:srgbClr val="AFC3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85862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60933-D5A7-9936-9AC0-06E8E0203EB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4BE4EFB-3F49-D8DF-138D-2CB8E0F01507}"/>
              </a:ext>
            </a:extLst>
          </p:cNvPr>
          <p:cNvPicPr>
            <a:picLocks noChangeAspect="1"/>
          </p:cNvPicPr>
          <p:nvPr/>
        </p:nvPicPr>
        <p:blipFill>
          <a:blip r:embed="rId3">
            <a:grayscl/>
          </a:blip>
          <a:stretch>
            <a:fillRect/>
          </a:stretch>
        </p:blipFill>
        <p:spPr>
          <a:xfrm>
            <a:off x="1102783" y="1839382"/>
            <a:ext cx="2114551" cy="2114551"/>
          </a:xfrm>
          <a:prstGeom prst="rect">
            <a:avLst/>
          </a:prstGeom>
          <a:ln w="15875">
            <a:solidFill>
              <a:srgbClr val="C00000"/>
            </a:solidFill>
          </a:ln>
        </p:spPr>
      </p:pic>
      <p:pic>
        <p:nvPicPr>
          <p:cNvPr id="7" name="Picture 6">
            <a:extLst>
              <a:ext uri="{FF2B5EF4-FFF2-40B4-BE49-F238E27FC236}">
                <a16:creationId xmlns:a16="http://schemas.microsoft.com/office/drawing/2014/main" id="{419407A1-0858-3151-6DB5-D071F3D40EBD}"/>
              </a:ext>
            </a:extLst>
          </p:cNvPr>
          <p:cNvPicPr>
            <a:picLocks noChangeAspect="1"/>
          </p:cNvPicPr>
          <p:nvPr/>
        </p:nvPicPr>
        <p:blipFill>
          <a:blip r:embed="rId4">
            <a:grayscl/>
          </a:blip>
          <a:srcRect l="12562" r="17289"/>
          <a:stretch/>
        </p:blipFill>
        <p:spPr>
          <a:xfrm>
            <a:off x="3799416" y="1839379"/>
            <a:ext cx="2114551" cy="2114551"/>
          </a:xfrm>
          <a:prstGeom prst="rect">
            <a:avLst/>
          </a:prstGeom>
          <a:ln w="15875">
            <a:solidFill>
              <a:srgbClr val="C00000"/>
            </a:solidFill>
          </a:ln>
        </p:spPr>
      </p:pic>
      <p:pic>
        <p:nvPicPr>
          <p:cNvPr id="8" name="Picture 7">
            <a:extLst>
              <a:ext uri="{FF2B5EF4-FFF2-40B4-BE49-F238E27FC236}">
                <a16:creationId xmlns:a16="http://schemas.microsoft.com/office/drawing/2014/main" id="{B769B9CA-42C4-099F-8515-2F21183E66D6}"/>
              </a:ext>
            </a:extLst>
          </p:cNvPr>
          <p:cNvPicPr>
            <a:picLocks noChangeAspect="1"/>
          </p:cNvPicPr>
          <p:nvPr/>
        </p:nvPicPr>
        <p:blipFill>
          <a:blip r:embed="rId5">
            <a:grayscl/>
          </a:blip>
          <a:srcRect b="29214"/>
          <a:stretch/>
        </p:blipFill>
        <p:spPr>
          <a:xfrm>
            <a:off x="6496050" y="1839380"/>
            <a:ext cx="2114551" cy="2114551"/>
          </a:xfrm>
          <a:prstGeom prst="rect">
            <a:avLst/>
          </a:prstGeom>
          <a:ln w="15875">
            <a:solidFill>
              <a:srgbClr val="C00000"/>
            </a:solidFill>
          </a:ln>
        </p:spPr>
      </p:pic>
      <p:sp>
        <p:nvSpPr>
          <p:cNvPr id="10" name="TextBox 9">
            <a:extLst>
              <a:ext uri="{FF2B5EF4-FFF2-40B4-BE49-F238E27FC236}">
                <a16:creationId xmlns:a16="http://schemas.microsoft.com/office/drawing/2014/main" id="{E1CF90CC-905D-BF20-192D-1BD44C5A86DA}"/>
              </a:ext>
            </a:extLst>
          </p:cNvPr>
          <p:cNvSpPr txBox="1"/>
          <p:nvPr/>
        </p:nvSpPr>
        <p:spPr>
          <a:xfrm>
            <a:off x="393429" y="489017"/>
            <a:ext cx="11405141" cy="769441"/>
          </a:xfrm>
          <a:prstGeom prst="rect">
            <a:avLst/>
          </a:prstGeom>
          <a:noFill/>
        </p:spPr>
        <p:txBody>
          <a:bodyPr wrap="square" rtlCol="0">
            <a:spAutoFit/>
          </a:bodyPr>
          <a:lstStyle/>
          <a:p>
            <a:r>
              <a:rPr lang="en-US" sz="2200" dirty="0">
                <a:latin typeface="Bodoni Moda 28pt Medium" pitchFamily="2" charset="77"/>
              </a:rPr>
              <a:t>Every bloc frames AI differently, but all agree it is the </a:t>
            </a:r>
            <a:r>
              <a:rPr lang="en-US" sz="2200" dirty="0">
                <a:solidFill>
                  <a:srgbClr val="C00000"/>
                </a:solidFill>
                <a:latin typeface="Bodoni Moda 28pt Medium" pitchFamily="2" charset="77"/>
              </a:rPr>
              <a:t>decisive technology for securing their geopolitical and economic interests</a:t>
            </a:r>
            <a:r>
              <a:rPr lang="en-US" sz="2200" dirty="0">
                <a:latin typeface="Bodoni Moda 28pt Medium" pitchFamily="2" charset="77"/>
              </a:rPr>
              <a:t>. </a:t>
            </a:r>
            <a:endParaRPr lang="en-BE" sz="2200" dirty="0">
              <a:latin typeface="Bodoni Moda 28pt Medium" pitchFamily="2" charset="77"/>
            </a:endParaRPr>
          </a:p>
        </p:txBody>
      </p:sp>
      <p:sp>
        <p:nvSpPr>
          <p:cNvPr id="13" name="TextBox 12">
            <a:extLst>
              <a:ext uri="{FF2B5EF4-FFF2-40B4-BE49-F238E27FC236}">
                <a16:creationId xmlns:a16="http://schemas.microsoft.com/office/drawing/2014/main" id="{2C957E09-0FB6-B7D0-368E-B1106422966F}"/>
              </a:ext>
            </a:extLst>
          </p:cNvPr>
          <p:cNvSpPr txBox="1"/>
          <p:nvPr/>
        </p:nvSpPr>
        <p:spPr>
          <a:xfrm>
            <a:off x="1102784" y="4196303"/>
            <a:ext cx="2114550" cy="338554"/>
          </a:xfrm>
          <a:prstGeom prst="rect">
            <a:avLst/>
          </a:prstGeom>
          <a:noFill/>
        </p:spPr>
        <p:txBody>
          <a:bodyPr wrap="square" rtlCol="0">
            <a:spAutoFit/>
          </a:bodyPr>
          <a:lstStyle/>
          <a:p>
            <a:pPr algn="ctr"/>
            <a:r>
              <a:rPr lang="en-BE" sz="1600" b="1" dirty="0">
                <a:latin typeface="Arial"/>
              </a:rPr>
              <a:t>Global Power</a:t>
            </a:r>
          </a:p>
        </p:txBody>
      </p:sp>
      <p:sp>
        <p:nvSpPr>
          <p:cNvPr id="18" name="TextBox 17">
            <a:extLst>
              <a:ext uri="{FF2B5EF4-FFF2-40B4-BE49-F238E27FC236}">
                <a16:creationId xmlns:a16="http://schemas.microsoft.com/office/drawing/2014/main" id="{99E4AF28-D3EB-A00C-68C7-877590C140E2}"/>
              </a:ext>
            </a:extLst>
          </p:cNvPr>
          <p:cNvSpPr txBox="1"/>
          <p:nvPr/>
        </p:nvSpPr>
        <p:spPr>
          <a:xfrm>
            <a:off x="3816181" y="4196303"/>
            <a:ext cx="2081019" cy="338554"/>
          </a:xfrm>
          <a:prstGeom prst="rect">
            <a:avLst/>
          </a:prstGeom>
          <a:noFill/>
        </p:spPr>
        <p:txBody>
          <a:bodyPr wrap="none" rtlCol="0">
            <a:spAutoFit/>
          </a:bodyPr>
          <a:lstStyle/>
          <a:p>
            <a:r>
              <a:rPr lang="en-BE" sz="1600" b="1" dirty="0">
                <a:latin typeface="Arial"/>
              </a:rPr>
              <a:t>Sovereignty &amp; Ethics</a:t>
            </a:r>
          </a:p>
        </p:txBody>
      </p:sp>
      <p:sp>
        <p:nvSpPr>
          <p:cNvPr id="24" name="TextBox 23">
            <a:extLst>
              <a:ext uri="{FF2B5EF4-FFF2-40B4-BE49-F238E27FC236}">
                <a16:creationId xmlns:a16="http://schemas.microsoft.com/office/drawing/2014/main" id="{E50AC023-7676-2FFC-04C2-19681DF72DB9}"/>
              </a:ext>
            </a:extLst>
          </p:cNvPr>
          <p:cNvSpPr txBox="1"/>
          <p:nvPr/>
        </p:nvSpPr>
        <p:spPr>
          <a:xfrm>
            <a:off x="6496047" y="4196303"/>
            <a:ext cx="2114550" cy="338554"/>
          </a:xfrm>
          <a:prstGeom prst="rect">
            <a:avLst/>
          </a:prstGeom>
          <a:noFill/>
        </p:spPr>
        <p:txBody>
          <a:bodyPr wrap="square" rtlCol="0">
            <a:spAutoFit/>
          </a:bodyPr>
          <a:lstStyle/>
          <a:p>
            <a:pPr algn="ctr"/>
            <a:r>
              <a:rPr lang="en-BE" sz="1600" b="1" dirty="0">
                <a:latin typeface="Arial"/>
              </a:rPr>
              <a:t>National Revival</a:t>
            </a:r>
          </a:p>
        </p:txBody>
      </p:sp>
      <p:sp>
        <p:nvSpPr>
          <p:cNvPr id="27" name="TextBox 26">
            <a:extLst>
              <a:ext uri="{FF2B5EF4-FFF2-40B4-BE49-F238E27FC236}">
                <a16:creationId xmlns:a16="http://schemas.microsoft.com/office/drawing/2014/main" id="{89DA8806-54E0-FE67-0AC8-0912C8EE71F4}"/>
              </a:ext>
            </a:extLst>
          </p:cNvPr>
          <p:cNvSpPr txBox="1"/>
          <p:nvPr/>
        </p:nvSpPr>
        <p:spPr>
          <a:xfrm>
            <a:off x="9192683" y="4196303"/>
            <a:ext cx="2114550" cy="338554"/>
          </a:xfrm>
          <a:prstGeom prst="rect">
            <a:avLst/>
          </a:prstGeom>
          <a:noFill/>
        </p:spPr>
        <p:txBody>
          <a:bodyPr wrap="square" rtlCol="0">
            <a:spAutoFit/>
          </a:bodyPr>
          <a:lstStyle/>
          <a:p>
            <a:pPr algn="ctr"/>
            <a:r>
              <a:rPr lang="en-BE" sz="1600" b="1" dirty="0">
                <a:latin typeface="Arial"/>
              </a:rPr>
              <a:t>Defense &amp; Economy</a:t>
            </a:r>
          </a:p>
        </p:txBody>
      </p:sp>
      <p:sp>
        <p:nvSpPr>
          <p:cNvPr id="35" name="TextBox 34">
            <a:extLst>
              <a:ext uri="{FF2B5EF4-FFF2-40B4-BE49-F238E27FC236}">
                <a16:creationId xmlns:a16="http://schemas.microsoft.com/office/drawing/2014/main" id="{7559017D-BC27-3147-36D4-1AE91D84BED9}"/>
              </a:ext>
            </a:extLst>
          </p:cNvPr>
          <p:cNvSpPr txBox="1"/>
          <p:nvPr/>
        </p:nvSpPr>
        <p:spPr>
          <a:xfrm>
            <a:off x="4010023" y="4629835"/>
            <a:ext cx="1693333" cy="830997"/>
          </a:xfrm>
          <a:prstGeom prst="rect">
            <a:avLst/>
          </a:prstGeom>
          <a:noFill/>
        </p:spPr>
        <p:txBody>
          <a:bodyPr wrap="square">
            <a:spAutoFit/>
          </a:bodyPr>
          <a:lstStyle/>
          <a:p>
            <a:r>
              <a:rPr lang="en-GB" sz="1200" i="1" dirty="0">
                <a:latin typeface="Arial" pitchFamily="2" charset="77"/>
              </a:rPr>
              <a:t>“ If Europe doesn’t want to be dependent on others, we must develop our own AI capabilities “ </a:t>
            </a:r>
            <a:endParaRPr lang="en-BE" sz="1200" i="1" dirty="0">
              <a:latin typeface="Canela" pitchFamily="2" charset="77"/>
            </a:endParaRPr>
          </a:p>
        </p:txBody>
      </p:sp>
      <p:sp>
        <p:nvSpPr>
          <p:cNvPr id="36" name="TextBox 35">
            <a:extLst>
              <a:ext uri="{FF2B5EF4-FFF2-40B4-BE49-F238E27FC236}">
                <a16:creationId xmlns:a16="http://schemas.microsoft.com/office/drawing/2014/main" id="{A0CCDB6B-6319-0FC0-57C4-A5C085E4B99E}"/>
              </a:ext>
            </a:extLst>
          </p:cNvPr>
          <p:cNvSpPr txBox="1"/>
          <p:nvPr/>
        </p:nvSpPr>
        <p:spPr>
          <a:xfrm>
            <a:off x="1313391" y="4629835"/>
            <a:ext cx="1693333" cy="830997"/>
          </a:xfrm>
          <a:prstGeom prst="rect">
            <a:avLst/>
          </a:prstGeom>
          <a:noFill/>
        </p:spPr>
        <p:txBody>
          <a:bodyPr wrap="square">
            <a:spAutoFit/>
          </a:bodyPr>
          <a:lstStyle/>
          <a:p>
            <a:r>
              <a:rPr lang="en-GB" sz="1200" i="1" dirty="0">
                <a:latin typeface="Arial" pitchFamily="2" charset="77"/>
              </a:rPr>
              <a:t>“ Whoever becomes the leader in this sphere will become the ruler of the world “</a:t>
            </a:r>
            <a:endParaRPr lang="en-BE" sz="1200" i="1" dirty="0">
              <a:latin typeface="Canela" pitchFamily="2" charset="77"/>
            </a:endParaRPr>
          </a:p>
        </p:txBody>
      </p:sp>
      <p:sp>
        <p:nvSpPr>
          <p:cNvPr id="37" name="TextBox 36">
            <a:extLst>
              <a:ext uri="{FF2B5EF4-FFF2-40B4-BE49-F238E27FC236}">
                <a16:creationId xmlns:a16="http://schemas.microsoft.com/office/drawing/2014/main" id="{9911B451-A5E4-EB42-E3B2-7CBAE964670D}"/>
              </a:ext>
            </a:extLst>
          </p:cNvPr>
          <p:cNvSpPr txBox="1"/>
          <p:nvPr/>
        </p:nvSpPr>
        <p:spPr>
          <a:xfrm>
            <a:off x="6706655" y="4629835"/>
            <a:ext cx="1693333" cy="461665"/>
          </a:xfrm>
          <a:prstGeom prst="rect">
            <a:avLst/>
          </a:prstGeom>
          <a:noFill/>
        </p:spPr>
        <p:txBody>
          <a:bodyPr wrap="square">
            <a:spAutoFit/>
          </a:bodyPr>
          <a:lstStyle/>
          <a:p>
            <a:r>
              <a:rPr lang="en-GB" sz="1200" i="1" dirty="0">
                <a:latin typeface="Arial" pitchFamily="2" charset="77"/>
              </a:rPr>
              <a:t>“ AI is a key technology for strategic competition “</a:t>
            </a:r>
            <a:endParaRPr lang="en-BE" sz="1200" i="1" dirty="0">
              <a:latin typeface="Canela" pitchFamily="2" charset="77"/>
            </a:endParaRPr>
          </a:p>
        </p:txBody>
      </p:sp>
      <p:sp>
        <p:nvSpPr>
          <p:cNvPr id="38" name="TextBox 37">
            <a:extLst>
              <a:ext uri="{FF2B5EF4-FFF2-40B4-BE49-F238E27FC236}">
                <a16:creationId xmlns:a16="http://schemas.microsoft.com/office/drawing/2014/main" id="{784C705D-3DA0-CD0A-B221-3022FF6DE9BE}"/>
              </a:ext>
            </a:extLst>
          </p:cNvPr>
          <p:cNvSpPr txBox="1"/>
          <p:nvPr/>
        </p:nvSpPr>
        <p:spPr>
          <a:xfrm>
            <a:off x="9403291" y="4649071"/>
            <a:ext cx="1693333" cy="830997"/>
          </a:xfrm>
          <a:prstGeom prst="rect">
            <a:avLst/>
          </a:prstGeom>
          <a:noFill/>
        </p:spPr>
        <p:txBody>
          <a:bodyPr wrap="square">
            <a:spAutoFit/>
          </a:bodyPr>
          <a:lstStyle/>
          <a:p>
            <a:r>
              <a:rPr lang="en-GB" sz="1200" i="1" dirty="0">
                <a:latin typeface="Arial" pitchFamily="2" charset="77"/>
              </a:rPr>
              <a:t>“ The United States of America is the leader in AI, and our administration plans to keep it that way “</a:t>
            </a:r>
            <a:endParaRPr lang="en-BE" sz="1200" i="1" dirty="0">
              <a:latin typeface="Canela" pitchFamily="2" charset="77"/>
            </a:endParaRPr>
          </a:p>
        </p:txBody>
      </p:sp>
      <p:sp>
        <p:nvSpPr>
          <p:cNvPr id="40" name="TextBox 39">
            <a:extLst>
              <a:ext uri="{FF2B5EF4-FFF2-40B4-BE49-F238E27FC236}">
                <a16:creationId xmlns:a16="http://schemas.microsoft.com/office/drawing/2014/main" id="{161F1EF5-3A28-B112-91EC-F0966DE65E28}"/>
              </a:ext>
            </a:extLst>
          </p:cNvPr>
          <p:cNvSpPr txBox="1"/>
          <p:nvPr/>
        </p:nvSpPr>
        <p:spPr>
          <a:xfrm>
            <a:off x="9408580" y="5645498"/>
            <a:ext cx="1354667" cy="338554"/>
          </a:xfrm>
          <a:prstGeom prst="rect">
            <a:avLst/>
          </a:prstGeom>
          <a:noFill/>
        </p:spPr>
        <p:txBody>
          <a:bodyPr wrap="square">
            <a:spAutoFit/>
          </a:bodyPr>
          <a:lstStyle/>
          <a:p>
            <a:r>
              <a:rPr lang="en-GB" sz="800" dirty="0">
                <a:solidFill>
                  <a:schemeClr val="tx1">
                    <a:lumMod val="65000"/>
                    <a:lumOff val="35000"/>
                  </a:schemeClr>
                </a:solidFill>
                <a:latin typeface="Arial"/>
              </a:rPr>
              <a:t>-- JD Vance Speech on Paris’ AI Summit (2025)</a:t>
            </a:r>
          </a:p>
        </p:txBody>
      </p:sp>
      <p:sp>
        <p:nvSpPr>
          <p:cNvPr id="41" name="TextBox 40">
            <a:extLst>
              <a:ext uri="{FF2B5EF4-FFF2-40B4-BE49-F238E27FC236}">
                <a16:creationId xmlns:a16="http://schemas.microsoft.com/office/drawing/2014/main" id="{AB8C9CFA-3CB7-F0F1-2FA3-B29B808A9827}"/>
              </a:ext>
            </a:extLst>
          </p:cNvPr>
          <p:cNvSpPr txBox="1"/>
          <p:nvPr/>
        </p:nvSpPr>
        <p:spPr>
          <a:xfrm>
            <a:off x="6706655" y="5645497"/>
            <a:ext cx="1354667" cy="338554"/>
          </a:xfrm>
          <a:prstGeom prst="rect">
            <a:avLst/>
          </a:prstGeom>
          <a:noFill/>
        </p:spPr>
        <p:txBody>
          <a:bodyPr wrap="square">
            <a:spAutoFit/>
          </a:bodyPr>
          <a:lstStyle/>
          <a:p>
            <a:r>
              <a:rPr lang="en-GB" sz="800" dirty="0">
                <a:solidFill>
                  <a:schemeClr val="tx1">
                    <a:lumMod val="65000"/>
                    <a:lumOff val="35000"/>
                  </a:schemeClr>
                </a:solidFill>
                <a:latin typeface="Arial"/>
              </a:rPr>
              <a:t>-- Xi </a:t>
            </a:r>
            <a:r>
              <a:rPr lang="en-GB" sz="800" dirty="0" err="1">
                <a:solidFill>
                  <a:schemeClr val="tx1">
                    <a:lumMod val="65000"/>
                    <a:lumOff val="35000"/>
                  </a:schemeClr>
                </a:solidFill>
                <a:latin typeface="Arial"/>
              </a:rPr>
              <a:t>Jinping</a:t>
            </a:r>
            <a:r>
              <a:rPr lang="en-GB" sz="800" dirty="0">
                <a:solidFill>
                  <a:schemeClr val="tx1">
                    <a:lumMod val="65000"/>
                    <a:lumOff val="35000"/>
                  </a:schemeClr>
                </a:solidFill>
                <a:latin typeface="Arial"/>
              </a:rPr>
              <a:t> Speech to Politburo (2018) </a:t>
            </a:r>
          </a:p>
        </p:txBody>
      </p:sp>
      <p:sp>
        <p:nvSpPr>
          <p:cNvPr id="42" name="TextBox 41">
            <a:extLst>
              <a:ext uri="{FF2B5EF4-FFF2-40B4-BE49-F238E27FC236}">
                <a16:creationId xmlns:a16="http://schemas.microsoft.com/office/drawing/2014/main" id="{932641B7-669D-DFB4-4052-C1768EE5BD1F}"/>
              </a:ext>
            </a:extLst>
          </p:cNvPr>
          <p:cNvSpPr txBox="1"/>
          <p:nvPr/>
        </p:nvSpPr>
        <p:spPr>
          <a:xfrm>
            <a:off x="4010023" y="5645497"/>
            <a:ext cx="1354667" cy="338554"/>
          </a:xfrm>
          <a:prstGeom prst="rect">
            <a:avLst/>
          </a:prstGeom>
          <a:noFill/>
        </p:spPr>
        <p:txBody>
          <a:bodyPr wrap="square">
            <a:spAutoFit/>
          </a:bodyPr>
          <a:lstStyle/>
          <a:p>
            <a:r>
              <a:rPr lang="en-GB" sz="800" dirty="0">
                <a:solidFill>
                  <a:schemeClr val="tx1">
                    <a:lumMod val="65000"/>
                    <a:lumOff val="35000"/>
                  </a:schemeClr>
                </a:solidFill>
                <a:latin typeface="Arial"/>
              </a:rPr>
              <a:t>-- Angela Merkel 2019 Speech</a:t>
            </a:r>
          </a:p>
        </p:txBody>
      </p:sp>
      <p:sp>
        <p:nvSpPr>
          <p:cNvPr id="43" name="TextBox 42">
            <a:extLst>
              <a:ext uri="{FF2B5EF4-FFF2-40B4-BE49-F238E27FC236}">
                <a16:creationId xmlns:a16="http://schemas.microsoft.com/office/drawing/2014/main" id="{6023701F-27CA-A598-DBBC-75A039FAD29A}"/>
              </a:ext>
            </a:extLst>
          </p:cNvPr>
          <p:cNvSpPr txBox="1"/>
          <p:nvPr/>
        </p:nvSpPr>
        <p:spPr>
          <a:xfrm>
            <a:off x="1313387" y="5645497"/>
            <a:ext cx="1354667" cy="338554"/>
          </a:xfrm>
          <a:prstGeom prst="rect">
            <a:avLst/>
          </a:prstGeom>
          <a:noFill/>
        </p:spPr>
        <p:txBody>
          <a:bodyPr wrap="square">
            <a:spAutoFit/>
          </a:bodyPr>
          <a:lstStyle/>
          <a:p>
            <a:r>
              <a:rPr lang="en-GB" sz="800" dirty="0">
                <a:solidFill>
                  <a:schemeClr val="tx1">
                    <a:lumMod val="65000"/>
                    <a:lumOff val="35000"/>
                  </a:schemeClr>
                </a:solidFill>
                <a:latin typeface="Arial"/>
              </a:rPr>
              <a:t>-- Knowledge Day 2017 Speech</a:t>
            </a:r>
          </a:p>
        </p:txBody>
      </p:sp>
      <p:pic>
        <p:nvPicPr>
          <p:cNvPr id="2" name="Picture 1">
            <a:extLst>
              <a:ext uri="{FF2B5EF4-FFF2-40B4-BE49-F238E27FC236}">
                <a16:creationId xmlns:a16="http://schemas.microsoft.com/office/drawing/2014/main" id="{5E539309-F92D-818F-735E-0AA2EF4B9497}"/>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rcRect l="17137" r="17300"/>
          <a:stretch/>
        </p:blipFill>
        <p:spPr>
          <a:xfrm>
            <a:off x="9192683" y="1839379"/>
            <a:ext cx="2119756" cy="2114550"/>
          </a:xfrm>
          <a:prstGeom prst="rect">
            <a:avLst/>
          </a:prstGeom>
          <a:ln w="19050">
            <a:solidFill>
              <a:srgbClr val="C00000"/>
            </a:solidFill>
          </a:ln>
        </p:spPr>
      </p:pic>
    </p:spTree>
    <p:extLst>
      <p:ext uri="{BB962C8B-B14F-4D97-AF65-F5344CB8AC3E}">
        <p14:creationId xmlns:p14="http://schemas.microsoft.com/office/powerpoint/2010/main" val="2478076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D434AA-287E-3DC6-FA9F-221495AE4297}"/>
              </a:ext>
            </a:extLst>
          </p:cNvPr>
          <p:cNvPicPr>
            <a:picLocks noChangeAspect="1"/>
          </p:cNvPicPr>
          <p:nvPr/>
        </p:nvPicPr>
        <p:blipFill>
          <a:blip r:embed="rId3">
            <a:alphaModFix amt="50000"/>
          </a:blip>
          <a:srcRect b="8398"/>
          <a:stretch>
            <a:fillRect/>
          </a:stretch>
        </p:blipFill>
        <p:spPr>
          <a:xfrm>
            <a:off x="0" y="16565"/>
            <a:ext cx="12192000" cy="6251714"/>
          </a:xfrm>
          <a:prstGeom prst="rect">
            <a:avLst/>
          </a:prstGeom>
        </p:spPr>
      </p:pic>
      <p:sp>
        <p:nvSpPr>
          <p:cNvPr id="2" name="TextBox 1">
            <a:extLst>
              <a:ext uri="{FF2B5EF4-FFF2-40B4-BE49-F238E27FC236}">
                <a16:creationId xmlns:a16="http://schemas.microsoft.com/office/drawing/2014/main" id="{DDF4B417-E21A-DF66-A782-F188FD20E97F}"/>
              </a:ext>
            </a:extLst>
          </p:cNvPr>
          <p:cNvSpPr txBox="1"/>
          <p:nvPr/>
        </p:nvSpPr>
        <p:spPr>
          <a:xfrm>
            <a:off x="393429" y="489017"/>
            <a:ext cx="11405141" cy="769441"/>
          </a:xfrm>
          <a:prstGeom prst="rect">
            <a:avLst/>
          </a:prstGeom>
          <a:noFill/>
        </p:spPr>
        <p:txBody>
          <a:bodyPr wrap="square" rtlCol="0">
            <a:spAutoFit/>
          </a:bodyPr>
          <a:lstStyle/>
          <a:p>
            <a:r>
              <a:rPr lang="en-US" sz="2200" b="1" dirty="0">
                <a:latin typeface="Bodoni Moda 28pt Medium" pitchFamily="2" charset="77"/>
              </a:rPr>
              <a:t>Statement 1</a:t>
            </a:r>
            <a:r>
              <a:rPr lang="en-US" sz="2200" dirty="0">
                <a:latin typeface="Bodoni Moda 28pt Medium" pitchFamily="2" charset="77"/>
              </a:rPr>
              <a:t>: The creation and use of foundational technologies is </a:t>
            </a:r>
            <a:r>
              <a:rPr lang="en-US" sz="2200" dirty="0">
                <a:solidFill>
                  <a:srgbClr val="C00000"/>
                </a:solidFill>
                <a:latin typeface="Bodoni Moda 28pt Medium" pitchFamily="2" charset="77"/>
              </a:rPr>
              <a:t>an inherently political act to exert dominance</a:t>
            </a:r>
            <a:r>
              <a:rPr lang="en-US" sz="2200" dirty="0">
                <a:latin typeface="Bodoni Moda 28pt Medium" pitchFamily="2" charset="77"/>
              </a:rPr>
              <a:t>, with spill-over into civilian applications.</a:t>
            </a:r>
            <a:endParaRPr lang="en-BE" sz="2200" dirty="0">
              <a:latin typeface="Bodoni Moda 28pt Medium" pitchFamily="2" charset="77"/>
            </a:endParaRPr>
          </a:p>
        </p:txBody>
      </p:sp>
      <p:pic>
        <p:nvPicPr>
          <p:cNvPr id="8" name="Picture 7">
            <a:extLst>
              <a:ext uri="{FF2B5EF4-FFF2-40B4-BE49-F238E27FC236}">
                <a16:creationId xmlns:a16="http://schemas.microsoft.com/office/drawing/2014/main" id="{9CF60EF8-729E-F919-8661-5068AF691396}"/>
              </a:ext>
            </a:extLst>
          </p:cNvPr>
          <p:cNvPicPr>
            <a:picLocks noChangeAspect="1"/>
          </p:cNvPicPr>
          <p:nvPr/>
        </p:nvPicPr>
        <p:blipFill>
          <a:blip r:embed="rId4">
            <a:grayscl/>
          </a:blip>
          <a:srcRect r="33946" b="11089"/>
          <a:stretch/>
        </p:blipFill>
        <p:spPr>
          <a:xfrm>
            <a:off x="3421886" y="2166331"/>
            <a:ext cx="2441154" cy="1953450"/>
          </a:xfrm>
          <a:prstGeom prst="rect">
            <a:avLst/>
          </a:prstGeom>
          <a:ln w="19050">
            <a:solidFill>
              <a:srgbClr val="C00000"/>
            </a:solidFill>
          </a:ln>
        </p:spPr>
      </p:pic>
      <p:pic>
        <p:nvPicPr>
          <p:cNvPr id="9" name="Picture 8">
            <a:extLst>
              <a:ext uri="{FF2B5EF4-FFF2-40B4-BE49-F238E27FC236}">
                <a16:creationId xmlns:a16="http://schemas.microsoft.com/office/drawing/2014/main" id="{80AB5DAA-E235-C406-DCCC-1E21540A02F0}"/>
              </a:ext>
            </a:extLst>
          </p:cNvPr>
          <p:cNvPicPr>
            <a:picLocks noChangeAspect="1"/>
          </p:cNvPicPr>
          <p:nvPr/>
        </p:nvPicPr>
        <p:blipFill>
          <a:blip r:embed="rId5">
            <a:grayscl/>
          </a:blip>
          <a:srcRect l="13133" r="16886"/>
          <a:stretch/>
        </p:blipFill>
        <p:spPr>
          <a:xfrm>
            <a:off x="6101051" y="2166331"/>
            <a:ext cx="2441154" cy="1953450"/>
          </a:xfrm>
          <a:prstGeom prst="rect">
            <a:avLst/>
          </a:prstGeom>
          <a:ln w="19050">
            <a:solidFill>
              <a:srgbClr val="C00000"/>
            </a:solidFill>
          </a:ln>
        </p:spPr>
      </p:pic>
      <p:pic>
        <p:nvPicPr>
          <p:cNvPr id="10" name="Picture 9">
            <a:extLst>
              <a:ext uri="{FF2B5EF4-FFF2-40B4-BE49-F238E27FC236}">
                <a16:creationId xmlns:a16="http://schemas.microsoft.com/office/drawing/2014/main" id="{C43E21D6-B0A3-1B30-665E-FA8DF69D662E}"/>
              </a:ext>
            </a:extLst>
          </p:cNvPr>
          <p:cNvPicPr>
            <a:picLocks noChangeAspect="1"/>
          </p:cNvPicPr>
          <p:nvPr/>
        </p:nvPicPr>
        <p:blipFill>
          <a:blip r:embed="rId6">
            <a:grayscl/>
          </a:blip>
          <a:stretch>
            <a:fillRect/>
          </a:stretch>
        </p:blipFill>
        <p:spPr>
          <a:xfrm>
            <a:off x="742721" y="2166331"/>
            <a:ext cx="2441154" cy="1953450"/>
          </a:xfrm>
          <a:prstGeom prst="rect">
            <a:avLst/>
          </a:prstGeom>
          <a:ln w="19050">
            <a:solidFill>
              <a:srgbClr val="C00000"/>
            </a:solidFill>
          </a:ln>
        </p:spPr>
      </p:pic>
      <p:pic>
        <p:nvPicPr>
          <p:cNvPr id="11" name="Picture 10">
            <a:extLst>
              <a:ext uri="{FF2B5EF4-FFF2-40B4-BE49-F238E27FC236}">
                <a16:creationId xmlns:a16="http://schemas.microsoft.com/office/drawing/2014/main" id="{265B4A5F-2E50-5A80-EBFB-B21E7ED5663E}"/>
              </a:ext>
            </a:extLst>
          </p:cNvPr>
          <p:cNvPicPr>
            <a:picLocks noChangeAspect="1"/>
          </p:cNvPicPr>
          <p:nvPr/>
        </p:nvPicPr>
        <p:blipFill>
          <a:blip r:embed="rId7">
            <a:grayscl/>
          </a:blip>
          <a:srcRect r="37304" b="10062"/>
          <a:stretch/>
        </p:blipFill>
        <p:spPr>
          <a:xfrm>
            <a:off x="8780216" y="2170292"/>
            <a:ext cx="2441154" cy="1949489"/>
          </a:xfrm>
          <a:prstGeom prst="rect">
            <a:avLst/>
          </a:prstGeom>
          <a:ln w="19050">
            <a:solidFill>
              <a:srgbClr val="C00000"/>
            </a:solidFill>
          </a:ln>
        </p:spPr>
      </p:pic>
      <p:sp>
        <p:nvSpPr>
          <p:cNvPr id="12" name="TextBox 11">
            <a:extLst>
              <a:ext uri="{FF2B5EF4-FFF2-40B4-BE49-F238E27FC236}">
                <a16:creationId xmlns:a16="http://schemas.microsoft.com/office/drawing/2014/main" id="{4D84AC3B-0678-ECD4-8B57-A2DDEFC8AC9E}"/>
              </a:ext>
            </a:extLst>
          </p:cNvPr>
          <p:cNvSpPr txBox="1"/>
          <p:nvPr/>
        </p:nvSpPr>
        <p:spPr>
          <a:xfrm>
            <a:off x="8780216" y="4373698"/>
            <a:ext cx="2441154" cy="1323439"/>
          </a:xfrm>
          <a:prstGeom prst="rect">
            <a:avLst/>
          </a:prstGeom>
          <a:noFill/>
        </p:spPr>
        <p:txBody>
          <a:bodyPr wrap="square" rtlCol="0">
            <a:spAutoFit/>
          </a:bodyPr>
          <a:lstStyle/>
          <a:p>
            <a:pPr algn="ctr"/>
            <a:r>
              <a:rPr lang="en-GB" sz="1600" u="none" strike="noStrike" dirty="0">
                <a:solidFill>
                  <a:srgbClr val="000000"/>
                </a:solidFill>
                <a:effectLst/>
                <a:latin typeface="Arial" pitchFamily="2" charset="77"/>
              </a:rPr>
              <a:t>1980s DARPA’s Strategic Computing Initiative invested US$ 1 billion in AI research (NLP, autonomous vehicles, etc.)</a:t>
            </a:r>
            <a:endParaRPr lang="en-BE" sz="1600" dirty="0">
              <a:latin typeface="Canela" pitchFamily="2" charset="77"/>
            </a:endParaRPr>
          </a:p>
        </p:txBody>
      </p:sp>
      <p:sp>
        <p:nvSpPr>
          <p:cNvPr id="13" name="TextBox 12">
            <a:extLst>
              <a:ext uri="{FF2B5EF4-FFF2-40B4-BE49-F238E27FC236}">
                <a16:creationId xmlns:a16="http://schemas.microsoft.com/office/drawing/2014/main" id="{A5BAF40A-B6E3-DDA0-2D34-D0D332E6AA5A}"/>
              </a:ext>
            </a:extLst>
          </p:cNvPr>
          <p:cNvSpPr txBox="1"/>
          <p:nvPr/>
        </p:nvSpPr>
        <p:spPr>
          <a:xfrm>
            <a:off x="742721" y="4373698"/>
            <a:ext cx="2441154" cy="1077218"/>
          </a:xfrm>
          <a:prstGeom prst="rect">
            <a:avLst/>
          </a:prstGeom>
          <a:noFill/>
        </p:spPr>
        <p:txBody>
          <a:bodyPr wrap="square" rtlCol="0">
            <a:spAutoFit/>
          </a:bodyPr>
          <a:lstStyle/>
          <a:p>
            <a:pPr algn="ctr"/>
            <a:r>
              <a:rPr lang="en-GB" sz="1600" u="none" strike="noStrike" dirty="0">
                <a:solidFill>
                  <a:srgbClr val="000000"/>
                </a:solidFill>
                <a:effectLst/>
                <a:latin typeface="Arial" pitchFamily="2" charset="77"/>
              </a:rPr>
              <a:t>1960s DARPA’s ARPANET evolved into the foundations for our modern Internet.</a:t>
            </a:r>
            <a:endParaRPr lang="en-BE" sz="1600" dirty="0">
              <a:latin typeface="Canela" pitchFamily="2" charset="77"/>
            </a:endParaRPr>
          </a:p>
        </p:txBody>
      </p:sp>
      <p:sp>
        <p:nvSpPr>
          <p:cNvPr id="14" name="TextBox 13">
            <a:extLst>
              <a:ext uri="{FF2B5EF4-FFF2-40B4-BE49-F238E27FC236}">
                <a16:creationId xmlns:a16="http://schemas.microsoft.com/office/drawing/2014/main" id="{E878A9D8-99B6-5E8F-5669-2D2295D8AA8A}"/>
              </a:ext>
            </a:extLst>
          </p:cNvPr>
          <p:cNvSpPr txBox="1"/>
          <p:nvPr/>
        </p:nvSpPr>
        <p:spPr>
          <a:xfrm>
            <a:off x="3421886" y="4373698"/>
            <a:ext cx="2441154" cy="1323439"/>
          </a:xfrm>
          <a:prstGeom prst="rect">
            <a:avLst/>
          </a:prstGeom>
          <a:noFill/>
        </p:spPr>
        <p:txBody>
          <a:bodyPr wrap="square" rtlCol="0">
            <a:spAutoFit/>
          </a:bodyPr>
          <a:lstStyle/>
          <a:p>
            <a:pPr algn="ctr"/>
            <a:r>
              <a:rPr lang="en-GB" sz="1600" u="none" strike="noStrike" dirty="0">
                <a:solidFill>
                  <a:srgbClr val="000000"/>
                </a:solidFill>
                <a:effectLst/>
                <a:latin typeface="Arial" pitchFamily="2" charset="77"/>
              </a:rPr>
              <a:t>1970s developed by the U.S. DoD, now essential for navigation, logistics and location-based technologies.</a:t>
            </a:r>
            <a:endParaRPr lang="en-BE" sz="1600" dirty="0">
              <a:latin typeface="Canela" pitchFamily="2" charset="77"/>
            </a:endParaRPr>
          </a:p>
        </p:txBody>
      </p:sp>
      <p:sp>
        <p:nvSpPr>
          <p:cNvPr id="15" name="TextBox 14">
            <a:extLst>
              <a:ext uri="{FF2B5EF4-FFF2-40B4-BE49-F238E27FC236}">
                <a16:creationId xmlns:a16="http://schemas.microsoft.com/office/drawing/2014/main" id="{C8CD0105-7854-08E2-5F1D-4113A35C2DCE}"/>
              </a:ext>
            </a:extLst>
          </p:cNvPr>
          <p:cNvSpPr txBox="1"/>
          <p:nvPr/>
        </p:nvSpPr>
        <p:spPr>
          <a:xfrm>
            <a:off x="6095999" y="4373698"/>
            <a:ext cx="2441154" cy="1323439"/>
          </a:xfrm>
          <a:prstGeom prst="rect">
            <a:avLst/>
          </a:prstGeom>
          <a:noFill/>
        </p:spPr>
        <p:txBody>
          <a:bodyPr wrap="square" rtlCol="0">
            <a:spAutoFit/>
          </a:bodyPr>
          <a:lstStyle/>
          <a:p>
            <a:pPr algn="ctr"/>
            <a:r>
              <a:rPr lang="en-GB" sz="1600" u="none" strike="noStrike" dirty="0">
                <a:solidFill>
                  <a:srgbClr val="000000"/>
                </a:solidFill>
                <a:effectLst/>
                <a:latin typeface="Arial" pitchFamily="2" charset="77"/>
              </a:rPr>
              <a:t>WWII developed for military detection, now critical for weather forecasting and autonomous vehicles.</a:t>
            </a:r>
            <a:endParaRPr lang="en-BE" sz="1600" dirty="0">
              <a:latin typeface="Canela" pitchFamily="2" charset="77"/>
            </a:endParaRPr>
          </a:p>
        </p:txBody>
      </p:sp>
      <p:sp>
        <p:nvSpPr>
          <p:cNvPr id="3" name="TextBox 2">
            <a:extLst>
              <a:ext uri="{FF2B5EF4-FFF2-40B4-BE49-F238E27FC236}">
                <a16:creationId xmlns:a16="http://schemas.microsoft.com/office/drawing/2014/main" id="{17FC2561-26F0-0E82-D806-6425A1F87419}"/>
              </a:ext>
            </a:extLst>
          </p:cNvPr>
          <p:cNvSpPr txBox="1"/>
          <p:nvPr/>
        </p:nvSpPr>
        <p:spPr>
          <a:xfrm>
            <a:off x="628379" y="1773914"/>
            <a:ext cx="9290050" cy="276999"/>
          </a:xfrm>
          <a:prstGeom prst="rect">
            <a:avLst/>
          </a:prstGeom>
          <a:noFill/>
        </p:spPr>
        <p:txBody>
          <a:bodyPr wrap="square" rtlCol="0">
            <a:spAutoFit/>
          </a:bodyPr>
          <a:lstStyle/>
          <a:p>
            <a:r>
              <a:rPr lang="en-BE" sz="1200" b="1" dirty="0">
                <a:solidFill>
                  <a:schemeClr val="tx1">
                    <a:lumMod val="50000"/>
                    <a:lumOff val="50000"/>
                  </a:schemeClr>
                </a:solidFill>
                <a:latin typeface="Arial"/>
              </a:rPr>
              <a:t>Rabobank 2025 Study</a:t>
            </a:r>
            <a:r>
              <a:rPr lang="en-BE" sz="1200" dirty="0">
                <a:solidFill>
                  <a:schemeClr val="tx1">
                    <a:lumMod val="50000"/>
                    <a:lumOff val="50000"/>
                  </a:schemeClr>
                </a:solidFill>
                <a:latin typeface="Arial"/>
              </a:rPr>
              <a:t>: Statecraft-led military R&amp;D proves 6x more economic returns than civilian R&amp;D</a:t>
            </a:r>
          </a:p>
        </p:txBody>
      </p:sp>
    </p:spTree>
    <p:extLst>
      <p:ext uri="{BB962C8B-B14F-4D97-AF65-F5344CB8AC3E}">
        <p14:creationId xmlns:p14="http://schemas.microsoft.com/office/powerpoint/2010/main" val="750276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D6146-163C-8941-3A5E-CE3FF213EF5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BEAD64-AE0E-845D-5CFC-4F178492ABBD}"/>
              </a:ext>
            </a:extLst>
          </p:cNvPr>
          <p:cNvSpPr txBox="1"/>
          <p:nvPr/>
        </p:nvSpPr>
        <p:spPr>
          <a:xfrm>
            <a:off x="393429" y="489017"/>
            <a:ext cx="11405141" cy="769441"/>
          </a:xfrm>
          <a:prstGeom prst="rect">
            <a:avLst/>
          </a:prstGeom>
          <a:noFill/>
        </p:spPr>
        <p:txBody>
          <a:bodyPr wrap="square" rtlCol="0">
            <a:spAutoFit/>
          </a:bodyPr>
          <a:lstStyle/>
          <a:p>
            <a:r>
              <a:rPr lang="en-US" sz="2200" b="1" dirty="0">
                <a:latin typeface="Bodoni Moda 28pt Medium" pitchFamily="2" charset="77"/>
              </a:rPr>
              <a:t>Statement 2</a:t>
            </a:r>
            <a:r>
              <a:rPr lang="en-US" sz="2200" dirty="0">
                <a:latin typeface="Bodoni Moda 28pt Medium" pitchFamily="2" charset="77"/>
              </a:rPr>
              <a:t>: Language can be considered a model of our worldview. </a:t>
            </a:r>
            <a:r>
              <a:rPr lang="en-US" sz="2200" dirty="0">
                <a:solidFill>
                  <a:srgbClr val="C00000"/>
                </a:solidFill>
                <a:latin typeface="Bodoni Moda 28pt Medium" pitchFamily="2" charset="77"/>
              </a:rPr>
              <a:t>AI Governance represents the values of its creators (“</a:t>
            </a:r>
            <a:r>
              <a:rPr lang="en-US" sz="2200" i="1" dirty="0">
                <a:solidFill>
                  <a:srgbClr val="C00000"/>
                </a:solidFill>
                <a:latin typeface="Bodoni Moda 28pt Medium" pitchFamily="2" charset="77"/>
              </a:rPr>
              <a:t>AI alignment</a:t>
            </a:r>
            <a:r>
              <a:rPr lang="en-US" sz="2200" dirty="0">
                <a:solidFill>
                  <a:srgbClr val="C00000"/>
                </a:solidFill>
                <a:latin typeface="Bodoni Moda 28pt Medium" pitchFamily="2" charset="77"/>
              </a:rPr>
              <a:t>”)</a:t>
            </a:r>
            <a:r>
              <a:rPr lang="en-US" sz="2200" dirty="0">
                <a:latin typeface="Bodoni Moda 28pt Medium" pitchFamily="2" charset="77"/>
              </a:rPr>
              <a:t>. </a:t>
            </a:r>
            <a:endParaRPr lang="en-BE" sz="2200" dirty="0">
              <a:latin typeface="Bodoni Moda 28pt Medium" pitchFamily="2" charset="77"/>
            </a:endParaRPr>
          </a:p>
        </p:txBody>
      </p:sp>
      <p:sp>
        <p:nvSpPr>
          <p:cNvPr id="13" name="TextBox 12">
            <a:extLst>
              <a:ext uri="{FF2B5EF4-FFF2-40B4-BE49-F238E27FC236}">
                <a16:creationId xmlns:a16="http://schemas.microsoft.com/office/drawing/2014/main" id="{0E2F69B4-9226-D6D9-0834-9C9D0DD63C06}"/>
              </a:ext>
            </a:extLst>
          </p:cNvPr>
          <p:cNvSpPr txBox="1"/>
          <p:nvPr/>
        </p:nvSpPr>
        <p:spPr>
          <a:xfrm>
            <a:off x="742721" y="4373698"/>
            <a:ext cx="2610996" cy="830997"/>
          </a:xfrm>
          <a:prstGeom prst="rect">
            <a:avLst/>
          </a:prstGeom>
          <a:noFill/>
        </p:spPr>
        <p:txBody>
          <a:bodyPr wrap="square" rtlCol="0">
            <a:spAutoFit/>
          </a:bodyPr>
          <a:lstStyle/>
          <a:p>
            <a:pPr algn="ctr"/>
            <a:r>
              <a:rPr lang="en-GB" sz="1600" dirty="0">
                <a:solidFill>
                  <a:srgbClr val="000000"/>
                </a:solidFill>
                <a:latin typeface="Arial" pitchFamily="2" charset="77"/>
              </a:rPr>
              <a:t>PRC alignment on topics like governance, social harmony, and information control</a:t>
            </a:r>
            <a:endParaRPr lang="en-BE" sz="1600" dirty="0">
              <a:latin typeface="Canela" pitchFamily="2" charset="77"/>
            </a:endParaRPr>
          </a:p>
        </p:txBody>
      </p:sp>
      <p:pic>
        <p:nvPicPr>
          <p:cNvPr id="3" name="Picture 2">
            <a:extLst>
              <a:ext uri="{FF2B5EF4-FFF2-40B4-BE49-F238E27FC236}">
                <a16:creationId xmlns:a16="http://schemas.microsoft.com/office/drawing/2014/main" id="{F47CA541-2805-3D2F-A62A-354FA007AA88}"/>
              </a:ext>
            </a:extLst>
          </p:cNvPr>
          <p:cNvPicPr>
            <a:picLocks noChangeAspect="1"/>
          </p:cNvPicPr>
          <p:nvPr/>
        </p:nvPicPr>
        <p:blipFill>
          <a:blip r:embed="rId3">
            <a:grayscl/>
          </a:blip>
          <a:srcRect l="12502" r="12648"/>
          <a:stretch/>
        </p:blipFill>
        <p:spPr>
          <a:xfrm>
            <a:off x="713157" y="2166331"/>
            <a:ext cx="2610997" cy="1953450"/>
          </a:xfrm>
          <a:prstGeom prst="rect">
            <a:avLst/>
          </a:prstGeom>
          <a:ln w="19050">
            <a:solidFill>
              <a:srgbClr val="C00000"/>
            </a:solidFill>
          </a:ln>
        </p:spPr>
      </p:pic>
      <p:pic>
        <p:nvPicPr>
          <p:cNvPr id="4" name="Picture 3">
            <a:extLst>
              <a:ext uri="{FF2B5EF4-FFF2-40B4-BE49-F238E27FC236}">
                <a16:creationId xmlns:a16="http://schemas.microsoft.com/office/drawing/2014/main" id="{7F28F467-FAFB-5EA9-84F2-BC4CC74D08C0}"/>
              </a:ext>
            </a:extLst>
          </p:cNvPr>
          <p:cNvPicPr>
            <a:picLocks noChangeAspect="1"/>
          </p:cNvPicPr>
          <p:nvPr/>
        </p:nvPicPr>
        <p:blipFill>
          <a:blip r:embed="rId4">
            <a:grayscl/>
          </a:blip>
          <a:srcRect l="13278" r="11873" b="6666"/>
          <a:stretch/>
        </p:blipFill>
        <p:spPr>
          <a:xfrm>
            <a:off x="3485002" y="2166331"/>
            <a:ext cx="2610997" cy="1953450"/>
          </a:xfrm>
          <a:prstGeom prst="rect">
            <a:avLst/>
          </a:prstGeom>
          <a:ln w="19050">
            <a:solidFill>
              <a:srgbClr val="C00000"/>
            </a:solidFill>
          </a:ln>
        </p:spPr>
      </p:pic>
      <p:pic>
        <p:nvPicPr>
          <p:cNvPr id="5" name="Picture 4">
            <a:extLst>
              <a:ext uri="{FF2B5EF4-FFF2-40B4-BE49-F238E27FC236}">
                <a16:creationId xmlns:a16="http://schemas.microsoft.com/office/drawing/2014/main" id="{FB8B8F99-3E4D-CD3E-0132-373D1C4B9DB2}"/>
              </a:ext>
            </a:extLst>
          </p:cNvPr>
          <p:cNvPicPr>
            <a:picLocks noChangeAspect="1"/>
          </p:cNvPicPr>
          <p:nvPr/>
        </p:nvPicPr>
        <p:blipFill>
          <a:blip r:embed="rId5">
            <a:grayscl/>
          </a:blip>
          <a:srcRect l="12575" r="12575"/>
          <a:stretch/>
        </p:blipFill>
        <p:spPr>
          <a:xfrm>
            <a:off x="6256847" y="2166331"/>
            <a:ext cx="2610997" cy="1953450"/>
          </a:xfrm>
          <a:prstGeom prst="rect">
            <a:avLst/>
          </a:prstGeom>
          <a:ln w="19050">
            <a:solidFill>
              <a:srgbClr val="C00000"/>
            </a:solidFill>
          </a:ln>
        </p:spPr>
      </p:pic>
      <p:pic>
        <p:nvPicPr>
          <p:cNvPr id="7" name="Picture 6">
            <a:extLst>
              <a:ext uri="{FF2B5EF4-FFF2-40B4-BE49-F238E27FC236}">
                <a16:creationId xmlns:a16="http://schemas.microsoft.com/office/drawing/2014/main" id="{0E499B88-E609-70B8-F286-85A8975CF74A}"/>
              </a:ext>
            </a:extLst>
          </p:cNvPr>
          <p:cNvPicPr>
            <a:picLocks noChangeAspect="1"/>
          </p:cNvPicPr>
          <p:nvPr/>
        </p:nvPicPr>
        <p:blipFill>
          <a:blip r:embed="rId6">
            <a:grayscl/>
          </a:blip>
          <a:srcRect l="14747" r="14746"/>
          <a:stretch/>
        </p:blipFill>
        <p:spPr>
          <a:xfrm>
            <a:off x="9028692" y="2166331"/>
            <a:ext cx="2610997" cy="1953450"/>
          </a:xfrm>
          <a:prstGeom prst="rect">
            <a:avLst/>
          </a:prstGeom>
          <a:ln w="19050">
            <a:solidFill>
              <a:srgbClr val="C00000"/>
            </a:solidFill>
          </a:ln>
        </p:spPr>
      </p:pic>
      <p:sp>
        <p:nvSpPr>
          <p:cNvPr id="16" name="TextBox 15">
            <a:extLst>
              <a:ext uri="{FF2B5EF4-FFF2-40B4-BE49-F238E27FC236}">
                <a16:creationId xmlns:a16="http://schemas.microsoft.com/office/drawing/2014/main" id="{DEDB1CA7-8C67-A09F-6502-6EFDE2BB1284}"/>
              </a:ext>
            </a:extLst>
          </p:cNvPr>
          <p:cNvSpPr txBox="1"/>
          <p:nvPr/>
        </p:nvSpPr>
        <p:spPr>
          <a:xfrm>
            <a:off x="9028692" y="4373698"/>
            <a:ext cx="2610997" cy="1323439"/>
          </a:xfrm>
          <a:prstGeom prst="rect">
            <a:avLst/>
          </a:prstGeom>
          <a:noFill/>
        </p:spPr>
        <p:txBody>
          <a:bodyPr wrap="square" rtlCol="0">
            <a:spAutoFit/>
          </a:bodyPr>
          <a:lstStyle/>
          <a:p>
            <a:pPr algn="ctr"/>
            <a:r>
              <a:rPr lang="en-GB" sz="1600" dirty="0">
                <a:solidFill>
                  <a:srgbClr val="000000"/>
                </a:solidFill>
                <a:latin typeface="Arial" pitchFamily="2" charset="77"/>
              </a:rPr>
              <a:t>EU alignment on hate speech, freedom of expression, and the balance between individual rights and social cohesion</a:t>
            </a:r>
            <a:endParaRPr lang="en-BE" sz="1600" dirty="0">
              <a:latin typeface="Canela" pitchFamily="2" charset="77"/>
            </a:endParaRPr>
          </a:p>
        </p:txBody>
      </p:sp>
      <p:sp>
        <p:nvSpPr>
          <p:cNvPr id="17" name="TextBox 16">
            <a:extLst>
              <a:ext uri="{FF2B5EF4-FFF2-40B4-BE49-F238E27FC236}">
                <a16:creationId xmlns:a16="http://schemas.microsoft.com/office/drawing/2014/main" id="{EF5D6628-7F31-773E-44E4-08424B60FD80}"/>
              </a:ext>
            </a:extLst>
          </p:cNvPr>
          <p:cNvSpPr txBox="1"/>
          <p:nvPr/>
        </p:nvSpPr>
        <p:spPr>
          <a:xfrm>
            <a:off x="6256847" y="4373697"/>
            <a:ext cx="2610997" cy="1323439"/>
          </a:xfrm>
          <a:prstGeom prst="rect">
            <a:avLst/>
          </a:prstGeom>
          <a:noFill/>
        </p:spPr>
        <p:txBody>
          <a:bodyPr wrap="square" rtlCol="0">
            <a:spAutoFit/>
          </a:bodyPr>
          <a:lstStyle/>
          <a:p>
            <a:pPr algn="ctr"/>
            <a:r>
              <a:rPr lang="en-GB" sz="1600" dirty="0">
                <a:solidFill>
                  <a:srgbClr val="000000"/>
                </a:solidFill>
                <a:latin typeface="Arial" pitchFamily="2" charset="77"/>
              </a:rPr>
              <a:t>X-alignment of fewer restrictions on speech and being more willing to discuss controversial topics as it removes political biases</a:t>
            </a:r>
            <a:endParaRPr lang="en-BE" sz="1600" dirty="0">
              <a:latin typeface="Canela" pitchFamily="2" charset="77"/>
            </a:endParaRPr>
          </a:p>
        </p:txBody>
      </p:sp>
      <p:sp>
        <p:nvSpPr>
          <p:cNvPr id="18" name="TextBox 17">
            <a:extLst>
              <a:ext uri="{FF2B5EF4-FFF2-40B4-BE49-F238E27FC236}">
                <a16:creationId xmlns:a16="http://schemas.microsoft.com/office/drawing/2014/main" id="{C6ABC2D2-86E2-5542-1B40-CAACFED8ABF0}"/>
              </a:ext>
            </a:extLst>
          </p:cNvPr>
          <p:cNvSpPr txBox="1"/>
          <p:nvPr/>
        </p:nvSpPr>
        <p:spPr>
          <a:xfrm>
            <a:off x="3499783" y="4373697"/>
            <a:ext cx="2610997" cy="1077218"/>
          </a:xfrm>
          <a:prstGeom prst="rect">
            <a:avLst/>
          </a:prstGeom>
          <a:noFill/>
        </p:spPr>
        <p:txBody>
          <a:bodyPr wrap="square" rtlCol="0">
            <a:spAutoFit/>
          </a:bodyPr>
          <a:lstStyle/>
          <a:p>
            <a:pPr algn="ctr"/>
            <a:r>
              <a:rPr lang="en-GB" sz="1600" dirty="0">
                <a:solidFill>
                  <a:srgbClr val="000000"/>
                </a:solidFill>
                <a:latin typeface="Arial" pitchFamily="2" charset="77"/>
              </a:rPr>
              <a:t>Alignment by a particular understanding of harmful content shaped by American cultural contexts </a:t>
            </a:r>
            <a:endParaRPr lang="en-BE" sz="1600" dirty="0">
              <a:latin typeface="Canela" pitchFamily="2" charset="77"/>
            </a:endParaRPr>
          </a:p>
        </p:txBody>
      </p:sp>
      <p:pic>
        <p:nvPicPr>
          <p:cNvPr id="19" name="Picture 18">
            <a:extLst>
              <a:ext uri="{FF2B5EF4-FFF2-40B4-BE49-F238E27FC236}">
                <a16:creationId xmlns:a16="http://schemas.microsoft.com/office/drawing/2014/main" id="{10EF63A7-0E64-B356-EF0B-EDC2BB603EF5}"/>
              </a:ext>
            </a:extLst>
          </p:cNvPr>
          <p:cNvPicPr>
            <a:picLocks noChangeAspect="1"/>
          </p:cNvPicPr>
          <p:nvPr/>
        </p:nvPicPr>
        <p:blipFill>
          <a:blip r:embed="rId7"/>
          <a:stretch>
            <a:fillRect/>
          </a:stretch>
        </p:blipFill>
        <p:spPr>
          <a:xfrm>
            <a:off x="5624043" y="2242534"/>
            <a:ext cx="385200" cy="252046"/>
          </a:xfrm>
          <a:prstGeom prst="rect">
            <a:avLst/>
          </a:prstGeom>
        </p:spPr>
      </p:pic>
      <p:pic>
        <p:nvPicPr>
          <p:cNvPr id="20" name="Picture 19">
            <a:extLst>
              <a:ext uri="{FF2B5EF4-FFF2-40B4-BE49-F238E27FC236}">
                <a16:creationId xmlns:a16="http://schemas.microsoft.com/office/drawing/2014/main" id="{565310C2-F964-9E19-5983-3314A9BB1A2E}"/>
              </a:ext>
            </a:extLst>
          </p:cNvPr>
          <p:cNvPicPr>
            <a:picLocks noChangeAspect="1"/>
          </p:cNvPicPr>
          <p:nvPr/>
        </p:nvPicPr>
        <p:blipFill>
          <a:blip r:embed="rId7"/>
          <a:stretch>
            <a:fillRect/>
          </a:stretch>
        </p:blipFill>
        <p:spPr>
          <a:xfrm>
            <a:off x="8399047" y="2242534"/>
            <a:ext cx="385200" cy="252046"/>
          </a:xfrm>
          <a:prstGeom prst="rect">
            <a:avLst/>
          </a:prstGeom>
        </p:spPr>
      </p:pic>
      <p:sp>
        <p:nvSpPr>
          <p:cNvPr id="21" name="Freeform 20">
            <a:extLst>
              <a:ext uri="{FF2B5EF4-FFF2-40B4-BE49-F238E27FC236}">
                <a16:creationId xmlns:a16="http://schemas.microsoft.com/office/drawing/2014/main" id="{B877A7F5-9CDD-A053-3C1E-209F58D98FC8}"/>
              </a:ext>
            </a:extLst>
          </p:cNvPr>
          <p:cNvSpPr/>
          <p:nvPr/>
        </p:nvSpPr>
        <p:spPr>
          <a:xfrm>
            <a:off x="4790500" y="5697136"/>
            <a:ext cx="2582333" cy="787485"/>
          </a:xfrm>
          <a:custGeom>
            <a:avLst/>
            <a:gdLst>
              <a:gd name="csX0" fmla="*/ 0 w 2582333"/>
              <a:gd name="csY0" fmla="*/ 0 h 787485"/>
              <a:gd name="csX1" fmla="*/ 1236133 w 2582333"/>
              <a:gd name="csY1" fmla="*/ 787400 h 787485"/>
              <a:gd name="csX2" fmla="*/ 2582333 w 2582333"/>
              <a:gd name="csY2" fmla="*/ 50800 h 787485"/>
            </a:gdLst>
            <a:ahLst/>
            <a:cxnLst>
              <a:cxn ang="0">
                <a:pos x="csX0" y="csY0"/>
              </a:cxn>
              <a:cxn ang="0">
                <a:pos x="csX1" y="csY1"/>
              </a:cxn>
              <a:cxn ang="0">
                <a:pos x="csX2" y="csY2"/>
              </a:cxn>
            </a:cxnLst>
            <a:rect l="l" t="t" r="r" b="b"/>
            <a:pathLst>
              <a:path w="2582333" h="787485" extrusionOk="0">
                <a:moveTo>
                  <a:pt x="0" y="0"/>
                </a:moveTo>
                <a:cubicBezTo>
                  <a:pt x="363177" y="364981"/>
                  <a:pt x="763210" y="794897"/>
                  <a:pt x="1236133" y="787400"/>
                </a:cubicBezTo>
                <a:cubicBezTo>
                  <a:pt x="1684973" y="799751"/>
                  <a:pt x="2328816" y="172678"/>
                  <a:pt x="2582333" y="50800"/>
                </a:cubicBezTo>
              </a:path>
            </a:pathLst>
          </a:custGeom>
          <a:noFill/>
          <a:ln w="34925" cmpd="sng">
            <a:solidFill>
              <a:srgbClr val="C00000"/>
            </a:solidFill>
            <a:headEnd type="triangle"/>
            <a:tailEnd type="triangle"/>
            <a:extLst>
              <a:ext uri="{C807C97D-BFC1-408E-A445-0C87EB9F89A2}">
                <ask:lineSketchStyleProps xmlns:ask="http://schemas.microsoft.com/office/drawing/2018/sketchyshapes" sd="1219033472">
                  <a:custGeom>
                    <a:avLst/>
                    <a:gdLst>
                      <a:gd name="connsiteX0" fmla="*/ 0 w 2582333"/>
                      <a:gd name="connsiteY0" fmla="*/ 0 h 787485"/>
                      <a:gd name="connsiteX1" fmla="*/ 1236133 w 2582333"/>
                      <a:gd name="connsiteY1" fmla="*/ 787400 h 787485"/>
                      <a:gd name="connsiteX2" fmla="*/ 2582333 w 2582333"/>
                      <a:gd name="connsiteY2" fmla="*/ 50800 h 787485"/>
                    </a:gdLst>
                    <a:ahLst/>
                    <a:cxnLst>
                      <a:cxn ang="0">
                        <a:pos x="connsiteX0" y="connsiteY0"/>
                      </a:cxn>
                      <a:cxn ang="0">
                        <a:pos x="connsiteX1" y="connsiteY1"/>
                      </a:cxn>
                      <a:cxn ang="0">
                        <a:pos x="connsiteX2" y="connsiteY2"/>
                      </a:cxn>
                    </a:cxnLst>
                    <a:rect l="l" t="t" r="r" b="b"/>
                    <a:pathLst>
                      <a:path w="2582333" h="787485">
                        <a:moveTo>
                          <a:pt x="0" y="0"/>
                        </a:moveTo>
                        <a:cubicBezTo>
                          <a:pt x="402872" y="389466"/>
                          <a:pt x="805744" y="778933"/>
                          <a:pt x="1236133" y="787400"/>
                        </a:cubicBezTo>
                        <a:cubicBezTo>
                          <a:pt x="1666522" y="795867"/>
                          <a:pt x="2345266" y="172155"/>
                          <a:pt x="2582333" y="5080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22">
            <a:extLst>
              <a:ext uri="{FF2B5EF4-FFF2-40B4-BE49-F238E27FC236}">
                <a16:creationId xmlns:a16="http://schemas.microsoft.com/office/drawing/2014/main" id="{37631C45-1375-7991-E69A-C2412AC93A6A}"/>
              </a:ext>
            </a:extLst>
          </p:cNvPr>
          <p:cNvSpPr txBox="1"/>
          <p:nvPr/>
        </p:nvSpPr>
        <p:spPr>
          <a:xfrm>
            <a:off x="5267553" y="5967767"/>
            <a:ext cx="1543556" cy="246221"/>
          </a:xfrm>
          <a:prstGeom prst="rect">
            <a:avLst/>
          </a:prstGeom>
          <a:noFill/>
        </p:spPr>
        <p:txBody>
          <a:bodyPr wrap="square" rtlCol="0">
            <a:spAutoFit/>
          </a:bodyPr>
          <a:lstStyle/>
          <a:p>
            <a:pPr algn="ctr"/>
            <a:r>
              <a:rPr lang="en-BE" sz="1000" dirty="0">
                <a:solidFill>
                  <a:srgbClr val="C00000"/>
                </a:solidFill>
                <a:latin typeface="Arial"/>
              </a:rPr>
              <a:t>Technogarchic conflict</a:t>
            </a:r>
          </a:p>
        </p:txBody>
      </p:sp>
      <p:pic>
        <p:nvPicPr>
          <p:cNvPr id="24" name="Picture 23">
            <a:extLst>
              <a:ext uri="{FF2B5EF4-FFF2-40B4-BE49-F238E27FC236}">
                <a16:creationId xmlns:a16="http://schemas.microsoft.com/office/drawing/2014/main" id="{C6B1C20D-DF23-CD20-7C85-6EB92F99C7A2}"/>
              </a:ext>
            </a:extLst>
          </p:cNvPr>
          <p:cNvPicPr>
            <a:picLocks noChangeAspect="1"/>
          </p:cNvPicPr>
          <p:nvPr/>
        </p:nvPicPr>
        <p:blipFill>
          <a:blip r:embed="rId8"/>
          <a:stretch>
            <a:fillRect/>
          </a:stretch>
        </p:blipFill>
        <p:spPr>
          <a:xfrm>
            <a:off x="11188915" y="2242534"/>
            <a:ext cx="383400" cy="255600"/>
          </a:xfrm>
          <a:prstGeom prst="rect">
            <a:avLst/>
          </a:prstGeom>
        </p:spPr>
      </p:pic>
      <p:pic>
        <p:nvPicPr>
          <p:cNvPr id="25" name="Picture 24">
            <a:extLst>
              <a:ext uri="{FF2B5EF4-FFF2-40B4-BE49-F238E27FC236}">
                <a16:creationId xmlns:a16="http://schemas.microsoft.com/office/drawing/2014/main" id="{FA0D553B-A2E2-4BA8-FDC8-B680D5B0B4E1}"/>
              </a:ext>
            </a:extLst>
          </p:cNvPr>
          <p:cNvPicPr>
            <a:picLocks noChangeAspect="1"/>
          </p:cNvPicPr>
          <p:nvPr/>
        </p:nvPicPr>
        <p:blipFill>
          <a:blip r:embed="rId9"/>
          <a:stretch>
            <a:fillRect/>
          </a:stretch>
        </p:blipFill>
        <p:spPr>
          <a:xfrm>
            <a:off x="2856500" y="2242534"/>
            <a:ext cx="383400" cy="255600"/>
          </a:xfrm>
          <a:prstGeom prst="rect">
            <a:avLst/>
          </a:prstGeom>
        </p:spPr>
      </p:pic>
    </p:spTree>
    <p:extLst>
      <p:ext uri="{BB962C8B-B14F-4D97-AF65-F5344CB8AC3E}">
        <p14:creationId xmlns:p14="http://schemas.microsoft.com/office/powerpoint/2010/main" val="282855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5A683-936F-C2C4-5F08-452B3658B2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D5282A-B5A7-C01E-5710-539ED61B213C}"/>
              </a:ext>
            </a:extLst>
          </p:cNvPr>
          <p:cNvSpPr txBox="1"/>
          <p:nvPr/>
        </p:nvSpPr>
        <p:spPr>
          <a:xfrm>
            <a:off x="393429" y="489017"/>
            <a:ext cx="11405141" cy="769441"/>
          </a:xfrm>
          <a:prstGeom prst="rect">
            <a:avLst/>
          </a:prstGeom>
          <a:noFill/>
        </p:spPr>
        <p:txBody>
          <a:bodyPr wrap="square" rtlCol="0">
            <a:spAutoFit/>
          </a:bodyPr>
          <a:lstStyle/>
          <a:p>
            <a:r>
              <a:rPr lang="en-US" sz="2200" b="1" dirty="0">
                <a:latin typeface="Bodoni Moda 28pt Medium" pitchFamily="2" charset="77"/>
              </a:rPr>
              <a:t>Statement 3</a:t>
            </a:r>
            <a:r>
              <a:rPr lang="en-US" sz="2200" dirty="0">
                <a:latin typeface="Bodoni Moda 28pt Medium" pitchFamily="2" charset="77"/>
              </a:rPr>
              <a:t>: AI is a resource-heavy technology. </a:t>
            </a:r>
            <a:r>
              <a:rPr lang="en-US" sz="2200" dirty="0">
                <a:solidFill>
                  <a:srgbClr val="C00000"/>
                </a:solidFill>
                <a:latin typeface="Bodoni Moda 28pt Medium" pitchFamily="2" charset="77"/>
              </a:rPr>
              <a:t>Geopolitical conflict is concentrating around the AI supply chain</a:t>
            </a:r>
            <a:r>
              <a:rPr lang="en-US" sz="2200" dirty="0">
                <a:latin typeface="Bodoni Moda 28pt Medium" pitchFamily="2" charset="77"/>
              </a:rPr>
              <a:t> — and the </a:t>
            </a:r>
            <a:r>
              <a:rPr lang="en-US" sz="2200" u="sng" dirty="0">
                <a:latin typeface="Bodoni Moda 28pt Medium" pitchFamily="2" charset="77"/>
              </a:rPr>
              <a:t>Arctic</a:t>
            </a:r>
            <a:r>
              <a:rPr lang="en-US" sz="2200" dirty="0">
                <a:latin typeface="Bodoni Moda 28pt Medium" pitchFamily="2" charset="77"/>
              </a:rPr>
              <a:t>.</a:t>
            </a:r>
            <a:endParaRPr lang="en-BE" sz="2200" dirty="0">
              <a:latin typeface="Bodoni Moda 28pt Medium" pitchFamily="2" charset="77"/>
            </a:endParaRPr>
          </a:p>
        </p:txBody>
      </p:sp>
      <p:pic>
        <p:nvPicPr>
          <p:cNvPr id="11" name="Picture 10" descr="A white world map with shadow  AI-generated content may be incorrect.">
            <a:extLst>
              <a:ext uri="{FF2B5EF4-FFF2-40B4-BE49-F238E27FC236}">
                <a16:creationId xmlns:a16="http://schemas.microsoft.com/office/drawing/2014/main" id="{851F42C4-7543-4AA3-2383-675EFD89D423}"/>
              </a:ext>
            </a:extLst>
          </p:cNvPr>
          <p:cNvPicPr>
            <a:picLocks noChangeAspect="1"/>
          </p:cNvPicPr>
          <p:nvPr/>
        </p:nvPicPr>
        <p:blipFill>
          <a:blip r:embed="rId3"/>
          <a:srcRect t="11558" b="22499"/>
          <a:stretch/>
        </p:blipFill>
        <p:spPr>
          <a:xfrm>
            <a:off x="489791" y="1355074"/>
            <a:ext cx="11405141" cy="5013909"/>
          </a:xfrm>
          <a:prstGeom prst="rect">
            <a:avLst/>
          </a:prstGeom>
          <a:ln w="19050">
            <a:solidFill>
              <a:srgbClr val="C00000"/>
            </a:solidFill>
          </a:ln>
        </p:spPr>
      </p:pic>
      <p:grpSp>
        <p:nvGrpSpPr>
          <p:cNvPr id="44" name="Group 43">
            <a:extLst>
              <a:ext uri="{FF2B5EF4-FFF2-40B4-BE49-F238E27FC236}">
                <a16:creationId xmlns:a16="http://schemas.microsoft.com/office/drawing/2014/main" id="{F218946C-C7A5-E150-6C85-08DB1F24CBF0}"/>
              </a:ext>
            </a:extLst>
          </p:cNvPr>
          <p:cNvGrpSpPr/>
          <p:nvPr/>
        </p:nvGrpSpPr>
        <p:grpSpPr>
          <a:xfrm>
            <a:off x="10016066" y="3798973"/>
            <a:ext cx="2047404" cy="1944386"/>
            <a:chOff x="10016066" y="3079305"/>
            <a:chExt cx="2047404" cy="1944386"/>
          </a:xfrm>
        </p:grpSpPr>
        <p:sp>
          <p:nvSpPr>
            <p:cNvPr id="12" name="Rounded Rectangle 11">
              <a:extLst>
                <a:ext uri="{FF2B5EF4-FFF2-40B4-BE49-F238E27FC236}">
                  <a16:creationId xmlns:a16="http://schemas.microsoft.com/office/drawing/2014/main" id="{9ADDF3C9-B857-F390-DE21-5079F013A084}"/>
                </a:ext>
              </a:extLst>
            </p:cNvPr>
            <p:cNvSpPr/>
            <p:nvPr/>
          </p:nvSpPr>
          <p:spPr>
            <a:xfrm>
              <a:off x="10016067" y="3183874"/>
              <a:ext cx="2047403" cy="1839817"/>
            </a:xfrm>
            <a:prstGeom prst="roundRect">
              <a:avLst>
                <a:gd name="adj" fmla="val 3392"/>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9" name="Picture 18" descr="A red flag with yellow stars  AI-generated content may be incorrect.">
              <a:extLst>
                <a:ext uri="{FF2B5EF4-FFF2-40B4-BE49-F238E27FC236}">
                  <a16:creationId xmlns:a16="http://schemas.microsoft.com/office/drawing/2014/main" id="{470F4275-5F47-1909-C983-2E96E8A0D92E}"/>
                </a:ext>
              </a:extLst>
            </p:cNvPr>
            <p:cNvPicPr>
              <a:picLocks noChangeAspect="1"/>
            </p:cNvPicPr>
            <p:nvPr/>
          </p:nvPicPr>
          <p:blipFill>
            <a:blip r:embed="rId4"/>
            <a:stretch>
              <a:fillRect/>
            </a:stretch>
          </p:blipFill>
          <p:spPr>
            <a:xfrm>
              <a:off x="11084548" y="3663558"/>
              <a:ext cx="432831" cy="288554"/>
            </a:xfrm>
            <a:prstGeom prst="rect">
              <a:avLst/>
            </a:prstGeom>
          </p:spPr>
        </p:pic>
        <p:pic>
          <p:nvPicPr>
            <p:cNvPr id="21" name="Picture 20" descr="A flag with a red circle and black rectangles  AI-generated content may be incorrect.">
              <a:extLst>
                <a:ext uri="{FF2B5EF4-FFF2-40B4-BE49-F238E27FC236}">
                  <a16:creationId xmlns:a16="http://schemas.microsoft.com/office/drawing/2014/main" id="{ADEA5927-AD9C-4474-B443-0D19EEFE0505}"/>
                </a:ext>
              </a:extLst>
            </p:cNvPr>
            <p:cNvPicPr>
              <a:picLocks noChangeAspect="1"/>
            </p:cNvPicPr>
            <p:nvPr/>
          </p:nvPicPr>
          <p:blipFill>
            <a:blip r:embed="rId5"/>
            <a:stretch>
              <a:fillRect/>
            </a:stretch>
          </p:blipFill>
          <p:spPr>
            <a:xfrm>
              <a:off x="10619560" y="3654792"/>
              <a:ext cx="432831" cy="297320"/>
            </a:xfrm>
            <a:prstGeom prst="rect">
              <a:avLst/>
            </a:prstGeom>
          </p:spPr>
        </p:pic>
        <p:pic>
          <p:nvPicPr>
            <p:cNvPr id="23" name="Picture 22" descr="A red and blue flag with a white sun  AI-generated content may be incorrect.">
              <a:extLst>
                <a:ext uri="{FF2B5EF4-FFF2-40B4-BE49-F238E27FC236}">
                  <a16:creationId xmlns:a16="http://schemas.microsoft.com/office/drawing/2014/main" id="{1FEF26B5-61C1-B91E-81AD-5F6BC2F7A5A2}"/>
                </a:ext>
              </a:extLst>
            </p:cNvPr>
            <p:cNvPicPr>
              <a:picLocks noChangeAspect="1"/>
            </p:cNvPicPr>
            <p:nvPr/>
          </p:nvPicPr>
          <p:blipFill>
            <a:blip r:embed="rId6"/>
            <a:stretch>
              <a:fillRect/>
            </a:stretch>
          </p:blipFill>
          <p:spPr>
            <a:xfrm>
              <a:off x="10154572" y="3663558"/>
              <a:ext cx="432831" cy="288554"/>
            </a:xfrm>
            <a:prstGeom prst="rect">
              <a:avLst/>
            </a:prstGeom>
          </p:spPr>
        </p:pic>
        <p:sp>
          <p:nvSpPr>
            <p:cNvPr id="31" name="Rounded Rectangle 30">
              <a:extLst>
                <a:ext uri="{FF2B5EF4-FFF2-40B4-BE49-F238E27FC236}">
                  <a16:creationId xmlns:a16="http://schemas.microsoft.com/office/drawing/2014/main" id="{2796F951-AAC0-044A-B611-E9038A3775DB}"/>
                </a:ext>
              </a:extLst>
            </p:cNvPr>
            <p:cNvSpPr/>
            <p:nvPr/>
          </p:nvSpPr>
          <p:spPr>
            <a:xfrm>
              <a:off x="10767470" y="3079305"/>
              <a:ext cx="1296000" cy="19550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E" sz="900" b="1" dirty="0">
                  <a:solidFill>
                    <a:schemeClr val="bg1"/>
                  </a:solidFill>
                </a:rPr>
                <a:t>Semiconductors</a:t>
              </a:r>
            </a:p>
          </p:txBody>
        </p:sp>
        <p:pic>
          <p:nvPicPr>
            <p:cNvPr id="33" name="Picture 32" descr="A red circle on a white background  AI-generated content may be incorrect.">
              <a:extLst>
                <a:ext uri="{FF2B5EF4-FFF2-40B4-BE49-F238E27FC236}">
                  <a16:creationId xmlns:a16="http://schemas.microsoft.com/office/drawing/2014/main" id="{D640F1F3-5088-90B2-B0EE-5A164B212873}"/>
                </a:ext>
              </a:extLst>
            </p:cNvPr>
            <p:cNvPicPr>
              <a:picLocks noChangeAspect="1"/>
            </p:cNvPicPr>
            <p:nvPr/>
          </p:nvPicPr>
          <p:blipFill>
            <a:blip r:embed="rId7"/>
            <a:stretch>
              <a:fillRect/>
            </a:stretch>
          </p:blipFill>
          <p:spPr>
            <a:xfrm>
              <a:off x="11558917" y="3663558"/>
              <a:ext cx="407605" cy="288554"/>
            </a:xfrm>
            <a:prstGeom prst="rect">
              <a:avLst/>
            </a:prstGeom>
          </p:spPr>
        </p:pic>
        <p:sp>
          <p:nvSpPr>
            <p:cNvPr id="34" name="TextBox 33">
              <a:extLst>
                <a:ext uri="{FF2B5EF4-FFF2-40B4-BE49-F238E27FC236}">
                  <a16:creationId xmlns:a16="http://schemas.microsoft.com/office/drawing/2014/main" id="{A79AD617-D389-62A0-723A-353152A045B4}"/>
                </a:ext>
              </a:extLst>
            </p:cNvPr>
            <p:cNvSpPr txBox="1"/>
            <p:nvPr/>
          </p:nvSpPr>
          <p:spPr>
            <a:xfrm>
              <a:off x="10016066" y="3371428"/>
              <a:ext cx="2047403" cy="246221"/>
            </a:xfrm>
            <a:prstGeom prst="rect">
              <a:avLst/>
            </a:prstGeom>
            <a:noFill/>
          </p:spPr>
          <p:txBody>
            <a:bodyPr wrap="square" rtlCol="0">
              <a:spAutoFit/>
            </a:bodyPr>
            <a:lstStyle/>
            <a:p>
              <a:pPr algn="ctr"/>
              <a:r>
                <a:rPr lang="en-BE" sz="1000" b="1" dirty="0"/>
                <a:t>% Global Manufacturing</a:t>
              </a:r>
            </a:p>
          </p:txBody>
        </p:sp>
        <p:sp>
          <p:nvSpPr>
            <p:cNvPr id="35" name="TextBox 34">
              <a:extLst>
                <a:ext uri="{FF2B5EF4-FFF2-40B4-BE49-F238E27FC236}">
                  <a16:creationId xmlns:a16="http://schemas.microsoft.com/office/drawing/2014/main" id="{4136EE04-581C-930F-D047-09E420F743D8}"/>
                </a:ext>
              </a:extLst>
            </p:cNvPr>
            <p:cNvSpPr txBox="1"/>
            <p:nvPr/>
          </p:nvSpPr>
          <p:spPr>
            <a:xfrm>
              <a:off x="10150853" y="3952112"/>
              <a:ext cx="440267" cy="246221"/>
            </a:xfrm>
            <a:prstGeom prst="rect">
              <a:avLst/>
            </a:prstGeom>
            <a:noFill/>
          </p:spPr>
          <p:txBody>
            <a:bodyPr wrap="square" rtlCol="0">
              <a:spAutoFit/>
            </a:bodyPr>
            <a:lstStyle/>
            <a:p>
              <a:pPr algn="ctr"/>
              <a:r>
                <a:rPr lang="en-BE" sz="1000" b="1" dirty="0"/>
                <a:t>21%</a:t>
              </a:r>
            </a:p>
          </p:txBody>
        </p:sp>
        <p:sp>
          <p:nvSpPr>
            <p:cNvPr id="36" name="TextBox 35">
              <a:extLst>
                <a:ext uri="{FF2B5EF4-FFF2-40B4-BE49-F238E27FC236}">
                  <a16:creationId xmlns:a16="http://schemas.microsoft.com/office/drawing/2014/main" id="{78432289-CBBF-0F60-3D23-0923D587888B}"/>
                </a:ext>
              </a:extLst>
            </p:cNvPr>
            <p:cNvSpPr txBox="1"/>
            <p:nvPr/>
          </p:nvSpPr>
          <p:spPr>
            <a:xfrm>
              <a:off x="10616434" y="3952112"/>
              <a:ext cx="440267" cy="246221"/>
            </a:xfrm>
            <a:prstGeom prst="rect">
              <a:avLst/>
            </a:prstGeom>
            <a:noFill/>
          </p:spPr>
          <p:txBody>
            <a:bodyPr wrap="square" rtlCol="0">
              <a:spAutoFit/>
            </a:bodyPr>
            <a:lstStyle/>
            <a:p>
              <a:pPr algn="ctr"/>
              <a:r>
                <a:rPr lang="en-BE" sz="1000" b="1" dirty="0"/>
                <a:t>20%</a:t>
              </a:r>
            </a:p>
          </p:txBody>
        </p:sp>
        <p:sp>
          <p:nvSpPr>
            <p:cNvPr id="37" name="TextBox 36">
              <a:extLst>
                <a:ext uri="{FF2B5EF4-FFF2-40B4-BE49-F238E27FC236}">
                  <a16:creationId xmlns:a16="http://schemas.microsoft.com/office/drawing/2014/main" id="{6BC1C2A4-E389-B190-DC79-60D878CA7A23}"/>
                </a:ext>
              </a:extLst>
            </p:cNvPr>
            <p:cNvSpPr txBox="1"/>
            <p:nvPr/>
          </p:nvSpPr>
          <p:spPr>
            <a:xfrm>
              <a:off x="11080831" y="3956570"/>
              <a:ext cx="440267" cy="246221"/>
            </a:xfrm>
            <a:prstGeom prst="rect">
              <a:avLst/>
            </a:prstGeom>
            <a:noFill/>
          </p:spPr>
          <p:txBody>
            <a:bodyPr wrap="square" rtlCol="0">
              <a:spAutoFit/>
            </a:bodyPr>
            <a:lstStyle/>
            <a:p>
              <a:pPr algn="ctr"/>
              <a:r>
                <a:rPr lang="en-BE" sz="1000" b="1" dirty="0"/>
                <a:t>15%</a:t>
              </a:r>
            </a:p>
          </p:txBody>
        </p:sp>
        <p:sp>
          <p:nvSpPr>
            <p:cNvPr id="38" name="TextBox 37">
              <a:extLst>
                <a:ext uri="{FF2B5EF4-FFF2-40B4-BE49-F238E27FC236}">
                  <a16:creationId xmlns:a16="http://schemas.microsoft.com/office/drawing/2014/main" id="{9CC6FE8E-F369-5EE7-5458-463C184950E0}"/>
                </a:ext>
              </a:extLst>
            </p:cNvPr>
            <p:cNvSpPr txBox="1"/>
            <p:nvPr/>
          </p:nvSpPr>
          <p:spPr>
            <a:xfrm>
              <a:off x="11537016" y="3952112"/>
              <a:ext cx="440267" cy="246221"/>
            </a:xfrm>
            <a:prstGeom prst="rect">
              <a:avLst/>
            </a:prstGeom>
            <a:noFill/>
          </p:spPr>
          <p:txBody>
            <a:bodyPr wrap="square" rtlCol="0">
              <a:spAutoFit/>
            </a:bodyPr>
            <a:lstStyle/>
            <a:p>
              <a:pPr algn="ctr"/>
              <a:r>
                <a:rPr lang="en-BE" sz="1000" b="1" dirty="0"/>
                <a:t>14%</a:t>
              </a:r>
            </a:p>
          </p:txBody>
        </p:sp>
        <p:sp>
          <p:nvSpPr>
            <p:cNvPr id="39" name="TextBox 38">
              <a:extLst>
                <a:ext uri="{FF2B5EF4-FFF2-40B4-BE49-F238E27FC236}">
                  <a16:creationId xmlns:a16="http://schemas.microsoft.com/office/drawing/2014/main" id="{F843E0F8-3E06-15A1-809A-58F3E477C438}"/>
                </a:ext>
              </a:extLst>
            </p:cNvPr>
            <p:cNvSpPr txBox="1"/>
            <p:nvPr/>
          </p:nvSpPr>
          <p:spPr>
            <a:xfrm>
              <a:off x="10016066" y="4354867"/>
              <a:ext cx="2047403" cy="507831"/>
            </a:xfrm>
            <a:prstGeom prst="rect">
              <a:avLst/>
            </a:prstGeom>
            <a:noFill/>
          </p:spPr>
          <p:txBody>
            <a:bodyPr wrap="square" rtlCol="0">
              <a:spAutoFit/>
            </a:bodyPr>
            <a:lstStyle/>
            <a:p>
              <a:r>
                <a:rPr lang="en-BE" sz="900" b="1" dirty="0">
                  <a:solidFill>
                    <a:srgbClr val="C00000"/>
                  </a:solidFill>
                </a:rPr>
                <a:t>!</a:t>
              </a:r>
              <a:r>
                <a:rPr lang="en-BE" sz="900" dirty="0"/>
                <a:t> US Sanctions &amp; Subsidies (CHIPS)</a:t>
              </a:r>
            </a:p>
            <a:p>
              <a:r>
                <a:rPr lang="en-BE" sz="900" b="1" dirty="0">
                  <a:solidFill>
                    <a:srgbClr val="C00000"/>
                  </a:solidFill>
                </a:rPr>
                <a:t>!</a:t>
              </a:r>
              <a:r>
                <a:rPr lang="en-BE" sz="900" dirty="0"/>
                <a:t> Taiwan strait</a:t>
              </a:r>
            </a:p>
            <a:p>
              <a:r>
                <a:rPr lang="en-BE" sz="900" b="1" dirty="0">
                  <a:solidFill>
                    <a:srgbClr val="C00000"/>
                  </a:solidFill>
                </a:rPr>
                <a:t>!</a:t>
              </a:r>
              <a:r>
                <a:rPr lang="en-BE" sz="900" dirty="0"/>
                <a:t> Concentration risk (~</a:t>
              </a:r>
              <a:r>
                <a:rPr lang="en-BE" sz="900" b="1" dirty="0"/>
                <a:t>70% Asia</a:t>
              </a:r>
              <a:r>
                <a:rPr lang="en-BE" sz="900" dirty="0"/>
                <a:t>)</a:t>
              </a:r>
            </a:p>
          </p:txBody>
        </p:sp>
      </p:grpSp>
      <p:sp>
        <p:nvSpPr>
          <p:cNvPr id="46" name="Rounded Rectangle 45">
            <a:extLst>
              <a:ext uri="{FF2B5EF4-FFF2-40B4-BE49-F238E27FC236}">
                <a16:creationId xmlns:a16="http://schemas.microsoft.com/office/drawing/2014/main" id="{F4B13BE1-E6CC-0153-94C5-F3FA637029DC}"/>
              </a:ext>
            </a:extLst>
          </p:cNvPr>
          <p:cNvSpPr/>
          <p:nvPr/>
        </p:nvSpPr>
        <p:spPr>
          <a:xfrm>
            <a:off x="10016066" y="1765929"/>
            <a:ext cx="2047403" cy="1839817"/>
          </a:xfrm>
          <a:prstGeom prst="roundRect">
            <a:avLst>
              <a:gd name="adj" fmla="val 3392"/>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7" name="Picture 46" descr="A red flag with yellow stars  AI-generated content may be incorrect.">
            <a:extLst>
              <a:ext uri="{FF2B5EF4-FFF2-40B4-BE49-F238E27FC236}">
                <a16:creationId xmlns:a16="http://schemas.microsoft.com/office/drawing/2014/main" id="{7D43FC2B-5EAD-E18E-BA41-FA37C060382F}"/>
              </a:ext>
            </a:extLst>
          </p:cNvPr>
          <p:cNvPicPr>
            <a:picLocks noChangeAspect="1"/>
          </p:cNvPicPr>
          <p:nvPr/>
        </p:nvPicPr>
        <p:blipFill>
          <a:blip r:embed="rId4"/>
          <a:stretch>
            <a:fillRect/>
          </a:stretch>
        </p:blipFill>
        <p:spPr>
          <a:xfrm>
            <a:off x="10085474" y="2245613"/>
            <a:ext cx="411343" cy="288554"/>
          </a:xfrm>
          <a:prstGeom prst="rect">
            <a:avLst/>
          </a:prstGeom>
        </p:spPr>
      </p:pic>
      <p:sp>
        <p:nvSpPr>
          <p:cNvPr id="50" name="Rounded Rectangle 49">
            <a:extLst>
              <a:ext uri="{FF2B5EF4-FFF2-40B4-BE49-F238E27FC236}">
                <a16:creationId xmlns:a16="http://schemas.microsoft.com/office/drawing/2014/main" id="{1532D1EC-D5E6-AD90-CBAF-23007F005E8D}"/>
              </a:ext>
            </a:extLst>
          </p:cNvPr>
          <p:cNvSpPr/>
          <p:nvPr/>
        </p:nvSpPr>
        <p:spPr>
          <a:xfrm>
            <a:off x="10988202" y="1661360"/>
            <a:ext cx="1075267" cy="19550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E" sz="900" b="1" dirty="0">
                <a:solidFill>
                  <a:schemeClr val="bg1"/>
                </a:solidFill>
              </a:rPr>
              <a:t>REE</a:t>
            </a:r>
          </a:p>
        </p:txBody>
      </p:sp>
      <p:sp>
        <p:nvSpPr>
          <p:cNvPr id="52" name="TextBox 51">
            <a:extLst>
              <a:ext uri="{FF2B5EF4-FFF2-40B4-BE49-F238E27FC236}">
                <a16:creationId xmlns:a16="http://schemas.microsoft.com/office/drawing/2014/main" id="{C2036BCD-2704-85F0-BF57-08D76F67C95A}"/>
              </a:ext>
            </a:extLst>
          </p:cNvPr>
          <p:cNvSpPr txBox="1"/>
          <p:nvPr/>
        </p:nvSpPr>
        <p:spPr>
          <a:xfrm>
            <a:off x="10016065" y="1953483"/>
            <a:ext cx="2047403" cy="246221"/>
          </a:xfrm>
          <a:prstGeom prst="rect">
            <a:avLst/>
          </a:prstGeom>
          <a:noFill/>
        </p:spPr>
        <p:txBody>
          <a:bodyPr wrap="square" rtlCol="0">
            <a:spAutoFit/>
          </a:bodyPr>
          <a:lstStyle/>
          <a:p>
            <a:pPr algn="ctr"/>
            <a:r>
              <a:rPr lang="en-BE" sz="1000" b="1" dirty="0"/>
              <a:t>Reserves in Mt (USGS 2026)</a:t>
            </a:r>
          </a:p>
        </p:txBody>
      </p:sp>
      <p:sp>
        <p:nvSpPr>
          <p:cNvPr id="55" name="TextBox 54">
            <a:extLst>
              <a:ext uri="{FF2B5EF4-FFF2-40B4-BE49-F238E27FC236}">
                <a16:creationId xmlns:a16="http://schemas.microsoft.com/office/drawing/2014/main" id="{2908CFD3-5761-8BB0-3E69-4790E9AAD7B1}"/>
              </a:ext>
            </a:extLst>
          </p:cNvPr>
          <p:cNvSpPr txBox="1"/>
          <p:nvPr/>
        </p:nvSpPr>
        <p:spPr>
          <a:xfrm>
            <a:off x="10496817" y="2252292"/>
            <a:ext cx="584014" cy="246221"/>
          </a:xfrm>
          <a:prstGeom prst="rect">
            <a:avLst/>
          </a:prstGeom>
          <a:noFill/>
        </p:spPr>
        <p:txBody>
          <a:bodyPr wrap="square" rtlCol="0">
            <a:spAutoFit/>
          </a:bodyPr>
          <a:lstStyle/>
          <a:p>
            <a:pPr algn="ctr"/>
            <a:r>
              <a:rPr lang="en-BE" sz="1000" b="1" dirty="0"/>
              <a:t>44</a:t>
            </a:r>
            <a:r>
              <a:rPr lang="en-BE" sz="600" b="1" dirty="0"/>
              <a:t>mt</a:t>
            </a:r>
          </a:p>
        </p:txBody>
      </p:sp>
      <p:sp>
        <p:nvSpPr>
          <p:cNvPr id="58" name="Oval 57">
            <a:extLst>
              <a:ext uri="{FF2B5EF4-FFF2-40B4-BE49-F238E27FC236}">
                <a16:creationId xmlns:a16="http://schemas.microsoft.com/office/drawing/2014/main" id="{DDBEDE98-ABF0-7202-62A5-9CFFB0CEC306}"/>
              </a:ext>
            </a:extLst>
          </p:cNvPr>
          <p:cNvSpPr/>
          <p:nvPr/>
        </p:nvSpPr>
        <p:spPr>
          <a:xfrm>
            <a:off x="2810933" y="4382927"/>
            <a:ext cx="180000" cy="180000"/>
          </a:xfrm>
          <a:prstGeom prst="ellipse">
            <a:avLst/>
          </a:prstGeom>
          <a:solidFill>
            <a:schemeClr val="tx2">
              <a:lumMod val="10000"/>
              <a:lumOff val="9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9" name="Oval 58">
            <a:extLst>
              <a:ext uri="{FF2B5EF4-FFF2-40B4-BE49-F238E27FC236}">
                <a16:creationId xmlns:a16="http://schemas.microsoft.com/office/drawing/2014/main" id="{44A51BAB-1E14-D0D5-4634-7EB87516CFEF}"/>
              </a:ext>
            </a:extLst>
          </p:cNvPr>
          <p:cNvSpPr/>
          <p:nvPr/>
        </p:nvSpPr>
        <p:spPr>
          <a:xfrm>
            <a:off x="9564200" y="3758055"/>
            <a:ext cx="180000" cy="180000"/>
          </a:xfrm>
          <a:prstGeom prst="ellipse">
            <a:avLst/>
          </a:prstGeom>
          <a:solidFill>
            <a:schemeClr val="tx2">
              <a:lumMod val="10000"/>
              <a:lumOff val="9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0" name="Oval 59">
            <a:extLst>
              <a:ext uri="{FF2B5EF4-FFF2-40B4-BE49-F238E27FC236}">
                <a16:creationId xmlns:a16="http://schemas.microsoft.com/office/drawing/2014/main" id="{FEC31F99-880D-B7F3-5B33-C3417F5905EF}"/>
              </a:ext>
            </a:extLst>
          </p:cNvPr>
          <p:cNvSpPr/>
          <p:nvPr/>
        </p:nvSpPr>
        <p:spPr>
          <a:xfrm>
            <a:off x="7052733" y="4157317"/>
            <a:ext cx="180000" cy="180000"/>
          </a:xfrm>
          <a:prstGeom prst="ellipse">
            <a:avLst/>
          </a:prstGeom>
          <a:solidFill>
            <a:schemeClr val="tx2">
              <a:lumMod val="10000"/>
              <a:lumOff val="9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2" name="Oval 61">
            <a:extLst>
              <a:ext uri="{FF2B5EF4-FFF2-40B4-BE49-F238E27FC236}">
                <a16:creationId xmlns:a16="http://schemas.microsoft.com/office/drawing/2014/main" id="{CC8FB60C-39EB-BF84-FA2F-B938235FB95C}"/>
              </a:ext>
            </a:extLst>
          </p:cNvPr>
          <p:cNvSpPr/>
          <p:nvPr/>
        </p:nvSpPr>
        <p:spPr>
          <a:xfrm>
            <a:off x="6476999" y="3095505"/>
            <a:ext cx="180000" cy="180000"/>
          </a:xfrm>
          <a:prstGeom prst="ellipse">
            <a:avLst/>
          </a:prstGeom>
          <a:solidFill>
            <a:schemeClr val="tx2">
              <a:lumMod val="10000"/>
              <a:lumOff val="9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3" name="Oval 62">
            <a:extLst>
              <a:ext uri="{FF2B5EF4-FFF2-40B4-BE49-F238E27FC236}">
                <a16:creationId xmlns:a16="http://schemas.microsoft.com/office/drawing/2014/main" id="{F6D8A06A-D4BB-AF85-A7AC-17D07ECFFAF1}"/>
              </a:ext>
            </a:extLst>
          </p:cNvPr>
          <p:cNvSpPr/>
          <p:nvPr/>
        </p:nvSpPr>
        <p:spPr>
          <a:xfrm>
            <a:off x="9083526" y="4671780"/>
            <a:ext cx="180000" cy="180000"/>
          </a:xfrm>
          <a:prstGeom prst="ellipse">
            <a:avLst/>
          </a:prstGeom>
          <a:solidFill>
            <a:schemeClr val="tx2">
              <a:lumMod val="10000"/>
              <a:lumOff val="9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4" name="TextBox 63">
            <a:extLst>
              <a:ext uri="{FF2B5EF4-FFF2-40B4-BE49-F238E27FC236}">
                <a16:creationId xmlns:a16="http://schemas.microsoft.com/office/drawing/2014/main" id="{916AECC0-4B3B-1AFC-C349-7D599A8639AB}"/>
              </a:ext>
            </a:extLst>
          </p:cNvPr>
          <p:cNvSpPr txBox="1"/>
          <p:nvPr/>
        </p:nvSpPr>
        <p:spPr>
          <a:xfrm>
            <a:off x="8733995" y="4877181"/>
            <a:ext cx="903734" cy="338554"/>
          </a:xfrm>
          <a:prstGeom prst="rect">
            <a:avLst/>
          </a:prstGeom>
          <a:noFill/>
        </p:spPr>
        <p:txBody>
          <a:bodyPr wrap="square" rtlCol="0">
            <a:spAutoFit/>
          </a:bodyPr>
          <a:lstStyle/>
          <a:p>
            <a:pPr algn="ctr"/>
            <a:r>
              <a:rPr lang="en-BE" sz="800" b="1" dirty="0"/>
              <a:t>Strait of Malacca</a:t>
            </a:r>
          </a:p>
        </p:txBody>
      </p:sp>
      <p:sp>
        <p:nvSpPr>
          <p:cNvPr id="65" name="TextBox 64">
            <a:extLst>
              <a:ext uri="{FF2B5EF4-FFF2-40B4-BE49-F238E27FC236}">
                <a16:creationId xmlns:a16="http://schemas.microsoft.com/office/drawing/2014/main" id="{15997C4B-F628-A3F7-4A81-C5D0B55BDFBA}"/>
              </a:ext>
            </a:extLst>
          </p:cNvPr>
          <p:cNvSpPr txBox="1"/>
          <p:nvPr/>
        </p:nvSpPr>
        <p:spPr>
          <a:xfrm>
            <a:off x="6690866" y="4371185"/>
            <a:ext cx="903734" cy="338554"/>
          </a:xfrm>
          <a:prstGeom prst="rect">
            <a:avLst/>
          </a:prstGeom>
          <a:noFill/>
        </p:spPr>
        <p:txBody>
          <a:bodyPr wrap="square" rtlCol="0">
            <a:spAutoFit/>
          </a:bodyPr>
          <a:lstStyle/>
          <a:p>
            <a:pPr algn="ctr"/>
            <a:r>
              <a:rPr lang="en-BE" sz="800" b="1" dirty="0"/>
              <a:t>Strait of Hormuz</a:t>
            </a:r>
          </a:p>
        </p:txBody>
      </p:sp>
      <p:sp>
        <p:nvSpPr>
          <p:cNvPr id="66" name="TextBox 65">
            <a:extLst>
              <a:ext uri="{FF2B5EF4-FFF2-40B4-BE49-F238E27FC236}">
                <a16:creationId xmlns:a16="http://schemas.microsoft.com/office/drawing/2014/main" id="{88D23A3F-9742-306A-9911-9BC363CB5E6A}"/>
              </a:ext>
            </a:extLst>
          </p:cNvPr>
          <p:cNvSpPr txBox="1"/>
          <p:nvPr/>
        </p:nvSpPr>
        <p:spPr>
          <a:xfrm>
            <a:off x="9202333" y="3944026"/>
            <a:ext cx="903734" cy="338554"/>
          </a:xfrm>
          <a:prstGeom prst="rect">
            <a:avLst/>
          </a:prstGeom>
          <a:noFill/>
        </p:spPr>
        <p:txBody>
          <a:bodyPr wrap="square" rtlCol="0">
            <a:spAutoFit/>
          </a:bodyPr>
          <a:lstStyle/>
          <a:p>
            <a:pPr algn="ctr"/>
            <a:r>
              <a:rPr lang="en-BE" sz="800" b="1" dirty="0"/>
              <a:t>Strait of </a:t>
            </a:r>
          </a:p>
          <a:p>
            <a:pPr algn="ctr"/>
            <a:r>
              <a:rPr lang="en-BE" sz="800" b="1" dirty="0"/>
              <a:t>Taiwan</a:t>
            </a:r>
          </a:p>
        </p:txBody>
      </p:sp>
      <p:sp>
        <p:nvSpPr>
          <p:cNvPr id="67" name="TextBox 66">
            <a:extLst>
              <a:ext uri="{FF2B5EF4-FFF2-40B4-BE49-F238E27FC236}">
                <a16:creationId xmlns:a16="http://schemas.microsoft.com/office/drawing/2014/main" id="{3CD08370-46E6-8B94-E76B-FC3E56C62378}"/>
              </a:ext>
            </a:extLst>
          </p:cNvPr>
          <p:cNvSpPr txBox="1"/>
          <p:nvPr/>
        </p:nvSpPr>
        <p:spPr>
          <a:xfrm>
            <a:off x="2449066" y="4579447"/>
            <a:ext cx="903734" cy="338554"/>
          </a:xfrm>
          <a:prstGeom prst="rect">
            <a:avLst/>
          </a:prstGeom>
          <a:noFill/>
        </p:spPr>
        <p:txBody>
          <a:bodyPr wrap="square" rtlCol="0">
            <a:spAutoFit/>
          </a:bodyPr>
          <a:lstStyle/>
          <a:p>
            <a:pPr algn="ctr"/>
            <a:r>
              <a:rPr lang="en-BE" sz="800" b="1" dirty="0"/>
              <a:t>Panama </a:t>
            </a:r>
          </a:p>
          <a:p>
            <a:pPr algn="ctr"/>
            <a:r>
              <a:rPr lang="en-BE" sz="800" b="1" dirty="0"/>
              <a:t>Canal</a:t>
            </a:r>
          </a:p>
        </p:txBody>
      </p:sp>
      <p:sp>
        <p:nvSpPr>
          <p:cNvPr id="68" name="TextBox 67">
            <a:extLst>
              <a:ext uri="{FF2B5EF4-FFF2-40B4-BE49-F238E27FC236}">
                <a16:creationId xmlns:a16="http://schemas.microsoft.com/office/drawing/2014/main" id="{506EAC84-8DC7-6F85-4156-77FA4CD14B56}"/>
              </a:ext>
            </a:extLst>
          </p:cNvPr>
          <p:cNvSpPr txBox="1"/>
          <p:nvPr/>
        </p:nvSpPr>
        <p:spPr>
          <a:xfrm>
            <a:off x="6115132" y="3326307"/>
            <a:ext cx="903734" cy="338554"/>
          </a:xfrm>
          <a:prstGeom prst="rect">
            <a:avLst/>
          </a:prstGeom>
          <a:noFill/>
        </p:spPr>
        <p:txBody>
          <a:bodyPr wrap="square" rtlCol="0">
            <a:spAutoFit/>
          </a:bodyPr>
          <a:lstStyle/>
          <a:p>
            <a:pPr algn="ctr"/>
            <a:r>
              <a:rPr lang="en-BE" sz="800" b="1" dirty="0"/>
              <a:t>Bosporus </a:t>
            </a:r>
          </a:p>
          <a:p>
            <a:pPr algn="ctr"/>
            <a:r>
              <a:rPr lang="en-BE" sz="800" b="1" dirty="0"/>
              <a:t>Strait</a:t>
            </a:r>
          </a:p>
        </p:txBody>
      </p:sp>
      <p:sp>
        <p:nvSpPr>
          <p:cNvPr id="70" name="Oval 69">
            <a:extLst>
              <a:ext uri="{FF2B5EF4-FFF2-40B4-BE49-F238E27FC236}">
                <a16:creationId xmlns:a16="http://schemas.microsoft.com/office/drawing/2014/main" id="{2D2BB20D-09B8-263B-025D-F74D10535549}"/>
              </a:ext>
            </a:extLst>
          </p:cNvPr>
          <p:cNvSpPr/>
          <p:nvPr/>
        </p:nvSpPr>
        <p:spPr>
          <a:xfrm>
            <a:off x="6012361" y="2432619"/>
            <a:ext cx="180000" cy="180000"/>
          </a:xfrm>
          <a:prstGeom prst="ellipse">
            <a:avLst/>
          </a:prstGeom>
          <a:solidFill>
            <a:schemeClr val="tx2">
              <a:lumMod val="10000"/>
              <a:lumOff val="9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1" name="TextBox 70">
            <a:extLst>
              <a:ext uri="{FF2B5EF4-FFF2-40B4-BE49-F238E27FC236}">
                <a16:creationId xmlns:a16="http://schemas.microsoft.com/office/drawing/2014/main" id="{34B2FF37-1FC1-E306-52F0-0978213AAC4C}"/>
              </a:ext>
            </a:extLst>
          </p:cNvPr>
          <p:cNvSpPr txBox="1"/>
          <p:nvPr/>
        </p:nvSpPr>
        <p:spPr>
          <a:xfrm>
            <a:off x="6004386" y="2347283"/>
            <a:ext cx="903734" cy="338554"/>
          </a:xfrm>
          <a:prstGeom prst="rect">
            <a:avLst/>
          </a:prstGeom>
          <a:noFill/>
        </p:spPr>
        <p:txBody>
          <a:bodyPr wrap="square" rtlCol="0">
            <a:spAutoFit/>
          </a:bodyPr>
          <a:lstStyle/>
          <a:p>
            <a:pPr algn="ctr"/>
            <a:r>
              <a:rPr lang="en-BE" sz="800" b="1" dirty="0"/>
              <a:t>Danish </a:t>
            </a:r>
          </a:p>
          <a:p>
            <a:pPr algn="ctr"/>
            <a:r>
              <a:rPr lang="en-BE" sz="800" b="1" dirty="0"/>
              <a:t>Strait</a:t>
            </a:r>
          </a:p>
        </p:txBody>
      </p:sp>
      <p:pic>
        <p:nvPicPr>
          <p:cNvPr id="72" name="Picture 71">
            <a:extLst>
              <a:ext uri="{FF2B5EF4-FFF2-40B4-BE49-F238E27FC236}">
                <a16:creationId xmlns:a16="http://schemas.microsoft.com/office/drawing/2014/main" id="{933B866C-C917-E28D-FCAB-44E251272A69}"/>
              </a:ext>
            </a:extLst>
          </p:cNvPr>
          <p:cNvPicPr>
            <a:picLocks noChangeAspect="1"/>
          </p:cNvPicPr>
          <p:nvPr/>
        </p:nvPicPr>
        <p:blipFill>
          <a:blip r:embed="rId8"/>
          <a:stretch>
            <a:fillRect/>
          </a:stretch>
        </p:blipFill>
        <p:spPr>
          <a:xfrm>
            <a:off x="10085474" y="2551340"/>
            <a:ext cx="411343" cy="288554"/>
          </a:xfrm>
          <a:prstGeom prst="rect">
            <a:avLst/>
          </a:prstGeom>
        </p:spPr>
      </p:pic>
      <p:pic>
        <p:nvPicPr>
          <p:cNvPr id="73" name="Picture 72">
            <a:extLst>
              <a:ext uri="{FF2B5EF4-FFF2-40B4-BE49-F238E27FC236}">
                <a16:creationId xmlns:a16="http://schemas.microsoft.com/office/drawing/2014/main" id="{33CAC6D0-E29D-55DC-4DF9-63FD34A6F863}"/>
              </a:ext>
            </a:extLst>
          </p:cNvPr>
          <p:cNvPicPr>
            <a:picLocks noChangeAspect="1"/>
          </p:cNvPicPr>
          <p:nvPr/>
        </p:nvPicPr>
        <p:blipFill>
          <a:blip r:embed="rId9"/>
          <a:stretch>
            <a:fillRect/>
          </a:stretch>
        </p:blipFill>
        <p:spPr>
          <a:xfrm>
            <a:off x="10520367" y="2551101"/>
            <a:ext cx="411343" cy="282470"/>
          </a:xfrm>
          <a:prstGeom prst="rect">
            <a:avLst/>
          </a:prstGeom>
        </p:spPr>
      </p:pic>
      <p:sp>
        <p:nvSpPr>
          <p:cNvPr id="75" name="TextBox 74">
            <a:extLst>
              <a:ext uri="{FF2B5EF4-FFF2-40B4-BE49-F238E27FC236}">
                <a16:creationId xmlns:a16="http://schemas.microsoft.com/office/drawing/2014/main" id="{EBB0B373-A077-906B-1FF4-0FD48F2D21AC}"/>
              </a:ext>
            </a:extLst>
          </p:cNvPr>
          <p:cNvSpPr txBox="1"/>
          <p:nvPr/>
        </p:nvSpPr>
        <p:spPr>
          <a:xfrm>
            <a:off x="10955260" y="2564471"/>
            <a:ext cx="1108208" cy="246221"/>
          </a:xfrm>
          <a:prstGeom prst="rect">
            <a:avLst/>
          </a:prstGeom>
          <a:noFill/>
        </p:spPr>
        <p:txBody>
          <a:bodyPr wrap="square" rtlCol="0">
            <a:spAutoFit/>
          </a:bodyPr>
          <a:lstStyle/>
          <a:p>
            <a:pPr algn="ctr"/>
            <a:r>
              <a:rPr lang="en-BE" sz="1000" b="1" dirty="0"/>
              <a:t>21–22</a:t>
            </a:r>
            <a:r>
              <a:rPr lang="en-BE" sz="600" b="1" dirty="0"/>
              <a:t>mt each</a:t>
            </a:r>
          </a:p>
        </p:txBody>
      </p:sp>
      <p:pic>
        <p:nvPicPr>
          <p:cNvPr id="76" name="Picture 75">
            <a:extLst>
              <a:ext uri="{FF2B5EF4-FFF2-40B4-BE49-F238E27FC236}">
                <a16:creationId xmlns:a16="http://schemas.microsoft.com/office/drawing/2014/main" id="{48C1A7C1-E1DB-2348-B803-2F521CD3A272}"/>
              </a:ext>
            </a:extLst>
          </p:cNvPr>
          <p:cNvPicPr>
            <a:picLocks noChangeAspect="1"/>
          </p:cNvPicPr>
          <p:nvPr/>
        </p:nvPicPr>
        <p:blipFill>
          <a:blip r:embed="rId10"/>
          <a:stretch>
            <a:fillRect/>
          </a:stretch>
        </p:blipFill>
        <p:spPr>
          <a:xfrm>
            <a:off x="10085474" y="2859986"/>
            <a:ext cx="411343" cy="286334"/>
          </a:xfrm>
          <a:prstGeom prst="rect">
            <a:avLst/>
          </a:prstGeom>
        </p:spPr>
      </p:pic>
      <p:sp>
        <p:nvSpPr>
          <p:cNvPr id="77" name="TextBox 76">
            <a:extLst>
              <a:ext uri="{FF2B5EF4-FFF2-40B4-BE49-F238E27FC236}">
                <a16:creationId xmlns:a16="http://schemas.microsoft.com/office/drawing/2014/main" id="{B6551253-12CE-8953-0B81-8642F4E79E9A}"/>
              </a:ext>
            </a:extLst>
          </p:cNvPr>
          <p:cNvSpPr txBox="1"/>
          <p:nvPr/>
        </p:nvSpPr>
        <p:spPr>
          <a:xfrm>
            <a:off x="10504678" y="2879171"/>
            <a:ext cx="576153" cy="246221"/>
          </a:xfrm>
          <a:prstGeom prst="rect">
            <a:avLst/>
          </a:prstGeom>
          <a:noFill/>
        </p:spPr>
        <p:txBody>
          <a:bodyPr wrap="square" rtlCol="0">
            <a:spAutoFit/>
          </a:bodyPr>
          <a:lstStyle/>
          <a:p>
            <a:pPr algn="ctr"/>
            <a:r>
              <a:rPr lang="en-BE" sz="1000" b="1" dirty="0"/>
              <a:t>6.9</a:t>
            </a:r>
            <a:r>
              <a:rPr lang="en-BE" sz="600" b="1" dirty="0"/>
              <a:t>mt</a:t>
            </a:r>
          </a:p>
        </p:txBody>
      </p:sp>
      <p:pic>
        <p:nvPicPr>
          <p:cNvPr id="79" name="Picture 78">
            <a:extLst>
              <a:ext uri="{FF2B5EF4-FFF2-40B4-BE49-F238E27FC236}">
                <a16:creationId xmlns:a16="http://schemas.microsoft.com/office/drawing/2014/main" id="{C48CEA2E-C030-4866-2D30-9D2B3057E563}"/>
              </a:ext>
            </a:extLst>
          </p:cNvPr>
          <p:cNvPicPr>
            <a:picLocks noChangeAspect="1"/>
          </p:cNvPicPr>
          <p:nvPr/>
        </p:nvPicPr>
        <p:blipFill>
          <a:blip r:embed="rId11"/>
          <a:stretch>
            <a:fillRect/>
          </a:stretch>
        </p:blipFill>
        <p:spPr>
          <a:xfrm>
            <a:off x="10085474" y="3172207"/>
            <a:ext cx="411343" cy="241739"/>
          </a:xfrm>
          <a:prstGeom prst="rect">
            <a:avLst/>
          </a:prstGeom>
        </p:spPr>
      </p:pic>
      <p:sp>
        <p:nvSpPr>
          <p:cNvPr id="80" name="TextBox 79">
            <a:extLst>
              <a:ext uri="{FF2B5EF4-FFF2-40B4-BE49-F238E27FC236}">
                <a16:creationId xmlns:a16="http://schemas.microsoft.com/office/drawing/2014/main" id="{492CFFF8-BBE6-7637-F90A-A6CF9F10D70D}"/>
              </a:ext>
            </a:extLst>
          </p:cNvPr>
          <p:cNvSpPr txBox="1"/>
          <p:nvPr/>
        </p:nvSpPr>
        <p:spPr>
          <a:xfrm>
            <a:off x="10515291" y="3158815"/>
            <a:ext cx="576153" cy="246221"/>
          </a:xfrm>
          <a:prstGeom prst="rect">
            <a:avLst/>
          </a:prstGeom>
          <a:noFill/>
        </p:spPr>
        <p:txBody>
          <a:bodyPr wrap="square" rtlCol="0">
            <a:spAutoFit/>
          </a:bodyPr>
          <a:lstStyle/>
          <a:p>
            <a:pPr algn="ctr"/>
            <a:r>
              <a:rPr lang="en-BE" sz="1000" b="1" dirty="0"/>
              <a:t>4.1</a:t>
            </a:r>
            <a:r>
              <a:rPr lang="en-BE" sz="600" b="1" dirty="0"/>
              <a:t>mt</a:t>
            </a:r>
          </a:p>
        </p:txBody>
      </p:sp>
      <p:sp>
        <p:nvSpPr>
          <p:cNvPr id="90" name="Freeform 89">
            <a:extLst>
              <a:ext uri="{FF2B5EF4-FFF2-40B4-BE49-F238E27FC236}">
                <a16:creationId xmlns:a16="http://schemas.microsoft.com/office/drawing/2014/main" id="{9D18ED89-2A24-B5BD-F3E8-66450624D30E}"/>
              </a:ext>
            </a:extLst>
          </p:cNvPr>
          <p:cNvSpPr/>
          <p:nvPr/>
        </p:nvSpPr>
        <p:spPr>
          <a:xfrm>
            <a:off x="4817533" y="1574916"/>
            <a:ext cx="5181600" cy="626417"/>
          </a:xfrm>
          <a:custGeom>
            <a:avLst/>
            <a:gdLst>
              <a:gd name="connsiteX0" fmla="*/ 0 w 5181600"/>
              <a:gd name="connsiteY0" fmla="*/ 169217 h 626417"/>
              <a:gd name="connsiteX1" fmla="*/ 2319867 w 5181600"/>
              <a:gd name="connsiteY1" fmla="*/ 25284 h 626417"/>
              <a:gd name="connsiteX2" fmla="*/ 5181600 w 5181600"/>
              <a:gd name="connsiteY2" fmla="*/ 626417 h 626417"/>
            </a:gdLst>
            <a:ahLst/>
            <a:cxnLst>
              <a:cxn ang="0">
                <a:pos x="connsiteX0" y="connsiteY0"/>
              </a:cxn>
              <a:cxn ang="0">
                <a:pos x="connsiteX1" y="connsiteY1"/>
              </a:cxn>
              <a:cxn ang="0">
                <a:pos x="connsiteX2" y="connsiteY2"/>
              </a:cxn>
            </a:cxnLst>
            <a:rect l="l" t="t" r="r" b="b"/>
            <a:pathLst>
              <a:path w="5181600" h="626417">
                <a:moveTo>
                  <a:pt x="0" y="169217"/>
                </a:moveTo>
                <a:cubicBezTo>
                  <a:pt x="728133" y="59150"/>
                  <a:pt x="1456267" y="-50916"/>
                  <a:pt x="2319867" y="25284"/>
                </a:cubicBezTo>
                <a:cubicBezTo>
                  <a:pt x="3183467" y="101484"/>
                  <a:pt x="4182533" y="363950"/>
                  <a:pt x="5181600" y="626417"/>
                </a:cubicBezTo>
              </a:path>
            </a:pathLst>
          </a:custGeom>
          <a:noFill/>
          <a:ln>
            <a:prstDash val="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1" name="Freeform 90">
            <a:extLst>
              <a:ext uri="{FF2B5EF4-FFF2-40B4-BE49-F238E27FC236}">
                <a16:creationId xmlns:a16="http://schemas.microsoft.com/office/drawing/2014/main" id="{CBF5A181-2FD7-6E3A-54E0-6B458D2DCC1F}"/>
              </a:ext>
            </a:extLst>
          </p:cNvPr>
          <p:cNvSpPr/>
          <p:nvPr/>
        </p:nvSpPr>
        <p:spPr>
          <a:xfrm>
            <a:off x="6510867" y="2370667"/>
            <a:ext cx="3479800" cy="2057400"/>
          </a:xfrm>
          <a:custGeom>
            <a:avLst/>
            <a:gdLst>
              <a:gd name="connsiteX0" fmla="*/ 0 w 3479800"/>
              <a:gd name="connsiteY0" fmla="*/ 2057400 h 2057400"/>
              <a:gd name="connsiteX1" fmla="*/ 1261533 w 3479800"/>
              <a:gd name="connsiteY1" fmla="*/ 846666 h 2057400"/>
              <a:gd name="connsiteX2" fmla="*/ 3479800 w 3479800"/>
              <a:gd name="connsiteY2" fmla="*/ 0 h 2057400"/>
            </a:gdLst>
            <a:ahLst/>
            <a:cxnLst>
              <a:cxn ang="0">
                <a:pos x="connsiteX0" y="connsiteY0"/>
              </a:cxn>
              <a:cxn ang="0">
                <a:pos x="connsiteX1" y="connsiteY1"/>
              </a:cxn>
              <a:cxn ang="0">
                <a:pos x="connsiteX2" y="connsiteY2"/>
              </a:cxn>
            </a:cxnLst>
            <a:rect l="l" t="t" r="r" b="b"/>
            <a:pathLst>
              <a:path w="3479800" h="2057400">
                <a:moveTo>
                  <a:pt x="0" y="2057400"/>
                </a:moveTo>
                <a:cubicBezTo>
                  <a:pt x="340783" y="1623483"/>
                  <a:pt x="681566" y="1189566"/>
                  <a:pt x="1261533" y="846666"/>
                </a:cubicBezTo>
                <a:cubicBezTo>
                  <a:pt x="1841500" y="503766"/>
                  <a:pt x="2660650" y="251883"/>
                  <a:pt x="3479800" y="0"/>
                </a:cubicBezTo>
              </a:path>
            </a:pathLst>
          </a:custGeom>
          <a:noFill/>
          <a:ln>
            <a:prstDash val="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2" name="Freeform 91">
            <a:extLst>
              <a:ext uri="{FF2B5EF4-FFF2-40B4-BE49-F238E27FC236}">
                <a16:creationId xmlns:a16="http://schemas.microsoft.com/office/drawing/2014/main" id="{C27D91AF-EE96-DC58-4019-1417C36787C4}"/>
              </a:ext>
            </a:extLst>
          </p:cNvPr>
          <p:cNvSpPr/>
          <p:nvPr/>
        </p:nvSpPr>
        <p:spPr>
          <a:xfrm>
            <a:off x="3124200" y="2277533"/>
            <a:ext cx="6866467" cy="2734734"/>
          </a:xfrm>
          <a:custGeom>
            <a:avLst/>
            <a:gdLst>
              <a:gd name="connsiteX0" fmla="*/ 0 w 6866467"/>
              <a:gd name="connsiteY0" fmla="*/ 2734734 h 2734734"/>
              <a:gd name="connsiteX1" fmla="*/ 1905000 w 6866467"/>
              <a:gd name="connsiteY1" fmla="*/ 1286934 h 2734734"/>
              <a:gd name="connsiteX2" fmla="*/ 6866467 w 6866467"/>
              <a:gd name="connsiteY2" fmla="*/ 0 h 2734734"/>
            </a:gdLst>
            <a:ahLst/>
            <a:cxnLst>
              <a:cxn ang="0">
                <a:pos x="connsiteX0" y="connsiteY0"/>
              </a:cxn>
              <a:cxn ang="0">
                <a:pos x="connsiteX1" y="connsiteY1"/>
              </a:cxn>
              <a:cxn ang="0">
                <a:pos x="connsiteX2" y="connsiteY2"/>
              </a:cxn>
            </a:cxnLst>
            <a:rect l="l" t="t" r="r" b="b"/>
            <a:pathLst>
              <a:path w="6866467" h="2734734">
                <a:moveTo>
                  <a:pt x="0" y="2734734"/>
                </a:moveTo>
                <a:cubicBezTo>
                  <a:pt x="380294" y="2238728"/>
                  <a:pt x="760589" y="1742723"/>
                  <a:pt x="1905000" y="1286934"/>
                </a:cubicBezTo>
                <a:cubicBezTo>
                  <a:pt x="3049411" y="831145"/>
                  <a:pt x="4957939" y="415572"/>
                  <a:pt x="6866467" y="0"/>
                </a:cubicBezTo>
              </a:path>
            </a:pathLst>
          </a:custGeom>
          <a:noFill/>
          <a:ln>
            <a:prstDash val="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3" name="TextBox 92">
            <a:extLst>
              <a:ext uri="{FF2B5EF4-FFF2-40B4-BE49-F238E27FC236}">
                <a16:creationId xmlns:a16="http://schemas.microsoft.com/office/drawing/2014/main" id="{41BC9053-EE25-1121-DB74-528A1DBD1B11}"/>
              </a:ext>
            </a:extLst>
          </p:cNvPr>
          <p:cNvSpPr txBox="1"/>
          <p:nvPr/>
        </p:nvSpPr>
        <p:spPr>
          <a:xfrm>
            <a:off x="2571204" y="5045721"/>
            <a:ext cx="1103329" cy="338554"/>
          </a:xfrm>
          <a:prstGeom prst="rect">
            <a:avLst/>
          </a:prstGeom>
          <a:noFill/>
        </p:spPr>
        <p:txBody>
          <a:bodyPr wrap="square" rtlCol="0">
            <a:spAutoFit/>
          </a:bodyPr>
          <a:lstStyle/>
          <a:p>
            <a:pPr algn="ctr"/>
            <a:r>
              <a:rPr lang="en-BE" sz="800" b="1" dirty="0"/>
              <a:t>Bolivia</a:t>
            </a:r>
          </a:p>
          <a:p>
            <a:pPr algn="ctr"/>
            <a:r>
              <a:rPr lang="en-BE" sz="800" dirty="0"/>
              <a:t>Lithium &amp; copper</a:t>
            </a:r>
          </a:p>
        </p:txBody>
      </p:sp>
      <p:sp>
        <p:nvSpPr>
          <p:cNvPr id="94" name="TextBox 93">
            <a:extLst>
              <a:ext uri="{FF2B5EF4-FFF2-40B4-BE49-F238E27FC236}">
                <a16:creationId xmlns:a16="http://schemas.microsoft.com/office/drawing/2014/main" id="{EA473447-E4E3-D530-D99F-CBA562DBB0F6}"/>
              </a:ext>
            </a:extLst>
          </p:cNvPr>
          <p:cNvSpPr txBox="1"/>
          <p:nvPr/>
        </p:nvSpPr>
        <p:spPr>
          <a:xfrm>
            <a:off x="5958399" y="4484735"/>
            <a:ext cx="1103329" cy="584775"/>
          </a:xfrm>
          <a:prstGeom prst="rect">
            <a:avLst/>
          </a:prstGeom>
          <a:noFill/>
        </p:spPr>
        <p:txBody>
          <a:bodyPr wrap="square" rtlCol="0">
            <a:spAutoFit/>
          </a:bodyPr>
          <a:lstStyle/>
          <a:p>
            <a:pPr algn="ctr"/>
            <a:r>
              <a:rPr lang="en-BE" sz="800" b="1" dirty="0"/>
              <a:t>DRC</a:t>
            </a:r>
          </a:p>
          <a:p>
            <a:pPr algn="ctr"/>
            <a:r>
              <a:rPr lang="en-BE" sz="800" dirty="0"/>
              <a:t>Uranium, Copper, Cobalt, Lithium, Oil, Gold</a:t>
            </a:r>
          </a:p>
        </p:txBody>
      </p:sp>
      <p:sp>
        <p:nvSpPr>
          <p:cNvPr id="95" name="TextBox 94">
            <a:extLst>
              <a:ext uri="{FF2B5EF4-FFF2-40B4-BE49-F238E27FC236}">
                <a16:creationId xmlns:a16="http://schemas.microsoft.com/office/drawing/2014/main" id="{803A7A38-C1D6-25D7-91EB-E8B9E1042804}"/>
              </a:ext>
            </a:extLst>
          </p:cNvPr>
          <p:cNvSpPr txBox="1"/>
          <p:nvPr/>
        </p:nvSpPr>
        <p:spPr>
          <a:xfrm>
            <a:off x="4270221" y="1822199"/>
            <a:ext cx="1103329" cy="584775"/>
          </a:xfrm>
          <a:prstGeom prst="rect">
            <a:avLst/>
          </a:prstGeom>
          <a:noFill/>
        </p:spPr>
        <p:txBody>
          <a:bodyPr wrap="square" rtlCol="0">
            <a:spAutoFit/>
          </a:bodyPr>
          <a:lstStyle/>
          <a:p>
            <a:pPr algn="ctr"/>
            <a:r>
              <a:rPr lang="en-BE" sz="800" b="1" dirty="0"/>
              <a:t>Greenland</a:t>
            </a:r>
          </a:p>
          <a:p>
            <a:pPr algn="ctr"/>
            <a:r>
              <a:rPr lang="en-BE" sz="800" dirty="0"/>
              <a:t>Uranium, Tungsten, Graphite, REE, Gold, Copper, Nickel, Zinc</a:t>
            </a:r>
          </a:p>
        </p:txBody>
      </p:sp>
      <p:sp>
        <p:nvSpPr>
          <p:cNvPr id="96" name="Freeform 95">
            <a:extLst>
              <a:ext uri="{FF2B5EF4-FFF2-40B4-BE49-F238E27FC236}">
                <a16:creationId xmlns:a16="http://schemas.microsoft.com/office/drawing/2014/main" id="{A8BDDB72-1522-C98B-A62F-662E55F6E875}"/>
              </a:ext>
            </a:extLst>
          </p:cNvPr>
          <p:cNvSpPr/>
          <p:nvPr/>
        </p:nvSpPr>
        <p:spPr>
          <a:xfrm>
            <a:off x="6731000" y="2235200"/>
            <a:ext cx="3259667" cy="524933"/>
          </a:xfrm>
          <a:custGeom>
            <a:avLst/>
            <a:gdLst>
              <a:gd name="connsiteX0" fmla="*/ 0 w 3259667"/>
              <a:gd name="connsiteY0" fmla="*/ 524933 h 524933"/>
              <a:gd name="connsiteX1" fmla="*/ 770467 w 3259667"/>
              <a:gd name="connsiteY1" fmla="*/ 194733 h 524933"/>
              <a:gd name="connsiteX2" fmla="*/ 3259667 w 3259667"/>
              <a:gd name="connsiteY2" fmla="*/ 0 h 524933"/>
            </a:gdLst>
            <a:ahLst/>
            <a:cxnLst>
              <a:cxn ang="0">
                <a:pos x="connsiteX0" y="connsiteY0"/>
              </a:cxn>
              <a:cxn ang="0">
                <a:pos x="connsiteX1" y="connsiteY1"/>
              </a:cxn>
              <a:cxn ang="0">
                <a:pos x="connsiteX2" y="connsiteY2"/>
              </a:cxn>
            </a:cxnLst>
            <a:rect l="l" t="t" r="r" b="b"/>
            <a:pathLst>
              <a:path w="3259667" h="524933">
                <a:moveTo>
                  <a:pt x="0" y="524933"/>
                </a:moveTo>
                <a:cubicBezTo>
                  <a:pt x="113594" y="403577"/>
                  <a:pt x="227189" y="282222"/>
                  <a:pt x="770467" y="194733"/>
                </a:cubicBezTo>
                <a:cubicBezTo>
                  <a:pt x="1313745" y="107244"/>
                  <a:pt x="2286706" y="53622"/>
                  <a:pt x="3259667" y="0"/>
                </a:cubicBezTo>
              </a:path>
            </a:pathLst>
          </a:custGeom>
          <a:noFill/>
          <a:ln>
            <a:prstDash val="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7" name="TextBox 96">
            <a:extLst>
              <a:ext uri="{FF2B5EF4-FFF2-40B4-BE49-F238E27FC236}">
                <a16:creationId xmlns:a16="http://schemas.microsoft.com/office/drawing/2014/main" id="{4AD86422-51FA-98CB-B67B-AC98A90E3A50}"/>
              </a:ext>
            </a:extLst>
          </p:cNvPr>
          <p:cNvSpPr txBox="1"/>
          <p:nvPr/>
        </p:nvSpPr>
        <p:spPr>
          <a:xfrm>
            <a:off x="5216489" y="2786768"/>
            <a:ext cx="3029022" cy="338554"/>
          </a:xfrm>
          <a:prstGeom prst="rect">
            <a:avLst/>
          </a:prstGeom>
          <a:noFill/>
        </p:spPr>
        <p:txBody>
          <a:bodyPr wrap="square" rtlCol="0">
            <a:spAutoFit/>
          </a:bodyPr>
          <a:lstStyle/>
          <a:p>
            <a:pPr algn="ctr"/>
            <a:r>
              <a:rPr lang="en-BE" sz="800" b="1" dirty="0"/>
              <a:t>Ukraine</a:t>
            </a:r>
          </a:p>
          <a:p>
            <a:pPr algn="ctr"/>
            <a:r>
              <a:rPr lang="en-BE" sz="800" dirty="0"/>
              <a:t>REE, Lithium, Graphite, Uranium, Copper, Zinc, Nickel, Cobalt</a:t>
            </a:r>
          </a:p>
        </p:txBody>
      </p:sp>
      <p:sp>
        <p:nvSpPr>
          <p:cNvPr id="98" name="Rounded Rectangle 97">
            <a:extLst>
              <a:ext uri="{FF2B5EF4-FFF2-40B4-BE49-F238E27FC236}">
                <a16:creationId xmlns:a16="http://schemas.microsoft.com/office/drawing/2014/main" id="{7FB3B5CB-C168-51BF-6632-BA9CFF72AFB3}"/>
              </a:ext>
            </a:extLst>
          </p:cNvPr>
          <p:cNvSpPr/>
          <p:nvPr/>
        </p:nvSpPr>
        <p:spPr>
          <a:xfrm>
            <a:off x="179379" y="1656919"/>
            <a:ext cx="2047403" cy="1420000"/>
          </a:xfrm>
          <a:prstGeom prst="roundRect">
            <a:avLst>
              <a:gd name="adj" fmla="val 3392"/>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9" name="Rounded Rectangle 98">
            <a:extLst>
              <a:ext uri="{FF2B5EF4-FFF2-40B4-BE49-F238E27FC236}">
                <a16:creationId xmlns:a16="http://schemas.microsoft.com/office/drawing/2014/main" id="{935704FE-E9F7-D12E-F1C2-BFAEA0602E70}"/>
              </a:ext>
            </a:extLst>
          </p:cNvPr>
          <p:cNvSpPr/>
          <p:nvPr/>
        </p:nvSpPr>
        <p:spPr>
          <a:xfrm>
            <a:off x="179379" y="1560303"/>
            <a:ext cx="1075267" cy="19550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E" sz="900" b="1" dirty="0">
                <a:solidFill>
                  <a:schemeClr val="bg1"/>
                </a:solidFill>
              </a:rPr>
              <a:t>Energy</a:t>
            </a:r>
          </a:p>
        </p:txBody>
      </p:sp>
      <p:sp>
        <p:nvSpPr>
          <p:cNvPr id="100" name="Rounded Rectangle 99">
            <a:extLst>
              <a:ext uri="{FF2B5EF4-FFF2-40B4-BE49-F238E27FC236}">
                <a16:creationId xmlns:a16="http://schemas.microsoft.com/office/drawing/2014/main" id="{2BF65DDD-8910-7BFC-2838-657954655E96}"/>
              </a:ext>
            </a:extLst>
          </p:cNvPr>
          <p:cNvSpPr/>
          <p:nvPr/>
        </p:nvSpPr>
        <p:spPr>
          <a:xfrm>
            <a:off x="179379" y="3298218"/>
            <a:ext cx="2047403" cy="1197585"/>
          </a:xfrm>
          <a:prstGeom prst="roundRect">
            <a:avLst>
              <a:gd name="adj" fmla="val 3392"/>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1" name="Rounded Rectangle 100">
            <a:extLst>
              <a:ext uri="{FF2B5EF4-FFF2-40B4-BE49-F238E27FC236}">
                <a16:creationId xmlns:a16="http://schemas.microsoft.com/office/drawing/2014/main" id="{D75CE528-32ED-5103-2CA7-EB8B19B435DA}"/>
              </a:ext>
            </a:extLst>
          </p:cNvPr>
          <p:cNvSpPr/>
          <p:nvPr/>
        </p:nvSpPr>
        <p:spPr>
          <a:xfrm>
            <a:off x="179379" y="3201602"/>
            <a:ext cx="1075267" cy="19550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E" sz="900" b="1" dirty="0">
                <a:solidFill>
                  <a:schemeClr val="bg1"/>
                </a:solidFill>
              </a:rPr>
              <a:t>Logistics</a:t>
            </a:r>
          </a:p>
        </p:txBody>
      </p:sp>
      <p:sp>
        <p:nvSpPr>
          <p:cNvPr id="102" name="Rounded Rectangle 101">
            <a:extLst>
              <a:ext uri="{FF2B5EF4-FFF2-40B4-BE49-F238E27FC236}">
                <a16:creationId xmlns:a16="http://schemas.microsoft.com/office/drawing/2014/main" id="{496AE2E8-2716-EA1B-5C81-CCD2848C632E}"/>
              </a:ext>
            </a:extLst>
          </p:cNvPr>
          <p:cNvSpPr/>
          <p:nvPr/>
        </p:nvSpPr>
        <p:spPr>
          <a:xfrm>
            <a:off x="179379" y="4939517"/>
            <a:ext cx="2047403" cy="1197585"/>
          </a:xfrm>
          <a:prstGeom prst="roundRect">
            <a:avLst>
              <a:gd name="adj" fmla="val 3392"/>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3" name="Rounded Rectangle 102">
            <a:extLst>
              <a:ext uri="{FF2B5EF4-FFF2-40B4-BE49-F238E27FC236}">
                <a16:creationId xmlns:a16="http://schemas.microsoft.com/office/drawing/2014/main" id="{1E4816E0-846B-9D54-9F20-AA265CD9B7D0}"/>
              </a:ext>
            </a:extLst>
          </p:cNvPr>
          <p:cNvSpPr/>
          <p:nvPr/>
        </p:nvSpPr>
        <p:spPr>
          <a:xfrm>
            <a:off x="179379" y="4842901"/>
            <a:ext cx="1296000" cy="19550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E" sz="900" b="1" dirty="0">
                <a:solidFill>
                  <a:schemeClr val="bg1"/>
                </a:solidFill>
              </a:rPr>
              <a:t>AI Sovereignty</a:t>
            </a:r>
          </a:p>
        </p:txBody>
      </p:sp>
      <p:sp>
        <p:nvSpPr>
          <p:cNvPr id="104" name="TextBox 103">
            <a:extLst>
              <a:ext uri="{FF2B5EF4-FFF2-40B4-BE49-F238E27FC236}">
                <a16:creationId xmlns:a16="http://schemas.microsoft.com/office/drawing/2014/main" id="{9560CAFB-270E-5DE4-1C7E-D1479561BF1A}"/>
              </a:ext>
            </a:extLst>
          </p:cNvPr>
          <p:cNvSpPr txBox="1"/>
          <p:nvPr/>
        </p:nvSpPr>
        <p:spPr>
          <a:xfrm>
            <a:off x="187513" y="1880886"/>
            <a:ext cx="2039270" cy="830997"/>
          </a:xfrm>
          <a:prstGeom prst="rect">
            <a:avLst/>
          </a:prstGeom>
          <a:noFill/>
        </p:spPr>
        <p:txBody>
          <a:bodyPr wrap="square" rtlCol="0">
            <a:spAutoFit/>
          </a:bodyPr>
          <a:lstStyle/>
          <a:p>
            <a:pPr marL="171450" indent="-171450" algn="l">
              <a:buFont typeface="Arial" panose="020B0604020202020204" pitchFamily="34" charset="0"/>
              <a:buChar char="•"/>
            </a:pPr>
            <a:r>
              <a:rPr lang="en-GB" sz="800" b="0" i="0" u="none" strike="noStrike" dirty="0">
                <a:solidFill>
                  <a:srgbClr val="000000"/>
                </a:solidFill>
                <a:effectLst/>
              </a:rPr>
              <a:t>Uranium for nuclear AI data </a:t>
            </a:r>
            <a:r>
              <a:rPr lang="en-GB" sz="800" b="0" i="0" u="none" strike="noStrike" dirty="0" err="1">
                <a:solidFill>
                  <a:srgbClr val="000000"/>
                </a:solidFill>
                <a:effectLst/>
              </a:rPr>
              <a:t>center</a:t>
            </a:r>
            <a:r>
              <a:rPr lang="en-GB" sz="800" b="0" i="0" u="none" strike="noStrike" dirty="0">
                <a:solidFill>
                  <a:srgbClr val="000000"/>
                </a:solidFill>
                <a:effectLst/>
              </a:rPr>
              <a:t> power (stable, high-output).</a:t>
            </a:r>
          </a:p>
          <a:p>
            <a:pPr marL="171450" indent="-171450" algn="l">
              <a:buFont typeface="Arial" panose="020B0604020202020204" pitchFamily="34" charset="0"/>
              <a:buChar char="•"/>
            </a:pPr>
            <a:r>
              <a:rPr lang="en-GB" sz="800" b="0" i="0" u="none" strike="noStrike" dirty="0">
                <a:solidFill>
                  <a:srgbClr val="000000"/>
                </a:solidFill>
                <a:effectLst/>
              </a:rPr>
              <a:t>Lithium, cobalt, and copper demand rising for renewable energy.</a:t>
            </a:r>
          </a:p>
          <a:p>
            <a:pPr marL="171450" indent="-171450" algn="l">
              <a:buFont typeface="Arial" panose="020B0604020202020204" pitchFamily="34" charset="0"/>
              <a:buChar char="•"/>
            </a:pPr>
            <a:r>
              <a:rPr lang="en-GB" sz="800" b="0" i="0" u="none" strike="noStrike" dirty="0">
                <a:solidFill>
                  <a:srgbClr val="000000"/>
                </a:solidFill>
                <a:effectLst/>
              </a:rPr>
              <a:t>Resource-rich zones (e.g., DRC, Bolivia) face growing foreign influence.</a:t>
            </a:r>
          </a:p>
        </p:txBody>
      </p:sp>
      <p:sp>
        <p:nvSpPr>
          <p:cNvPr id="105" name="TextBox 104">
            <a:extLst>
              <a:ext uri="{FF2B5EF4-FFF2-40B4-BE49-F238E27FC236}">
                <a16:creationId xmlns:a16="http://schemas.microsoft.com/office/drawing/2014/main" id="{556CE32F-DF6D-EEEA-F0CA-A1A7FC6FF857}"/>
              </a:ext>
            </a:extLst>
          </p:cNvPr>
          <p:cNvSpPr txBox="1"/>
          <p:nvPr/>
        </p:nvSpPr>
        <p:spPr>
          <a:xfrm>
            <a:off x="179379" y="3530957"/>
            <a:ext cx="2047403" cy="707886"/>
          </a:xfrm>
          <a:prstGeom prst="rect">
            <a:avLst/>
          </a:prstGeom>
          <a:noFill/>
        </p:spPr>
        <p:txBody>
          <a:bodyPr wrap="square" rtlCol="0">
            <a:spAutoFit/>
          </a:bodyPr>
          <a:lstStyle/>
          <a:p>
            <a:pPr marL="171450" indent="-171450" algn="l">
              <a:buFont typeface="Arial" panose="020B0604020202020204" pitchFamily="34" charset="0"/>
              <a:buChar char="•"/>
            </a:pPr>
            <a:r>
              <a:rPr lang="en-GB" sz="800" b="0" i="0" u="none" strike="noStrike" dirty="0">
                <a:solidFill>
                  <a:srgbClr val="000000"/>
                </a:solidFill>
                <a:effectLst/>
              </a:rPr>
              <a:t>Straits of Malacca, Hormuz, and Taiwan critical for resource and chip transport.</a:t>
            </a:r>
          </a:p>
          <a:p>
            <a:pPr marL="171450" indent="-171450" algn="l">
              <a:buFont typeface="Arial" panose="020B0604020202020204" pitchFamily="34" charset="0"/>
              <a:buChar char="•"/>
            </a:pPr>
            <a:r>
              <a:rPr lang="en-GB" sz="800" b="0" i="0" u="none" strike="noStrike" dirty="0">
                <a:solidFill>
                  <a:srgbClr val="000000"/>
                </a:solidFill>
                <a:effectLst/>
              </a:rPr>
              <a:t>Naval deployments mirror resource insecurity.</a:t>
            </a:r>
          </a:p>
        </p:txBody>
      </p:sp>
      <p:sp>
        <p:nvSpPr>
          <p:cNvPr id="106" name="TextBox 105">
            <a:extLst>
              <a:ext uri="{FF2B5EF4-FFF2-40B4-BE49-F238E27FC236}">
                <a16:creationId xmlns:a16="http://schemas.microsoft.com/office/drawing/2014/main" id="{2FDF0D71-5767-0037-515D-D1F7539855E2}"/>
              </a:ext>
            </a:extLst>
          </p:cNvPr>
          <p:cNvSpPr txBox="1"/>
          <p:nvPr/>
        </p:nvSpPr>
        <p:spPr>
          <a:xfrm>
            <a:off x="187845" y="5191477"/>
            <a:ext cx="2047403" cy="830997"/>
          </a:xfrm>
          <a:prstGeom prst="rect">
            <a:avLst/>
          </a:prstGeom>
          <a:noFill/>
        </p:spPr>
        <p:txBody>
          <a:bodyPr wrap="square" rtlCol="0">
            <a:spAutoFit/>
          </a:bodyPr>
          <a:lstStyle/>
          <a:p>
            <a:pPr marL="171450" indent="-171450" algn="l">
              <a:buFont typeface="Arial" panose="020B0604020202020204" pitchFamily="34" charset="0"/>
              <a:buChar char="•"/>
            </a:pPr>
            <a:r>
              <a:rPr lang="en-GB" sz="800" b="0" i="0" u="none" strike="noStrike" dirty="0">
                <a:solidFill>
                  <a:srgbClr val="000000"/>
                </a:solidFill>
                <a:effectLst/>
              </a:rPr>
              <a:t>Nations push for sovereign cloud, chips, and AI models.</a:t>
            </a:r>
          </a:p>
          <a:p>
            <a:pPr marL="171450" indent="-171450" algn="l">
              <a:buFont typeface="Arial" panose="020B0604020202020204" pitchFamily="34" charset="0"/>
              <a:buChar char="•"/>
            </a:pPr>
            <a:r>
              <a:rPr lang="en-GB" sz="800" b="0" i="0" u="none" strike="noStrike" dirty="0">
                <a:solidFill>
                  <a:srgbClr val="000000"/>
                </a:solidFill>
                <a:effectLst/>
              </a:rPr>
              <a:t>Export controls (e.g., US restricting NVIDIA chip sales to China).</a:t>
            </a:r>
          </a:p>
          <a:p>
            <a:pPr marL="171450" indent="-171450" algn="l">
              <a:buFont typeface="Arial" panose="020B0604020202020204" pitchFamily="34" charset="0"/>
              <a:buChar char="•"/>
            </a:pPr>
            <a:r>
              <a:rPr lang="en-GB" sz="800" b="0" i="0" u="none" strike="noStrike" dirty="0">
                <a:solidFill>
                  <a:srgbClr val="000000"/>
                </a:solidFill>
                <a:effectLst/>
              </a:rPr>
              <a:t>Cyber warfare and tech espionage escalate.</a:t>
            </a:r>
          </a:p>
        </p:txBody>
      </p:sp>
      <p:sp>
        <p:nvSpPr>
          <p:cNvPr id="107" name="Rounded Rectangle 106">
            <a:extLst>
              <a:ext uri="{FF2B5EF4-FFF2-40B4-BE49-F238E27FC236}">
                <a16:creationId xmlns:a16="http://schemas.microsoft.com/office/drawing/2014/main" id="{35FB324B-0152-F265-7D46-C39FC64E5E6E}"/>
              </a:ext>
            </a:extLst>
          </p:cNvPr>
          <p:cNvSpPr/>
          <p:nvPr/>
        </p:nvSpPr>
        <p:spPr>
          <a:xfrm>
            <a:off x="3984945" y="5283084"/>
            <a:ext cx="4921988" cy="990332"/>
          </a:xfrm>
          <a:prstGeom prst="roundRect">
            <a:avLst>
              <a:gd name="adj" fmla="val 2988"/>
            </a:avLst>
          </a:prstGeom>
          <a:solidFill>
            <a:schemeClr val="bg1">
              <a:lumMod val="95000"/>
              <a:alpha val="496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8" name="TextBox 107">
            <a:extLst>
              <a:ext uri="{FF2B5EF4-FFF2-40B4-BE49-F238E27FC236}">
                <a16:creationId xmlns:a16="http://schemas.microsoft.com/office/drawing/2014/main" id="{6766FE77-6173-7D54-8C87-633F189C5DDF}"/>
              </a:ext>
            </a:extLst>
          </p:cNvPr>
          <p:cNvSpPr txBox="1"/>
          <p:nvPr/>
        </p:nvSpPr>
        <p:spPr>
          <a:xfrm>
            <a:off x="4148667" y="5384275"/>
            <a:ext cx="4585328" cy="369332"/>
          </a:xfrm>
          <a:prstGeom prst="rect">
            <a:avLst/>
          </a:prstGeom>
          <a:noFill/>
        </p:spPr>
        <p:txBody>
          <a:bodyPr wrap="square" rtlCol="0">
            <a:spAutoFit/>
          </a:bodyPr>
          <a:lstStyle/>
          <a:p>
            <a:r>
              <a:rPr lang="en-BE" sz="900" dirty="0"/>
              <a:t>EU (~8%) is a strategic player in </a:t>
            </a:r>
            <a:r>
              <a:rPr lang="en-BE" sz="900" b="1" dirty="0"/>
              <a:t>semiconductor equipment</a:t>
            </a:r>
            <a:r>
              <a:rPr lang="en-BE" sz="900" dirty="0"/>
              <a:t> (ASML). EU Chips Act (2022-2030) aims to grow Europe’s global market share to 20% by 2030.</a:t>
            </a:r>
          </a:p>
        </p:txBody>
      </p:sp>
      <p:sp>
        <p:nvSpPr>
          <p:cNvPr id="109" name="TextBox 108">
            <a:extLst>
              <a:ext uri="{FF2B5EF4-FFF2-40B4-BE49-F238E27FC236}">
                <a16:creationId xmlns:a16="http://schemas.microsoft.com/office/drawing/2014/main" id="{44278C20-B12C-7AC4-57C8-F0847F021F1A}"/>
              </a:ext>
            </a:extLst>
          </p:cNvPr>
          <p:cNvSpPr txBox="1"/>
          <p:nvPr/>
        </p:nvSpPr>
        <p:spPr>
          <a:xfrm>
            <a:off x="4147987" y="5807643"/>
            <a:ext cx="4585328" cy="369332"/>
          </a:xfrm>
          <a:prstGeom prst="rect">
            <a:avLst/>
          </a:prstGeom>
          <a:noFill/>
        </p:spPr>
        <p:txBody>
          <a:bodyPr wrap="square" rtlCol="0">
            <a:spAutoFit/>
          </a:bodyPr>
          <a:lstStyle/>
          <a:p>
            <a:r>
              <a:rPr lang="en-BE" sz="900" dirty="0"/>
              <a:t>US (~12%) is expanding its global semiconductor manufacturing capability, but controls ~80% of the global AI GPU market (NVIDIA), making US an </a:t>
            </a:r>
            <a:r>
              <a:rPr lang="en-BE" sz="900" b="1" dirty="0"/>
              <a:t>AI Chipset Superpower</a:t>
            </a:r>
            <a:r>
              <a:rPr lang="en-BE" sz="900" dirty="0"/>
              <a:t> </a:t>
            </a:r>
            <a:r>
              <a:rPr lang="en-BE" sz="600" dirty="0"/>
              <a:t>(&lt;2nm)</a:t>
            </a:r>
            <a:r>
              <a:rPr lang="en-BE" sz="900" dirty="0"/>
              <a:t>.</a:t>
            </a:r>
          </a:p>
        </p:txBody>
      </p:sp>
      <p:sp>
        <p:nvSpPr>
          <p:cNvPr id="110" name="TextBox 109">
            <a:extLst>
              <a:ext uri="{FF2B5EF4-FFF2-40B4-BE49-F238E27FC236}">
                <a16:creationId xmlns:a16="http://schemas.microsoft.com/office/drawing/2014/main" id="{23B05C91-4ED7-E0D1-8894-83AE3C312E90}"/>
              </a:ext>
            </a:extLst>
          </p:cNvPr>
          <p:cNvSpPr txBox="1"/>
          <p:nvPr/>
        </p:nvSpPr>
        <p:spPr>
          <a:xfrm>
            <a:off x="11074401" y="4843312"/>
            <a:ext cx="417578" cy="184666"/>
          </a:xfrm>
          <a:prstGeom prst="rect">
            <a:avLst/>
          </a:prstGeom>
          <a:noFill/>
        </p:spPr>
        <p:txBody>
          <a:bodyPr wrap="square" rtlCol="0">
            <a:spAutoFit/>
          </a:bodyPr>
          <a:lstStyle/>
          <a:p>
            <a:pPr algn="ctr"/>
            <a:endParaRPr/>
          </a:p>
        </p:txBody>
      </p:sp>
    </p:spTree>
    <p:extLst>
      <p:ext uri="{BB962C8B-B14F-4D97-AF65-F5344CB8AC3E}">
        <p14:creationId xmlns:p14="http://schemas.microsoft.com/office/powerpoint/2010/main" val="278268685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6778</TotalTime>
  <Words>8844</Words>
  <Application>Microsoft Macintosh PowerPoint</Application>
  <PresentationFormat>Widescreen</PresentationFormat>
  <Paragraphs>424</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Aptos Display</vt:lpstr>
      <vt:lpstr>Arial</vt:lpstr>
      <vt:lpstr>Bodoni Moda 28pt</vt:lpstr>
      <vt:lpstr>Bodoni Moda 28pt Medium</vt:lpstr>
      <vt:lpstr>Canela</vt:lpstr>
      <vt:lpstr>Times New Roman</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Filip Maertens</dc:creator>
  <cp:lastModifiedBy>Filip Maertens</cp:lastModifiedBy>
  <cp:revision>96</cp:revision>
  <dcterms:created xsi:type="dcterms:W3CDTF">2024-04-18T07:46:10Z</dcterms:created>
  <dcterms:modified xsi:type="dcterms:W3CDTF">2026-06-11T10:56:56Z</dcterms:modified>
</cp:coreProperties>
</file>