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1694" r:id="rId6"/>
    <p:sldId id="1754" r:id="rId7"/>
    <p:sldId id="1817" r:id="rId8"/>
    <p:sldId id="1830" r:id="rId9"/>
    <p:sldId id="1818" r:id="rId10"/>
    <p:sldId id="1816" r:id="rId11"/>
    <p:sldId id="1819" r:id="rId12"/>
    <p:sldId id="1820" r:id="rId13"/>
    <p:sldId id="1821" r:id="rId14"/>
    <p:sldId id="1822" r:id="rId15"/>
    <p:sldId id="1823" r:id="rId16"/>
    <p:sldId id="1824" r:id="rId17"/>
    <p:sldId id="1826" r:id="rId18"/>
    <p:sldId id="1825" r:id="rId19"/>
    <p:sldId id="1827" r:id="rId20"/>
    <p:sldId id="1829" r:id="rId21"/>
    <p:sldId id="1751" r:id="rId22"/>
  </p:sldIdLst>
  <p:sldSz cx="9144000" cy="5143500" type="screen16x9"/>
  <p:notesSz cx="6669088" cy="9926638"/>
  <p:custDataLst>
    <p:tags r:id="rId2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pos="3334" userDrawn="1">
          <p15:clr>
            <a:srgbClr val="A4A3A4"/>
          </p15:clr>
        </p15:guide>
        <p15:guide id="16" orient="horz" pos="3049" userDrawn="1">
          <p15:clr>
            <a:srgbClr val="A4A3A4"/>
          </p15:clr>
        </p15:guide>
        <p15:guide id="17" orient="horz" pos="2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ie, Erik de (Shld-AMS-Tx)" initials="BEd(" lastIdx="3" clrIdx="6">
    <p:extLst>
      <p:ext uri="{19B8F6BF-5375-455C-9EA6-DF929625EA0E}">
        <p15:presenceInfo xmlns:p15="http://schemas.microsoft.com/office/powerpoint/2012/main" userId="S::DeBieE@gtlaw.com::8977cabf-0f9c-4b20-ad9a-f31039cc28e6" providerId="AD"/>
      </p:ext>
    </p:extLst>
  </p:cmAuthor>
  <p:cmAuthor id="8" name="Bergers, Monique (BStf-AMS-Mktg)" initials="BM(AM" lastIdx="1" clrIdx="7">
    <p:extLst>
      <p:ext uri="{19B8F6BF-5375-455C-9EA6-DF929625EA0E}">
        <p15:presenceInfo xmlns:p15="http://schemas.microsoft.com/office/powerpoint/2012/main" userId="S::bergersm@gtlaw.com::7dcdcf14-7372-4206-bdd9-ca90355c9233" providerId="AD"/>
      </p:ext>
    </p:extLst>
  </p:cmAuthor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F60"/>
    <a:srgbClr val="C5E8F7"/>
    <a:srgbClr val="92D3F1"/>
    <a:srgbClr val="9BC7EF"/>
    <a:srgbClr val="72B0E8"/>
    <a:srgbClr val="0192FF"/>
    <a:srgbClr val="45B5E7"/>
    <a:srgbClr val="626262"/>
    <a:srgbClr val="F5EFD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9448" autoAdjust="0"/>
  </p:normalViewPr>
  <p:slideViewPr>
    <p:cSldViewPr snapToGrid="0" showGuides="1">
      <p:cViewPr varScale="1">
        <p:scale>
          <a:sx n="160" d="100"/>
          <a:sy n="160" d="100"/>
        </p:scale>
        <p:origin x="472" y="176"/>
      </p:cViewPr>
      <p:guideLst>
        <p:guide pos="3334"/>
        <p:guide orient="horz" pos="3049"/>
        <p:guide orient="horz"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4032" y="90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76A4E7B-3571-4248-9260-4C46F3FF08EB}" type="datetime4">
              <a:rPr lang="fr-CH" smtClean="0"/>
              <a:t>11 juin 2026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1221AACD-23F3-4D6F-A1D5-F4B5629F0B5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426625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1BDFC68-0DCB-464A-B118-2BB0357AF5C4}" type="datetime4">
              <a:rPr lang="fr-CH" smtClean="0"/>
              <a:t>11 juin 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757E9457-794B-4C9B-81F6-56CFF1CE65F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8698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1BDFC68-0DCB-464A-B118-2BB0357AF5C4}" type="datetime4">
              <a:rPr lang="fr-CH" smtClean="0"/>
              <a:t>11 juin 2026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E9457-794B-4C9B-81F6-56CFF1CE65F6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869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E9457-794B-4C9B-81F6-56CFF1CE65F6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153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9C20EF7-D0C2-42A5-B54E-2B41EFC68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354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9C20EF7-D0C2-42A5-B54E-2B41EFC68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0"/>
            <a:ext cx="5643349" cy="5143500"/>
          </a:xfrm>
          <a:prstGeom prst="rect">
            <a:avLst/>
          </a:prstGeom>
          <a:solidFill>
            <a:srgbClr val="2D2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pc="10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58322-5DF0-4C7D-8877-85C7A6C94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691708"/>
            <a:ext cx="4640943" cy="337175"/>
          </a:xfr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B0AA9-9A6F-4AE0-B283-571A66CCB1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31800" y="529086"/>
            <a:ext cx="1843506" cy="29963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A725D8-8D86-4053-A32F-A6C34FE0A8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483100"/>
            <a:ext cx="1514475" cy="138499"/>
          </a:xfrm>
          <a:prstGeom prst="rect">
            <a:avLst/>
          </a:prstGeom>
        </p:spPr>
        <p:txBody>
          <a:bodyPr bIns="0">
            <a:spAutoFit/>
          </a:bodyPr>
          <a:lstStyle>
            <a:lvl1pPr marL="1905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EE60A3-A0E9-4E3F-997A-B842461BD9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9702" y="0"/>
            <a:ext cx="3514298" cy="5143500"/>
          </a:xfrm>
          <a:prstGeom prst="rect">
            <a:avLst/>
          </a:prstGeom>
        </p:spPr>
        <p:txBody>
          <a:bodyPr/>
          <a:lstStyle>
            <a:lvl1pPr marL="19050" indent="0">
              <a:buNone/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425604966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299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2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RolexFont Light" panose="020B060402020202020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62406"/>
            <a:ext cx="8291512" cy="33717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fr-CH" sz="1800" spc="0" dirty="0">
                <a:solidFill>
                  <a:srgbClr val="2D2D2D"/>
                </a:solidFill>
                <a:latin typeface="+mj-lt"/>
              </a:defRPr>
            </a:lvl1pPr>
          </a:lstStyle>
          <a:p>
            <a:pPr marL="0" lvl="0"/>
            <a:endParaRPr lang="fr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EF77E-97FC-434D-A99B-6D8DCD9B2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01688"/>
            <a:ext cx="8291512" cy="1887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lnSpc>
                <a:spcPct val="112000"/>
              </a:lnSpc>
              <a:spcBef>
                <a:spcPts val="600"/>
              </a:spcBef>
              <a:buNone/>
              <a:defRPr sz="900">
                <a:latin typeface="+mn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6498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orient="horz" pos="50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  <p15:guide id="5" pos="2925" userDrawn="1">
          <p15:clr>
            <a:srgbClr val="FBAE40"/>
          </p15:clr>
        </p15:guide>
        <p15:guide id="6" pos="2835" userDrawn="1">
          <p15:clr>
            <a:srgbClr val="FBAE40"/>
          </p15:clr>
        </p15:guide>
        <p15:guide id="7" orient="horz" pos="6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609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2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RolexFont Light" panose="020B060402020202020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62406"/>
            <a:ext cx="8291512" cy="33717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fr-CH" sz="1800" spc="0" dirty="0">
                <a:solidFill>
                  <a:srgbClr val="2D2D2D"/>
                </a:solidFill>
                <a:latin typeface="+mj-lt"/>
              </a:defRPr>
            </a:lvl1pPr>
          </a:lstStyle>
          <a:p>
            <a:pPr marL="0" lvl="0"/>
            <a:endParaRPr lang="fr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EF77E-97FC-434D-A99B-6D8DCD9B2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01688"/>
            <a:ext cx="8291512" cy="190630"/>
          </a:xfrm>
          <a:prstGeom prst="rect">
            <a:avLst/>
          </a:prstGeom>
        </p:spPr>
        <p:txBody>
          <a:bodyPr numCol="2" spcCol="180000">
            <a:noAutofit/>
          </a:bodyPr>
          <a:lstStyle>
            <a:lvl1pPr marL="0" indent="0" algn="just">
              <a:lnSpc>
                <a:spcPct val="112000"/>
              </a:lnSpc>
              <a:spcBef>
                <a:spcPts val="600"/>
              </a:spcBef>
              <a:buNone/>
              <a:defRPr sz="900">
                <a:latin typeface="+mn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04104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orient="horz" pos="50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  <p15:guide id="5" pos="2925" userDrawn="1">
          <p15:clr>
            <a:srgbClr val="FBAE40"/>
          </p15:clr>
        </p15:guide>
        <p15:guide id="6" pos="2835" userDrawn="1">
          <p15:clr>
            <a:srgbClr val="FBAE40"/>
          </p15:clr>
        </p15:guide>
        <p15:guide id="7" orient="horz" pos="64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3845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2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RolexFont Light" panose="020B060402020202020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62406"/>
            <a:ext cx="8291512" cy="33717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fr-CH" sz="1800" spc="0" dirty="0">
                <a:solidFill>
                  <a:srgbClr val="2D2D2D"/>
                </a:solidFill>
                <a:latin typeface="+mj-lt"/>
              </a:defRPr>
            </a:lvl1pPr>
          </a:lstStyle>
          <a:p>
            <a:pPr marL="0" lvl="0"/>
            <a:endParaRPr lang="fr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EF77E-97FC-434D-A99B-6D8DCD9B2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01688"/>
            <a:ext cx="8291512" cy="138499"/>
          </a:xfrm>
          <a:prstGeom prst="rect">
            <a:avLst/>
          </a:prstGeom>
        </p:spPr>
        <p:txBody>
          <a:bodyPr numCol="1">
            <a:spAutoFit/>
          </a:bodyPr>
          <a:lstStyle>
            <a:lvl1pPr marL="190500" indent="-171450">
              <a:spcBef>
                <a:spcPts val="600"/>
              </a:spcBef>
              <a:buFont typeface="Arial" panose="020B0604020202020204" pitchFamily="34" charset="0"/>
              <a:buChar char="•"/>
              <a:defRPr sz="900">
                <a:latin typeface="+mn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14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orient="horz" pos="50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  <p15:guide id="5" pos="2925" userDrawn="1">
          <p15:clr>
            <a:srgbClr val="FBAE40"/>
          </p15:clr>
        </p15:guide>
        <p15:guide id="6" pos="2835" userDrawn="1">
          <p15:clr>
            <a:srgbClr val="FBAE40"/>
          </p15:clr>
        </p15:guide>
        <p15:guide id="7" orient="horz" pos="6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bi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07D9-DCE7-4264-BDBE-722A151F0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Bio’s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56F5E-A014-4F6B-8378-1023730FDF32}"/>
              </a:ext>
            </a:extLst>
          </p:cNvPr>
          <p:cNvSpPr/>
          <p:nvPr userDrawn="1"/>
        </p:nvSpPr>
        <p:spPr>
          <a:xfrm>
            <a:off x="429707" y="798622"/>
            <a:ext cx="1259618" cy="3635374"/>
          </a:xfrm>
          <a:prstGeom prst="rect">
            <a:avLst/>
          </a:prstGeom>
          <a:solidFill>
            <a:srgbClr val="2D2D2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08739-D463-4757-8CF2-5B856BCE61F0}"/>
              </a:ext>
            </a:extLst>
          </p:cNvPr>
          <p:cNvSpPr/>
          <p:nvPr userDrawn="1"/>
        </p:nvSpPr>
        <p:spPr>
          <a:xfrm>
            <a:off x="429706" y="3358928"/>
            <a:ext cx="968306" cy="246221"/>
          </a:xfrm>
          <a:prstGeom prst="rect">
            <a:avLst/>
          </a:prstGeom>
          <a:solidFill>
            <a:srgbClr val="CBAF60"/>
          </a:solidFill>
        </p:spPr>
        <p:txBody>
          <a:bodyPr wrap="square">
            <a:sp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93AA64-7DA6-4686-9628-C4BBC93E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516" y="1011238"/>
            <a:ext cx="954000" cy="954000"/>
          </a:xfrm>
          <a:prstGeom prst="ellipse">
            <a:avLst/>
          </a:prstGeom>
        </p:spPr>
        <p:txBody>
          <a:bodyPr>
            <a:normAutofit/>
          </a:bodyPr>
          <a:lstStyle>
            <a:lvl1pPr marL="1905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688041-F7E4-4A43-A208-8166153D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859" y="2232399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Voor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  <a:p>
            <a:pPr lvl="0"/>
            <a:r>
              <a:rPr lang="en-US" dirty="0" err="1"/>
              <a:t>Functietitel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Praktijk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CB8A2D-A6FD-426D-B612-23F2C6780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6198" y="801832"/>
            <a:ext cx="2795587" cy="363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nl-NL" sz="900" dirty="0">
                <a:solidFill>
                  <a:srgbClr val="2D2D2D"/>
                </a:solidFill>
              </a:defRPr>
            </a:lvl1pPr>
          </a:lstStyle>
          <a:p>
            <a:pPr marL="0" lvl="0" algn="just" eaLnBrk="0" fontAlgn="base" hangingPunct="0">
              <a:lnSpc>
                <a:spcPct val="112000"/>
              </a:lnSpc>
              <a:spcBef>
                <a:spcPts val="600"/>
              </a:spcBef>
              <a:buSzPct val="80000"/>
            </a:pPr>
            <a:endParaRPr lang="nl-NL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FBBC457-B9EC-403C-B85F-964D28EE9C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859" y="3666264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E-</a:t>
            </a:r>
            <a:r>
              <a:rPr lang="en-US" dirty="0" err="1"/>
              <a:t>mailadres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telefoonnummer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EB85DD-73A4-489D-9A3F-CA0E3EF59948}"/>
              </a:ext>
            </a:extLst>
          </p:cNvPr>
          <p:cNvSpPr/>
          <p:nvPr userDrawn="1"/>
        </p:nvSpPr>
        <p:spPr>
          <a:xfrm>
            <a:off x="4776736" y="798622"/>
            <a:ext cx="1259618" cy="3635374"/>
          </a:xfrm>
          <a:prstGeom prst="rect">
            <a:avLst/>
          </a:prstGeom>
          <a:solidFill>
            <a:srgbClr val="2D2D2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66AEAF-4700-4BA2-8FFC-3BAFA11EE4CC}"/>
              </a:ext>
            </a:extLst>
          </p:cNvPr>
          <p:cNvSpPr/>
          <p:nvPr userDrawn="1"/>
        </p:nvSpPr>
        <p:spPr>
          <a:xfrm>
            <a:off x="4776735" y="3358928"/>
            <a:ext cx="968306" cy="246221"/>
          </a:xfrm>
          <a:prstGeom prst="rect">
            <a:avLst/>
          </a:prstGeom>
          <a:solidFill>
            <a:srgbClr val="CBAF60"/>
          </a:solidFill>
        </p:spPr>
        <p:txBody>
          <a:bodyPr wrap="square">
            <a:sp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3F64689C-B94A-43DC-AE2C-495784FB02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29545" y="1011238"/>
            <a:ext cx="954000" cy="954000"/>
          </a:xfrm>
          <a:prstGeom prst="ellipse">
            <a:avLst/>
          </a:prstGeom>
        </p:spPr>
        <p:txBody>
          <a:bodyPr>
            <a:normAutofit/>
          </a:bodyPr>
          <a:lstStyle>
            <a:lvl1pPr marL="1905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A0219E04-78F2-40B4-8589-FEE0F3F7CB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4888" y="2232399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Voor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  <a:p>
            <a:pPr lvl="0"/>
            <a:r>
              <a:rPr lang="en-US" dirty="0" err="1"/>
              <a:t>Functietitel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Praktijk</a:t>
            </a:r>
            <a:endParaRPr lang="en-US" dirty="0"/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0E2CB06-47CD-49BE-A764-70DF1BAC8B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3227" y="801832"/>
            <a:ext cx="2795587" cy="363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nl-NL" sz="900" dirty="0">
                <a:solidFill>
                  <a:srgbClr val="2D2D2D"/>
                </a:solidFill>
              </a:defRPr>
            </a:lvl1pPr>
          </a:lstStyle>
          <a:p>
            <a:pPr marL="0" lvl="0" algn="just" eaLnBrk="0" fontAlgn="base" hangingPunct="0">
              <a:lnSpc>
                <a:spcPct val="112000"/>
              </a:lnSpc>
              <a:spcBef>
                <a:spcPts val="600"/>
              </a:spcBef>
              <a:buSzPct val="80000"/>
            </a:pPr>
            <a:endParaRPr lang="nl-NL" dirty="0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7747602A-17E4-4C23-AC5F-F43AEBE868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4888" y="3666264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E-</a:t>
            </a:r>
            <a:r>
              <a:rPr lang="en-US" dirty="0" err="1"/>
              <a:t>mailadres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telefoonnummer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5445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én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207D9-DCE7-4264-BDBE-722A151F02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Bio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556F5E-A014-4F6B-8378-1023730FDF32}"/>
              </a:ext>
            </a:extLst>
          </p:cNvPr>
          <p:cNvSpPr/>
          <p:nvPr userDrawn="1"/>
        </p:nvSpPr>
        <p:spPr>
          <a:xfrm>
            <a:off x="429707" y="798622"/>
            <a:ext cx="1259618" cy="3635374"/>
          </a:xfrm>
          <a:prstGeom prst="rect">
            <a:avLst/>
          </a:prstGeom>
          <a:solidFill>
            <a:srgbClr val="2D2D2D"/>
          </a:solidFill>
          <a:ln w="254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80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08739-D463-4757-8CF2-5B856BCE61F0}"/>
              </a:ext>
            </a:extLst>
          </p:cNvPr>
          <p:cNvSpPr/>
          <p:nvPr userDrawn="1"/>
        </p:nvSpPr>
        <p:spPr>
          <a:xfrm>
            <a:off x="429706" y="3358928"/>
            <a:ext cx="968306" cy="246221"/>
          </a:xfrm>
          <a:prstGeom prst="rect">
            <a:avLst/>
          </a:prstGeom>
          <a:solidFill>
            <a:srgbClr val="CBAF60"/>
          </a:solidFill>
        </p:spPr>
        <p:txBody>
          <a:bodyPr wrap="square">
            <a:spAutoFit/>
          </a:bodyPr>
          <a:lstStyle/>
          <a:p>
            <a:pPr defTabSz="1312830" fontAlgn="b">
              <a:spcBef>
                <a:spcPts val="300"/>
              </a:spcBef>
              <a:spcAft>
                <a:spcPts val="300"/>
              </a:spcAft>
              <a:buSzPct val="90000"/>
              <a:defRPr/>
            </a:pP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693AA64-7DA6-4686-9628-C4BBC93E9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516" y="1011238"/>
            <a:ext cx="954000" cy="954000"/>
          </a:xfrm>
          <a:prstGeom prst="ellipse">
            <a:avLst/>
          </a:prstGeom>
        </p:spPr>
        <p:txBody>
          <a:bodyPr>
            <a:normAutofit/>
          </a:bodyPr>
          <a:lstStyle>
            <a:lvl1pPr marL="1905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6688041-F7E4-4A43-A208-8166153D9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859" y="2232399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Voor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  <a:p>
            <a:pPr lvl="0"/>
            <a:r>
              <a:rPr lang="en-US" dirty="0" err="1"/>
              <a:t>Functietitel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Praktijk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CB8A2D-A6FD-426D-B612-23F2C6780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76198" y="801832"/>
            <a:ext cx="6874602" cy="363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216000" anchor="t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nl-NL" sz="900" dirty="0">
                <a:solidFill>
                  <a:srgbClr val="2D2D2D"/>
                </a:solidFill>
              </a:defRPr>
            </a:lvl1pPr>
          </a:lstStyle>
          <a:p>
            <a:pPr marL="0" lvl="0" algn="just" eaLnBrk="0" fontAlgn="base" hangingPunct="0">
              <a:lnSpc>
                <a:spcPct val="112000"/>
              </a:lnSpc>
              <a:spcBef>
                <a:spcPts val="600"/>
              </a:spcBef>
              <a:buSzPct val="80000"/>
            </a:pPr>
            <a:endParaRPr lang="nl-NL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FBBC457-B9EC-403C-B85F-964D28EE9C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859" y="3666264"/>
            <a:ext cx="1181465" cy="444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E-</a:t>
            </a:r>
            <a:r>
              <a:rPr lang="en-US" dirty="0" err="1"/>
              <a:t>mailadres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telefoonnummer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323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B38A1-49B9-46C3-9F94-552C83BD9E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9403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6337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fr-FR" sz="12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RolexFont Light" panose="020B060402020202020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000" y="262406"/>
            <a:ext cx="8291512" cy="33717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fr-CH" sz="1800" spc="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endParaRPr lang="fr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6EF77E-97FC-434D-A99B-6D8DCD9B2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801688"/>
            <a:ext cx="8291512" cy="1887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just">
              <a:lnSpc>
                <a:spcPct val="112000"/>
              </a:lnSpc>
              <a:spcBef>
                <a:spcPts val="600"/>
              </a:spcBef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56438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3" orient="horz" pos="509" userDrawn="1">
          <p15:clr>
            <a:srgbClr val="FBAE40"/>
          </p15:clr>
        </p15:guide>
        <p15:guide id="4" orient="horz" pos="3117" userDrawn="1">
          <p15:clr>
            <a:srgbClr val="FBAE40"/>
          </p15:clr>
        </p15:guide>
        <p15:guide id="5" pos="2925" userDrawn="1">
          <p15:clr>
            <a:srgbClr val="FBAE40"/>
          </p15:clr>
        </p15:guide>
        <p15:guide id="6" pos="2835" userDrawn="1">
          <p15:clr>
            <a:srgbClr val="FBAE40"/>
          </p15:clr>
        </p15:guide>
        <p15:guide id="7" orient="horz" pos="64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33E6559-D445-45D7-B9DE-04FD24473D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250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33E6559-D445-45D7-B9DE-04FD24473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0E0BEC-83EF-4EBC-B2E2-E14CC8A3315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BA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pc="10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3539C-C0A3-4621-99FD-A038290989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31800" y="4746361"/>
            <a:ext cx="1284634" cy="2088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A6178D8E-F0A3-469F-BB3B-4665AAA5F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20" y="2403163"/>
            <a:ext cx="6644579" cy="337175"/>
          </a:xfrm>
        </p:spPr>
        <p:txBody>
          <a:bodyPr/>
          <a:lstStyle>
            <a:lvl1pPr algn="r"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8109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ître 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9C20EF7-D0C2-42A5-B54E-2B41EFC68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3541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9C20EF7-D0C2-42A5-B54E-2B41EFC68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0"/>
            <a:ext cx="564334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pc="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57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3910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BA6FD242-A9C7-4C45-821D-7844416900AC}"/>
              </a:ext>
            </a:extLst>
          </p:cNvPr>
          <p:cNvSpPr/>
          <p:nvPr userDrawn="1"/>
        </p:nvSpPr>
        <p:spPr>
          <a:xfrm>
            <a:off x="7391690" y="4753773"/>
            <a:ext cx="1752310" cy="197373"/>
          </a:xfrm>
          <a:prstGeom prst="rect">
            <a:avLst/>
          </a:prstGeom>
          <a:solidFill>
            <a:srgbClr val="CBA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1200" b="0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RolexFont Light" panose="020B0604020202020204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31800" y="262406"/>
            <a:ext cx="8219000" cy="337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marL="0" lvl="0"/>
            <a:endParaRPr lang="en-GB" dirty="0"/>
          </a:p>
        </p:txBody>
      </p:sp>
      <p:sp>
        <p:nvSpPr>
          <p:cNvPr id="12" name="Shape 8"/>
          <p:cNvSpPr txBox="1"/>
          <p:nvPr userDrawn="1"/>
        </p:nvSpPr>
        <p:spPr>
          <a:xfrm>
            <a:off x="7221326" y="4777754"/>
            <a:ext cx="1465474" cy="14941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600" dirty="0">
                <a:solidFill>
                  <a:schemeClr val="bg1"/>
                </a:solidFill>
                <a:latin typeface="+mj-lt"/>
                <a:ea typeface="Arial"/>
                <a:cs typeface="Arial" panose="020B0604020202020204" pitchFamily="34" charset="0"/>
              </a:rPr>
              <a:t>© 2025 Greenberg Traurig, LLP | </a:t>
            </a:r>
            <a:fld id="{86CB4B4D-7CA3-9044-876B-883B54F8677D}" type="slidenum">
              <a:rPr lang="en-GB" sz="600" b="1" smtClean="0">
                <a:solidFill>
                  <a:schemeClr val="bg1"/>
                </a:solidFill>
                <a:latin typeface="+mj-lt"/>
                <a:ea typeface="Arial"/>
                <a:cs typeface="Arial" panose="020B0604020202020204" pitchFamily="34" charset="0"/>
              </a:rPr>
              <a:t>‹nr.›</a:t>
            </a:fld>
            <a:endParaRPr lang="en-GB" sz="600" b="1" dirty="0">
              <a:solidFill>
                <a:schemeClr val="bg1"/>
              </a:solidFill>
              <a:latin typeface="+mj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D5607-4E85-4B53-A25D-983DE0B9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802800"/>
            <a:ext cx="82188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8419497-0FDE-CEDD-6D55-A759D0EEC7FF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1800" y="4733728"/>
            <a:ext cx="1324636" cy="2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1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4" r:id="rId2"/>
    <p:sldLayoutId id="2147483680" r:id="rId3"/>
    <p:sldLayoutId id="2147483678" r:id="rId4"/>
    <p:sldLayoutId id="2147483681" r:id="rId5"/>
    <p:sldLayoutId id="2147483682" r:id="rId6"/>
    <p:sldLayoutId id="2147483679" r:id="rId7"/>
    <p:sldLayoutId id="2147483677" r:id="rId8"/>
    <p:sldLayoutId id="2147483683" r:id="rId9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cap="all" spc="0" baseline="0" dirty="0" err="1" smtClean="0">
          <a:solidFill>
            <a:srgbClr val="2D2D2D"/>
          </a:solidFill>
          <a:latin typeface="+mj-lt"/>
          <a:ea typeface="+mj-ea"/>
          <a:cs typeface="Arial" pitchFamily="34" charset="0"/>
        </a:defRPr>
      </a:lvl1pPr>
    </p:titleStyle>
    <p:bodyStyle>
      <a:lvl1pPr marL="0" indent="-161925" algn="l" defTabSz="914400" rtl="0" eaLnBrk="1" latinLnBrk="0" hangingPunct="1">
        <a:lnSpc>
          <a:spcPct val="100000"/>
        </a:lnSpc>
        <a:spcBef>
          <a:spcPts val="2000"/>
        </a:spcBef>
        <a:buClr>
          <a:srgbClr val="CBAF60"/>
        </a:buClr>
        <a:buSzTx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360000" indent="-171450" algn="just" defTabSz="914400" rtl="0" eaLnBrk="1" latinLnBrk="0" hangingPunct="1">
        <a:spcBef>
          <a:spcPct val="20000"/>
        </a:spcBef>
        <a:buClr>
          <a:srgbClr val="CBAF60"/>
        </a:buClr>
        <a:buSzPct val="90000"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720000" indent="-157163" algn="l" defTabSz="914400" rtl="0" eaLnBrk="1" latinLnBrk="0" hangingPunct="1">
        <a:spcBef>
          <a:spcPct val="20000"/>
        </a:spcBef>
        <a:buClr>
          <a:srgbClr val="CBAF6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1080000" indent="-228600" algn="l" defTabSz="914400" rtl="0" eaLnBrk="1" latinLnBrk="0" hangingPunct="1">
        <a:spcBef>
          <a:spcPct val="20000"/>
        </a:spcBef>
        <a:buClr>
          <a:srgbClr val="CBAF6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4pPr>
      <a:lvl5pPr marL="1440000" indent="-228600" algn="l" defTabSz="914400" rtl="0" eaLnBrk="1" latinLnBrk="0" hangingPunct="1">
        <a:spcBef>
          <a:spcPct val="20000"/>
        </a:spcBef>
        <a:buClr>
          <a:srgbClr val="CBAF6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documenten/2026/02/26/onderzoeksrapport-aws-es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documenten/2026/02/26/onderzoeksrapport-aws-esc" TargetMode="External"/><Relationship Id="rId2" Type="http://schemas.openxmlformats.org/officeDocument/2006/relationships/hyperlink" Target="https://www.ncsc.nl/cloud/cloud-act-memo-en-cloud-act-reques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sc.nl/api/media/sites/default/files/CLOUD%20Act%20Memo_26%20juli_202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AB9147-D7A6-AE36-72D7-9DECEAE391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0772" y="2206596"/>
            <a:ext cx="4618428" cy="62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b="0" kern="1200" cap="all" spc="100" baseline="0">
                <a:solidFill>
                  <a:schemeClr val="accent2"/>
                </a:solidFill>
                <a:latin typeface="RolexFont Light" panose="020B0305040000000001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Roboto Black" panose="02000000000000000000" pitchFamily="2" charset="0"/>
                <a:cs typeface="Arial" pitchFamily="34" charset="0"/>
              </a:rPr>
              <a:t>Sense and nonsense about sovereignty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7B4821FB-674B-A442-B94F-AC7FD043553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1800" y="2525119"/>
            <a:ext cx="4885053" cy="4516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b="0" kern="1200" cap="all" spc="100" baseline="0">
                <a:solidFill>
                  <a:schemeClr val="accent2"/>
                </a:solidFill>
                <a:latin typeface="RolexFont Light" panose="020B0305040000000001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2" name="Titre 6">
            <a:extLst>
              <a:ext uri="{FF2B5EF4-FFF2-40B4-BE49-F238E27FC236}">
                <a16:creationId xmlns:a16="http://schemas.microsoft.com/office/drawing/2014/main" id="{76F2D8E3-AC14-5BB3-85FC-7E3403C6A3D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2828" y="2591670"/>
            <a:ext cx="4885053" cy="62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b="0" kern="1200" cap="all" spc="100" baseline="0">
                <a:solidFill>
                  <a:schemeClr val="accent2"/>
                </a:solidFill>
                <a:latin typeface="RolexFont Light" panose="020B0305040000000001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0" normalizeH="0" baseline="0" noProof="0" dirty="0">
                <a:ln>
                  <a:noFill/>
                </a:ln>
                <a:solidFill>
                  <a:srgbClr val="CBAF60"/>
                </a:solidFill>
                <a:effectLst/>
                <a:uLnTx/>
                <a:uFillTx/>
                <a:latin typeface="Arial"/>
                <a:ea typeface="Roboto Black" panose="02000000000000000000" pitchFamily="2" charset="0"/>
                <a:cs typeface="Arial" pitchFamily="34" charset="0"/>
              </a:rPr>
              <a:t>Herald Jongen, advocaat | shareholder  -  </a:t>
            </a:r>
            <a:r>
              <a:rPr kumimoji="0" lang="en-US" sz="1800" b="1" i="0" u="none" strike="noStrike" kern="1200" cap="none" spc="-150" normalizeH="0" baseline="0" noProof="0" dirty="0" err="1">
                <a:ln>
                  <a:noFill/>
                </a:ln>
                <a:solidFill>
                  <a:srgbClr val="CBAF60"/>
                </a:solidFill>
                <a:effectLst/>
                <a:uLnTx/>
                <a:uFillTx/>
                <a:latin typeface="Arial"/>
                <a:ea typeface="Roboto Black" panose="02000000000000000000" pitchFamily="2" charset="0"/>
                <a:cs typeface="Arial" pitchFamily="34" charset="0"/>
              </a:rPr>
              <a:t>Amsterda</a:t>
            </a:r>
            <a:r>
              <a:rPr lang="en-US" sz="1800" b="1" cap="none" spc="-150" dirty="0">
                <a:solidFill>
                  <a:srgbClr val="CBAF60"/>
                </a:solidFill>
                <a:latin typeface="Arial"/>
                <a:ea typeface="Roboto Black" panose="02000000000000000000" pitchFamily="2" charset="0"/>
              </a:rPr>
              <a:t>m</a:t>
            </a:r>
            <a:endParaRPr kumimoji="0" lang="en-US" sz="1800" b="1" i="0" u="none" strike="noStrike" kern="1200" cap="none" spc="-150" normalizeH="0" baseline="0" noProof="0" dirty="0">
              <a:ln>
                <a:noFill/>
              </a:ln>
              <a:solidFill>
                <a:srgbClr val="CBAF60"/>
              </a:solidFill>
              <a:effectLst/>
              <a:uLnTx/>
              <a:uFillTx/>
              <a:latin typeface="Arial"/>
              <a:ea typeface="Roboto Black" panose="02000000000000000000" pitchFamily="2" charset="0"/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DBE784-9818-0643-A00A-286FBAB8E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040" y="4039351"/>
            <a:ext cx="4251960" cy="748923"/>
          </a:xfrm>
        </p:spPr>
        <p:txBody>
          <a:bodyPr/>
          <a:lstStyle/>
          <a:p>
            <a:r>
              <a:rPr lang="nl-NL" sz="1600" b="1" dirty="0" err="1"/>
              <a:t>GeoSquare</a:t>
            </a:r>
            <a:r>
              <a:rPr lang="nl-NL" sz="1600" b="1" dirty="0"/>
              <a:t> Academy Knowledge Conference</a:t>
            </a:r>
          </a:p>
          <a:p>
            <a:r>
              <a:rPr lang="nl-NL" sz="1600" b="1" dirty="0"/>
              <a:t>Brussels 12 </a:t>
            </a:r>
            <a:r>
              <a:rPr lang="nl-NL" sz="1600" b="1" dirty="0" err="1"/>
              <a:t>June</a:t>
            </a:r>
            <a:r>
              <a:rPr lang="nl-NL" sz="1600" b="1" dirty="0"/>
              <a:t> 2026</a:t>
            </a:r>
            <a:endParaRPr lang="nl-NL" sz="16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C1AF0D-23DB-9002-D12B-4161E11666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Placeholder 11" descr="A building with balconies and a blue sky&#10;&#10;Description automatically generated with low confidence">
            <a:extLst>
              <a:ext uri="{FF2B5EF4-FFF2-40B4-BE49-F238E27FC236}">
                <a16:creationId xmlns:a16="http://schemas.microsoft.com/office/drawing/2014/main" id="{3213CD00-9856-4A5D-BB35-99264293F3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t="12273" r="17725" b="9781"/>
          <a:stretch/>
        </p:blipFill>
        <p:spPr>
          <a:xfrm>
            <a:off x="5620734" y="-1"/>
            <a:ext cx="3523266" cy="515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709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CFE3-F6BF-6D61-2818-BDD366BD6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A969B-3A6B-6A0C-6238-F634A8640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A4E5-AA08-643B-010F-CBF9D229449F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CA99ED-6B20-22CC-0245-B39D4D6D9E92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16010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Building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systems is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simple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GAIA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-X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 is no Airbus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Moore’s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Law…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4973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38064-66AE-2D17-61C6-FD9D3EF7B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1B3F3-8F44-473D-DDC7-F03164B655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81A4A-C7E9-E89A-3C0C-FD54A2494799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A84D110-F885-81B8-15F5-9A42677DE426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1305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systems are independent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</a:t>
            </a: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GAIA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-X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Bleu</a:t>
            </a:r>
          </a:p>
        </p:txBody>
      </p:sp>
    </p:spTree>
    <p:extLst>
      <p:ext uri="{BB962C8B-B14F-4D97-AF65-F5344CB8AC3E}">
        <p14:creationId xmlns:p14="http://schemas.microsoft.com/office/powerpoint/2010/main" val="40373781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5D323-6E74-9564-E323-E4F20F9E2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0A51-6134-C633-BFDB-33DDB1E6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F8C3F-1AB7-05CA-CEA4-5383C65C6E7F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2D3641-CEA6-D471-4C61-0B82A5D1773A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160101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are safer in the EU</a:t>
            </a: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UK – backdoor Apple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NL is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largest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wiretapper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Through </a:t>
            </a:r>
            <a:r>
              <a:rPr lang="nl-NL" sz="1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alleingang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going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cybersecurity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deteriorate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15014312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30542-E0CE-B914-86A2-15E92EC15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AB4DE-0676-B6B5-21A3-978CF1EF3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E398D-BE3F-7AE4-D952-3A69B533BCFF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3A76ED4-7A7F-9D85-C970-3ABA03807494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30414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Sovereign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clouds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Microsoft, Google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AWS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have no link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</a:t>
            </a: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Check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details….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 Dutch Ministry of Justice &amp; Security memo on AWS EU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Sov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Cloud*</a:t>
            </a: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nl-NL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https://www.rijksoverheid.nl/documenten/2026/02/26/onderzoeksrapport-aws-esc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472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934F0-F7D3-AE26-85E1-153EF9D0C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B500-BF13-3EF0-9FA4-995C51E50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B2262-C1F8-727A-40D3-2442E09F8F72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9029B9C-E8BD-070D-05F1-C43B4A8A0E12}"/>
              </a:ext>
            </a:extLst>
          </p:cNvPr>
          <p:cNvSpPr txBox="1">
            <a:spLocks/>
          </p:cNvSpPr>
          <p:nvPr/>
        </p:nvSpPr>
        <p:spPr>
          <a:xfrm>
            <a:off x="431800" y="1123446"/>
            <a:ext cx="8291512" cy="30157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nonsense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marketing?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No,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really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keep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data in NL/EU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Transatlantic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cable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GDPR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reventing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vendor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lock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Spreading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risk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prices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spreading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Microsoft, Google,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AWS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848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29D9B-1267-05C0-4E6F-F1C67EE4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531DF-5AAB-F05E-7003-85F3FCCCD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15E6B-E2A6-0200-F9FF-5ABFB485E0E1}"/>
              </a:ext>
            </a:extLst>
          </p:cNvPr>
          <p:cNvSpPr txBox="1"/>
          <p:nvPr/>
        </p:nvSpPr>
        <p:spPr>
          <a:xfrm>
            <a:off x="380824" y="274320"/>
            <a:ext cx="6930648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5351BB8-32D3-9B38-1B12-8628C0B93055}"/>
              </a:ext>
            </a:extLst>
          </p:cNvPr>
          <p:cNvSpPr txBox="1">
            <a:spLocks/>
          </p:cNvSpPr>
          <p:nvPr/>
        </p:nvSpPr>
        <p:spPr>
          <a:xfrm>
            <a:off x="380824" y="1051560"/>
            <a:ext cx="8342488" cy="4102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don’t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exclude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Americans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Pursue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800" u="sng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nl-NL" sz="1800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-track policy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Without </a:t>
            </a: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US we </a:t>
            </a: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wouldn’t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last a </a:t>
            </a: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attack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(Prof. Lokke Moerel)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Look at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nl-NL" sz="1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cooperation; Trust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partners; </a:t>
            </a:r>
            <a:r>
              <a:rPr lang="nl-NL" sz="1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nl-NL" sz="1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nl-NL" sz="1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/benefit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-off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we </a:t>
            </a: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trying</a:t>
            </a: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solve</a:t>
            </a: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Control (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doing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entirely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contracts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agreements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basic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information security: “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CIA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 marL="891450" lvl="2">
              <a:buFont typeface="Wingdings" panose="05000000000000000000" pitchFamily="2" charset="2"/>
              <a:buChar char="Ø"/>
            </a:pPr>
            <a:r>
              <a:rPr lang="nl-NL" sz="1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Confidentiality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600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Availability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7737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BDA94-CF5A-EA0D-2251-ACF96ADB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4511-F1AC-D036-FC8D-A11D03484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BD833-2E44-1FE5-1644-9B00E93A5012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C99438E-F852-A0FB-58DA-5952014E5F55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160319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“Digital Sovereignty Is Impossible Without Big Tech”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8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 Lokke Moerel</a:t>
            </a:r>
            <a:endParaRPr lang="nl-NL" sz="18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244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7822F0E-E5BE-4BD4-8B9C-2B7FFF7E78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7822F0E-E5BE-4BD4-8B9C-2B7FFF7E78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678020B-BF68-48C3-BD35-C4956855FF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8" r="27938"/>
          <a:stretch/>
        </p:blipFill>
        <p:spPr>
          <a:xfrm>
            <a:off x="5644242" y="-8213"/>
            <a:ext cx="3499758" cy="51599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421A8F0-9AAE-0AB9-8E13-C5F115D63BE9}"/>
              </a:ext>
            </a:extLst>
          </p:cNvPr>
          <p:cNvGrpSpPr/>
          <p:nvPr/>
        </p:nvGrpSpPr>
        <p:grpSpPr>
          <a:xfrm>
            <a:off x="923109" y="2642293"/>
            <a:ext cx="3648891" cy="771467"/>
            <a:chOff x="967210" y="2113396"/>
            <a:chExt cx="3648891" cy="1945449"/>
          </a:xfrm>
        </p:grpSpPr>
        <p:sp>
          <p:nvSpPr>
            <p:cNvPr id="8" name="Title 3">
              <a:extLst>
                <a:ext uri="{FF2B5EF4-FFF2-40B4-BE49-F238E27FC236}">
                  <a16:creationId xmlns:a16="http://schemas.microsoft.com/office/drawing/2014/main" id="{577CF016-9B04-4607-9A6D-871198FADBDB}"/>
                </a:ext>
              </a:extLst>
            </p:cNvPr>
            <p:cNvSpPr txBox="1">
              <a:spLocks/>
            </p:cNvSpPr>
            <p:nvPr/>
          </p:nvSpPr>
          <p:spPr>
            <a:xfrm>
              <a:off x="1276531" y="2253449"/>
              <a:ext cx="3030248" cy="99941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GB" sz="1800" b="1" kern="1200" cap="all" spc="0" baseline="0" dirty="0" err="1" smtClean="0">
                  <a:solidFill>
                    <a:srgbClr val="2D2D2D"/>
                  </a:solidFill>
                  <a:latin typeface="+mj-lt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nl-NL" sz="1200" cap="none" dirty="0">
                  <a:solidFill>
                    <a:schemeClr val="bg1"/>
                  </a:solidFill>
                </a:rPr>
                <a:t>Herald Jongen</a:t>
              </a:r>
            </a:p>
            <a:p>
              <a:pPr algn="ctr"/>
              <a:r>
                <a:rPr lang="nl-NL" sz="1200" b="0" cap="none" dirty="0">
                  <a:solidFill>
                    <a:schemeClr val="bg1"/>
                  </a:solidFill>
                </a:rPr>
                <a:t>herald.jongen@gtlaw.com</a:t>
              </a:r>
            </a:p>
            <a:p>
              <a:pPr algn="ctr"/>
              <a:r>
                <a:rPr lang="nl-NL" sz="1200" b="0" cap="none" dirty="0">
                  <a:solidFill>
                    <a:schemeClr val="bg1"/>
                  </a:solidFill>
                </a:rPr>
                <a:t>+31651289224</a:t>
              </a:r>
            </a:p>
            <a:p>
              <a:pPr algn="ctr"/>
              <a:endParaRPr lang="nl-NL" sz="1200" b="0" cap="none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F17F82-738D-427C-AF5C-660ED45B08BB}"/>
                </a:ext>
              </a:extLst>
            </p:cNvPr>
            <p:cNvCxnSpPr>
              <a:cxnSpLocks/>
            </p:cNvCxnSpPr>
            <p:nvPr/>
          </p:nvCxnSpPr>
          <p:spPr>
            <a:xfrm>
              <a:off x="967210" y="2113396"/>
              <a:ext cx="364889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BA7FDB-B513-491A-AA6C-5AD03475101A}"/>
                </a:ext>
              </a:extLst>
            </p:cNvPr>
            <p:cNvCxnSpPr>
              <a:cxnSpLocks/>
            </p:cNvCxnSpPr>
            <p:nvPr/>
          </p:nvCxnSpPr>
          <p:spPr>
            <a:xfrm>
              <a:off x="967210" y="4058845"/>
              <a:ext cx="3648891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EA44A1D-99CC-20D5-1A02-745ABC9FAB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0768" y="529086"/>
            <a:ext cx="1825566" cy="299637"/>
          </a:xfrm>
          <a:prstGeom prst="rect">
            <a:avLst/>
          </a:prstGeom>
        </p:spPr>
      </p:pic>
      <p:sp>
        <p:nvSpPr>
          <p:cNvPr id="4" name="Titre 6">
            <a:extLst>
              <a:ext uri="{FF2B5EF4-FFF2-40B4-BE49-F238E27FC236}">
                <a16:creationId xmlns:a16="http://schemas.microsoft.com/office/drawing/2014/main" id="{9071ED0E-B083-4FB5-FFD4-0DE33472F8E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55759" y="1944750"/>
            <a:ext cx="2783590" cy="62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200" b="0" kern="1200" cap="all" spc="100" baseline="0">
                <a:solidFill>
                  <a:schemeClr val="accent2"/>
                </a:solidFill>
                <a:latin typeface="RolexFont Light" panose="020B0305040000000001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 panose="020B0503020203020204" pitchFamily="34" charset="0"/>
                <a:ea typeface="PT Sans" panose="020B0503020203020204" pitchFamily="34" charset="0"/>
              </a:rPr>
              <a:t>Questions?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none" spc="-150" dirty="0">
                <a:solidFill>
                  <a:srgbClr val="FFFFFF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Debate?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00007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39749-D93B-8894-A4F7-86A18FC14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23802-8A72-2346-DF35-6737BB66E3CC}"/>
              </a:ext>
            </a:extLst>
          </p:cNvPr>
          <p:cNvSpPr txBox="1"/>
          <p:nvPr/>
        </p:nvSpPr>
        <p:spPr>
          <a:xfrm>
            <a:off x="380824" y="359229"/>
            <a:ext cx="6930648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sovereignty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 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C7E287-96DC-17D9-1036-038E524A7313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26739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Fully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independent?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in EU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Infra/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EU/NL/B etc.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Without (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link to the US?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non-EU hardware/software etc.?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SEAL 4!</a:t>
            </a: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nl-NL" sz="1600" b="1" dirty="0">
                <a:solidFill>
                  <a:srgbClr val="CBAF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OR:</a:t>
            </a:r>
            <a:endParaRPr lang="nl-NL" sz="1600" b="1" dirty="0">
              <a:solidFill>
                <a:srgbClr val="CBAF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218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595E3-FCCD-8BE1-AAD2-6015E5B9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DC5DA-534E-B830-8E66-96157CCDD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98B05-EDED-BF6D-1980-E6AFDD30A4AC}"/>
              </a:ext>
            </a:extLst>
          </p:cNvPr>
          <p:cNvSpPr txBox="1"/>
          <p:nvPr/>
        </p:nvSpPr>
        <p:spPr>
          <a:xfrm>
            <a:off x="320040" y="473220"/>
            <a:ext cx="6991432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sovereignty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CE78DBD-5FC3-E0B6-8781-5A52DB676153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276562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and right of a State to make independent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decisions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Self-determination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autonomy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sovereignty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able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decide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autonomously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digital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aspects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control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basic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information security: “</a:t>
            </a:r>
            <a:r>
              <a:rPr lang="nl-NL" sz="16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CIA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450" lvl="2">
              <a:buFont typeface="Wingdings" panose="05000000000000000000" pitchFamily="2" charset="2"/>
              <a:buChar char="Ø"/>
            </a:pP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Confidentiality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6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nl-NL" sz="1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Availability</a:t>
            </a:r>
          </a:p>
          <a:p>
            <a:pPr marL="891450" lvl="2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do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everything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yourself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1236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62F3-2F7F-526E-8431-337D64084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C836D-9093-E9AC-57E6-418387CA5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98248-7F58-3777-B444-82E95A1C7664}"/>
              </a:ext>
            </a:extLst>
          </p:cNvPr>
          <p:cNvSpPr txBox="1"/>
          <p:nvPr/>
        </p:nvSpPr>
        <p:spPr>
          <a:xfrm>
            <a:off x="320040" y="473220"/>
            <a:ext cx="6991432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sovereignty</a:t>
            </a:r>
            <a:r>
              <a:rPr kumimoji="0" lang="nl-NL" sz="3200" b="1" i="0" u="none" strike="noStrike" kern="1200" cap="none" spc="-15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0D76A6-59F4-D5B4-6D76-8C2AA986EE85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243130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nl-N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latter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nl-N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 VISIE of </a:t>
            </a:r>
            <a:r>
              <a:rPr lang="nl-N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 Dutch </a:t>
            </a:r>
            <a:r>
              <a:rPr lang="nl-N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Gov</a:t>
            </a:r>
            <a:r>
              <a:rPr lang="nl-NL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645750" lvl="1" indent="-285750">
              <a:buFont typeface="Wingdings" panose="05000000000000000000" pitchFamily="2" charset="2"/>
              <a:buChar char="Ø"/>
            </a:pP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realistic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pragmatic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</a:p>
          <a:p>
            <a:pPr marL="645750" lvl="1" indent="-285750">
              <a:buFont typeface="Wingdings" panose="05000000000000000000" pitchFamily="2" charset="2"/>
              <a:buChar char="Ø"/>
            </a:pP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providers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EU providers”</a:t>
            </a:r>
          </a:p>
          <a:p>
            <a:pPr marL="645750" lvl="1" indent="-285750">
              <a:buFont typeface="Wingdings" panose="05000000000000000000" pitchFamily="2" charset="2"/>
              <a:buChar char="Ø"/>
            </a:pP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right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contractual</a:t>
            </a:r>
            <a:r>
              <a:rPr lang="nl-NL" sz="1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protections</a:t>
            </a:r>
            <a:endParaRPr lang="nl-NL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EC?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Sovereign Cloud Framework – “SEAL 2 is </a:t>
            </a:r>
            <a:r>
              <a:rPr lang="nl-NL" sz="19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enough</a:t>
            </a:r>
            <a:r>
              <a:rPr lang="nl-NL" sz="19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170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123A-DA69-1533-226B-4E1F992E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8C4D2-D3AE-0FA7-025F-C17384B13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F58B9-3FA7-684D-9663-917023892EE4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Misunderstandings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6E4D08C-055A-8C17-BB34-5EDC9E95A0DF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38295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cut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…..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misunderstandings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mix of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arguments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interests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reasons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Privacy (-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extremism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US/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Trump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hatred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 Tech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hatred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certainly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  <a:r>
              <a:rPr lang="nl-NL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9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9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556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39749-D93B-8894-A4F7-86A18FC14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59BAF-BB7D-B845-D4F7-5F3FB7508FA5}"/>
              </a:ext>
            </a:extLst>
          </p:cNvPr>
          <p:cNvSpPr txBox="1"/>
          <p:nvPr/>
        </p:nvSpPr>
        <p:spPr>
          <a:xfrm>
            <a:off x="371475" y="473220"/>
            <a:ext cx="6930648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3200" b="1" spc="-15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fake </a:t>
            </a:r>
            <a:r>
              <a:rPr lang="nl-NL" sz="3200" b="1" spc="-15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3C7E287-96DC-17D9-1036-038E524A7313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23573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Fake </a:t>
            </a: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news</a:t>
            </a:r>
            <a:endParaRPr lang="nl-NL" sz="1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rules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important….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reality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Trump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emails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NL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Parliament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last 10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Incompetence</a:t>
            </a:r>
            <a:endParaRPr lang="nl-NL" sz="1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 CLOUD Act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96060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B821B-7291-D2C5-6A67-948533659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53974-A048-B07C-F27F-AD3C94F7A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CF096-E34E-B147-4672-5B74968257EF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-15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203835-C373-6F73-D24E-3E73794BDB8B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28936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US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easily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access data of European users</a:t>
            </a: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r>
              <a:rPr lang="nl-NL" sz="19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CLOUD Act 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3 memo’s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Dutch Ministry of Justice &amp; Security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NCSC and 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SLM)*</a:t>
            </a: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Microsoft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publishes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Risk is </a:t>
            </a:r>
            <a:r>
              <a:rPr lang="nl-NL" sz="1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small (Teams DPIA)</a:t>
            </a: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 algn="l">
              <a:buNone/>
            </a:pP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12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nl-NL" sz="1200" dirty="0">
                <a:hlinkClick r:id="rId2"/>
              </a:rPr>
              <a:t>https://www.ncsc.nl/cloud/cloud-act-memo-en-cloud-act-requests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https://www.rijksoverheid.nl/documenten/2026/02/26/onderzoeksrapport-aws-esc</a:t>
            </a:r>
            <a:r>
              <a:rPr lang="nl-NL" sz="1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3067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5488-C5F1-CAB5-8070-24385597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0A0B2-2A78-CBBE-D0A1-E32C360FB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575AD-2CB0-4FD7-DF92-63B1910C3168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94A406-83CB-E3B9-5CFD-719D9971025F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30414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NL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EU companies are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subject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CLOUD Act</a:t>
            </a:r>
          </a:p>
          <a:p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nl-NL" sz="19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9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See memo </a:t>
            </a: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Dutch Ministry of Justice &amp; Security*</a:t>
            </a: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endParaRPr lang="nl-NL" sz="16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buNone/>
            </a:pPr>
            <a:r>
              <a:rPr lang="nl-N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nl-NL" sz="1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nl-NL" sz="1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nl-NL" sz="1100" dirty="0">
                <a:hlinkClick r:id="rId2"/>
              </a:rPr>
              <a:t>https://www.ncsc.nl/api/media/sites/default/files/CLOUD Act </a:t>
            </a:r>
            <a:r>
              <a:rPr lang="nl-NL" sz="1100" dirty="0" err="1">
                <a:hlinkClick r:id="rId2"/>
              </a:rPr>
              <a:t>Memo_26</a:t>
            </a:r>
            <a:r>
              <a:rPr lang="nl-NL" sz="1100" dirty="0">
                <a:hlinkClick r:id="rId2"/>
              </a:rPr>
              <a:t> juli_2022.pdf</a:t>
            </a:r>
            <a:r>
              <a:rPr lang="nl-NL" sz="1100" dirty="0"/>
              <a:t> </a:t>
            </a:r>
            <a:endParaRPr lang="nl-NL" sz="1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382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0810C-6476-4B5C-4197-7CF65F20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4C07D-E114-D141-0005-E9BADCBAE6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824" y="1430423"/>
            <a:ext cx="6930648" cy="37465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90F398-2E5A-8A41-D078-42B946E333EA}"/>
              </a:ext>
            </a:extLst>
          </p:cNvPr>
          <p:cNvSpPr txBox="1"/>
          <p:nvPr/>
        </p:nvSpPr>
        <p:spPr>
          <a:xfrm>
            <a:off x="371475" y="359229"/>
            <a:ext cx="693999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nl-NL" sz="3200" b="1" spc="-15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Nonsense</a:t>
            </a:r>
            <a:endParaRPr kumimoji="0" lang="nl-NL" sz="4800" b="1" i="0" u="none" strike="noStrike" kern="1200" cap="none" spc="-15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3F17816-5899-07AC-F78F-A8CAE734DDAA}"/>
              </a:ext>
            </a:extLst>
          </p:cNvPr>
          <p:cNvSpPr txBox="1">
            <a:spLocks/>
          </p:cNvSpPr>
          <p:nvPr/>
        </p:nvSpPr>
        <p:spPr>
          <a:xfrm>
            <a:off x="431800" y="1430419"/>
            <a:ext cx="8291512" cy="13055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just" defTabSz="914400" rtl="0" eaLnBrk="1" latinLnBrk="0" hangingPunct="1">
              <a:lnSpc>
                <a:spcPct val="112000"/>
              </a:lnSpc>
              <a:spcBef>
                <a:spcPts val="600"/>
              </a:spcBef>
              <a:buClr>
                <a:srgbClr val="CBAF60"/>
              </a:buClr>
              <a:buSzTx/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60000" indent="-171450" algn="just" defTabSz="914400" rtl="0" eaLnBrk="1" latinLnBrk="0" hangingPunct="1">
              <a:spcBef>
                <a:spcPct val="20000"/>
              </a:spcBef>
              <a:buClr>
                <a:srgbClr val="CBAF60"/>
              </a:buClr>
              <a:buSzPct val="9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20000" indent="-157163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108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40000" indent="-228600" algn="l" defTabSz="914400" rtl="0" eaLnBrk="1" latinLnBrk="0" hangingPunct="1">
              <a:spcBef>
                <a:spcPct val="20000"/>
              </a:spcBef>
              <a:buClr>
                <a:srgbClr val="CBAF6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Ø"/>
            </a:pPr>
            <a:r>
              <a:rPr lang="nl-NL" sz="18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Trump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 just have your </a:t>
            </a:r>
            <a:r>
              <a:rPr lang="nl-NL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email etc. </a:t>
            </a:r>
            <a:r>
              <a:rPr lang="nl-NL" sz="18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shut down</a:t>
            </a:r>
            <a:endParaRPr lang="nl-NL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9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 true</a:t>
            </a:r>
            <a:endParaRPr lang="nl-NL" sz="19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Sanctions legislation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1450" lvl="1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Executive orders</a:t>
            </a:r>
            <a:endParaRPr lang="nl-NL" sz="1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523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deas[20180611152033907].mdb"/>
  <p:tag name="ARS_RESPONSE_PERSONNUM" val="10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.V2.LHRjmg7JUO6kN0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.V2.LHRjmg7JUO6kN0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PARA_DATAFORMAT" val="ltNumberValue"/>
  <p:tag name="ARS_CHARTPARA_DATALABELFONTBOLD" val="False"/>
  <p:tag name="ARS_CHARTPARA_DATALABELFONTCOLOR" val="-16777216"/>
  <p:tag name="ARS_CHARTPARA_DATALABELFONTITALIC" val="False"/>
  <p:tag name="ARS_CHARTPARA_DATALABELFONTNAME" val="Arial"/>
  <p:tag name="ARS_CHARTPARA_DATALABELFONTSIZE" val="14"/>
  <p:tag name="ARS_CHARTPARA_DATAPERCENTBASE" val="crParticipant"/>
  <p:tag name="ARS_CHARTPARA_ITEMLABELFONTBOLD" val="False"/>
  <p:tag name="ARS_CHARTPARA_ITEMLABELFONTCOLOR" val="-16777216"/>
  <p:tag name="ARS_CHARTPARA_ITEMLABELFONTITALIC" val="False"/>
  <p:tag name="ARS_CHARTPARA_ITEMLABELFONTNAME" val="Arial"/>
  <p:tag name="ARS_CHARTPARA_ITEMLABELFONTSIZE" val="16"/>
  <p:tag name="ARS_CHARTPARA_NUMBERDEC" val="0"/>
  <p:tag name="ARS_CHARTPARA_PERCENTDEC" val="1"/>
  <p:tag name="ARS_CHARTPARA_SHOW3D" val="0"/>
  <p:tag name="ARS_CHARTPARA_SHOWTIME" val="csStop"/>
  <p:tag name="ARS_CHARTPARA_SHOWWINDOW" val="0"/>
  <p:tag name="ARS_CHARTPOINTWIDTH" val="0.5"/>
  <p:tag name="ARS_CHARTSHOWITEMTEXT" val="0"/>
  <p:tag name="ARS_RESPONSETYPE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_AtqOFYQ6OrIUuqtBArw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.V2.LHRjmg7JUO6kN0W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.V2.LHRjmg7JUO6kN0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 slide">
  <a:themeElements>
    <a:clrScheme name="Custom 25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006039"/>
      </a:accent1>
      <a:accent2>
        <a:srgbClr val="CBAF60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CBAF60"/>
      </a:hlink>
      <a:folHlink>
        <a:srgbClr val="CBAF60"/>
      </a:folHlink>
    </a:clrScheme>
    <a:fontScheme name="Rolex police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sz="8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roperties xmlns="http://www.imanage.com/work/xmlschema">
  <documentid>AMS!12277394.7</documentid>
  <senderid>VANDERHEIJDEV</senderid>
  <senderemail>VERA.VANDERHEIJDE@GTLAW.COM</senderemail>
  <lastmodified>2025-06-25T16:59:18.0000000+02:00</lastmodified>
  <database>AMS</database>
</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915A68403B64FBD0847858441DC4F" ma:contentTypeVersion="4" ma:contentTypeDescription="Create a new document." ma:contentTypeScope="" ma:versionID="a785eb62a474c410e67edd6ecedc50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822C51-5227-46BB-A833-3A64D17073DA}">
  <ds:schemaRefs>
    <ds:schemaRef ds:uri="http://www.imanage.com/work/xmlschema"/>
  </ds:schemaRefs>
</ds:datastoreItem>
</file>

<file path=customXml/itemProps2.xml><?xml version="1.0" encoding="utf-8"?>
<ds:datastoreItem xmlns:ds="http://schemas.openxmlformats.org/officeDocument/2006/customXml" ds:itemID="{887ACDB0-B1D0-457F-9540-1BE8C4F7B1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7B5FEB-B99B-4A03-85E0-3D3C269673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9D1BFF-69D3-40E0-BA94-8C93FE0D9E1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11375</TotalTime>
  <Words>677</Words>
  <Application>Microsoft Macintosh PowerPoint</Application>
  <PresentationFormat>Diavoorstelling (16:9)</PresentationFormat>
  <Paragraphs>136</Paragraphs>
  <Slides>17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PT Sans</vt:lpstr>
      <vt:lpstr>Wingdings</vt:lpstr>
      <vt:lpstr>Master slide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Vera.vanderHeijde@gtlaw.com</dc:creator>
  <cp:lastModifiedBy>Maja D'Haen</cp:lastModifiedBy>
  <cp:revision>582</cp:revision>
  <cp:lastPrinted>2024-02-01T16:41:22Z</cp:lastPrinted>
  <dcterms:created xsi:type="dcterms:W3CDTF">2021-05-20T21:19:26Z</dcterms:created>
  <dcterms:modified xsi:type="dcterms:W3CDTF">2026-06-11T12:17:06Z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0x010100561915A68403B64FBD0847858441DC4F</vt:lpwstr>
  </property>
</Properties>
</file>