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4"/>
  </p:sldMasterIdLst>
  <p:notesMasterIdLst>
    <p:notesMasterId r:id="rId25"/>
  </p:notesMasterIdLst>
  <p:handoutMasterIdLst>
    <p:handoutMasterId r:id="rId26"/>
  </p:handoutMasterIdLst>
  <p:sldIdLst>
    <p:sldId id="551" r:id="rId5"/>
    <p:sldId id="259" r:id="rId6"/>
    <p:sldId id="325" r:id="rId7"/>
    <p:sldId id="348" r:id="rId8"/>
    <p:sldId id="561" r:id="rId9"/>
    <p:sldId id="349" r:id="rId10"/>
    <p:sldId id="492" r:id="rId11"/>
    <p:sldId id="550" r:id="rId12"/>
    <p:sldId id="494" r:id="rId13"/>
    <p:sldId id="471" r:id="rId14"/>
    <p:sldId id="558" r:id="rId15"/>
    <p:sldId id="470" r:id="rId16"/>
    <p:sldId id="544" r:id="rId17"/>
    <p:sldId id="557" r:id="rId18"/>
    <p:sldId id="560" r:id="rId19"/>
    <p:sldId id="562" r:id="rId20"/>
    <p:sldId id="475" r:id="rId21"/>
    <p:sldId id="469" r:id="rId22"/>
    <p:sldId id="563" r:id="rId23"/>
    <p:sldId id="549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FF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0"/>
    <p:restoredTop sz="82485"/>
  </p:normalViewPr>
  <p:slideViewPr>
    <p:cSldViewPr snapToGrid="0" snapToObjects="1">
      <p:cViewPr>
        <p:scale>
          <a:sx n="100" d="100"/>
          <a:sy n="100" d="100"/>
        </p:scale>
        <p:origin x="600" y="120"/>
      </p:cViewPr>
      <p:guideLst>
        <p:guide orient="horz" pos="233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59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504000" y="36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r>
              <a:rPr lang="nl-NL" dirty="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rPr>
              <a:t>Kop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601800" y="36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1200"/>
            </a:lvl1pPr>
          </a:lstStyle>
          <a:p>
            <a:fld id="{C4CD8FED-05CD-E64B-9968-2D08B3C82605}" type="datetime1">
              <a:rPr lang="nl-BE" smtClean="0">
                <a:solidFill>
                  <a:srgbClr val="FF5000"/>
                </a:solidFill>
              </a:rPr>
              <a:t>10/06/2026</a:t>
            </a:fld>
            <a:endParaRPr lang="nl-NL" dirty="0">
              <a:solidFill>
                <a:srgbClr val="FF5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504000" y="8508775"/>
            <a:ext cx="2971800" cy="360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/>
            </a:lvl1pPr>
          </a:lstStyle>
          <a:p>
            <a:r>
              <a:rPr lang="nl-NL" dirty="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rPr>
              <a:t>Voet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601800" y="8506800"/>
            <a:ext cx="2700000" cy="3600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fld id="{B2B4E666-D715-AD48-99EC-80D1C3222789}" type="slidenum">
              <a:rPr lang="nl-NL" smtClean="0">
                <a:solidFill>
                  <a:srgbClr val="0033A0"/>
                </a:solidFill>
              </a:rPr>
              <a:t>‹#›</a:t>
            </a:fld>
            <a:endParaRPr lang="nl-NL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9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684000" y="540000"/>
            <a:ext cx="2700000" cy="360000"/>
          </a:xfrm>
          <a:prstGeom prst="rect">
            <a:avLst/>
          </a:prstGeom>
          <a:solidFill>
            <a:srgbClr val="0033A0"/>
          </a:solidFill>
        </p:spPr>
        <p:txBody>
          <a:bodyPr vert="horz" lIns="90000" tIns="45720" rIns="91440" bIns="45720" rtlCol="0" anchor="ctr" anchorCtr="0"/>
          <a:lstStyle>
            <a:lvl1pPr algn="l">
              <a:defRPr sz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Kop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37000" y="54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900">
                <a:solidFill>
                  <a:srgbClr val="0033A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ECBD4361-0679-254E-8386-CB90F2692ABF}" type="datetime1">
              <a:rPr lang="nl-BE" smtClean="0"/>
              <a:t>10/06/2026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720000" y="828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l">
              <a:defRPr sz="10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dirty="0"/>
              <a:t>Voet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37000" y="8280000"/>
            <a:ext cx="2700000" cy="360000"/>
          </a:xfrm>
          <a:prstGeom prst="rect">
            <a:avLst/>
          </a:prstGeom>
        </p:spPr>
        <p:txBody>
          <a:bodyPr vert="horz" lIns="90000" tIns="45720" rIns="91440" bIns="45720" rtlCol="0" anchor="ctr" anchorCtr="0"/>
          <a:lstStyle>
            <a:lvl1pPr algn="r">
              <a:defRPr sz="900">
                <a:solidFill>
                  <a:srgbClr val="FF5000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9FDDC29C-F309-0C44-B1DF-48E28FDE6E4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6898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30min (plus 5min for questions)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RL -&gt; machine learning</a:t>
            </a:r>
          </a:p>
          <a:p>
            <a:pPr marL="171450" indent="-171450">
              <a:buFontTx/>
              <a:buChar char="-"/>
            </a:pPr>
            <a:r>
              <a:rPr lang="en-GB" dirty="0"/>
              <a:t>Demonstrate it according to this video game</a:t>
            </a:r>
          </a:p>
          <a:p>
            <a:pPr marL="171450" indent="-171450">
              <a:buFontTx/>
              <a:buChar char="-"/>
            </a:pPr>
            <a:r>
              <a:rPr lang="en-GB" dirty="0"/>
              <a:t>Show each component: env -&gt; agent -&gt; action -&gt; state/reward</a:t>
            </a:r>
          </a:p>
          <a:p>
            <a:pPr marL="171450" indent="-171450">
              <a:buFontTx/>
              <a:buChar char="-"/>
            </a:pPr>
            <a:r>
              <a:rPr lang="en-GB" dirty="0"/>
              <a:t>Trial error: like riding a bike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6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Large state space -&gt; screens</a:t>
            </a:r>
          </a:p>
          <a:p>
            <a:r>
              <a:rPr lang="en-BE" dirty="0"/>
              <a:t>To generalize and make learning possible: DNN + RL</a:t>
            </a:r>
          </a:p>
          <a:p>
            <a:endParaRPr lang="en-B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BD4361-0679-254E-8386-CB90F2692ABF}" type="datetime1">
              <a:rPr lang="nl-BE" smtClean="0"/>
              <a:t>10/06/2026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Voet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263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9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1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School closures</a:t>
            </a:r>
          </a:p>
          <a:p>
            <a:pPr marL="171450" indent="-171450">
              <a:buFontTx/>
              <a:buChar char="-"/>
            </a:pPr>
            <a:r>
              <a:rPr lang="en-GB" dirty="0"/>
              <a:t>Computational concerns -&gt; </a:t>
            </a:r>
            <a:r>
              <a:rPr lang="en-GB" dirty="0" err="1"/>
              <a:t>metapop</a:t>
            </a:r>
            <a:r>
              <a:rPr lang="en-GB" dirty="0"/>
              <a:t> model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1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339E-8182-918C-D2F5-C438C7C83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7A5AF4-992F-0AA8-4277-52E90E10B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655F0A-3D9A-D3D8-1D0A-3A26B61C7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School closures</a:t>
            </a:r>
          </a:p>
          <a:p>
            <a:pPr marL="171450" indent="-171450">
              <a:buFontTx/>
              <a:buChar char="-"/>
            </a:pPr>
            <a:r>
              <a:rPr lang="en-GB" dirty="0"/>
              <a:t>Computational concerns -&gt; </a:t>
            </a:r>
            <a:r>
              <a:rPr lang="en-GB" dirty="0" err="1"/>
              <a:t>metapop</a:t>
            </a:r>
            <a:r>
              <a:rPr lang="en-GB" dirty="0"/>
              <a:t> model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8A1377-BCC0-F61D-4C2C-0E8365F822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580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26CB0-FE43-2200-4B0F-DD7A9839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2C0853-2A15-8C87-0401-F6ABCAE62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FD37ADE-ED10-982C-74AD-AF0E1CED6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School closures</a:t>
            </a:r>
          </a:p>
          <a:p>
            <a:pPr marL="171450" indent="-171450">
              <a:buFontTx/>
              <a:buChar char="-"/>
            </a:pPr>
            <a:r>
              <a:rPr lang="en-GB" dirty="0"/>
              <a:t>Computational concerns -&gt; </a:t>
            </a:r>
            <a:r>
              <a:rPr lang="en-GB" dirty="0" err="1"/>
              <a:t>metapop</a:t>
            </a:r>
            <a:r>
              <a:rPr lang="en-GB" dirty="0"/>
              <a:t> model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49C960-7586-B0ED-68F6-8606EBE89D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644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Multi-discp project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BD4361-0679-254E-8386-CB90F2692ABF}" type="datetime1">
              <a:rPr lang="nl-BE" smtClean="0"/>
              <a:t>10/06/2026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Voet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269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BD4361-0679-254E-8386-CB90F2692ABF}" type="datetime1">
              <a:rPr lang="nl-BE" smtClean="0"/>
              <a:t>10/06/2026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Voet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575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BD4361-0679-254E-8386-CB90F2692ABF}" type="datetime1">
              <a:rPr lang="nl-BE" smtClean="0"/>
              <a:t>10/06/2026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Voet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79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30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COVID/Ebola(2014), huge medical burden -&gt; hard measures are necessary.</a:t>
            </a:r>
          </a:p>
          <a:p>
            <a:pPr marL="171450" indent="-171450">
              <a:buFontTx/>
              <a:buChar char="-"/>
            </a:pPr>
            <a:r>
              <a:rPr lang="en-GB" dirty="0"/>
              <a:t>E.g. lockdown, discuss burden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7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Closing schools, discuss burden on children and adults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326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F6A3-4947-0A4C-C6FA-B3D8F894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6219DF-C625-CCF5-D92C-CE68F9484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A8C7F9-83F5-43EB-33D9-481FE84D6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Closing schools, discuss burden on children and adults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2BB992-E025-243C-E1E7-7CE86F269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6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Vaccinating. Very effective, yet not necessarily available. </a:t>
            </a:r>
          </a:p>
          <a:p>
            <a:pPr marL="171450" indent="-171450">
              <a:buFontTx/>
              <a:buChar char="-"/>
            </a:pPr>
            <a:r>
              <a:rPr lang="en-GB" dirty="0"/>
              <a:t>Need for what we call non-pharmaceutical preventive measures, such as school closures, contact reductions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0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Differential equations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Discuss complexity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7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Differential equations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Discuss complexity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32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Even with such models, coming up with optimal strategies is hard.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6A4C-04CD-454E-87A5-4F90BDA08C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57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0" name="Vrije vorm 10"/>
          <p:cNvSpPr/>
          <p:nvPr userDrawn="1"/>
        </p:nvSpPr>
        <p:spPr>
          <a:xfrm>
            <a:off x="14515399" y="205186"/>
            <a:ext cx="5456232" cy="14159428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01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éé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26753" cy="4671220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5"/>
          </p:nvPr>
        </p:nvSpPr>
        <p:spPr>
          <a:xfrm>
            <a:off x="7404846" y="3113806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7975805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029757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 noProof="0"/>
              <a:t>Click to edit Master title style</a:t>
            </a:r>
            <a:endParaRPr lang="nl-NL" noProof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achtergron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1475999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3552825" cy="3467100"/>
          </a:xfrm>
        </p:spPr>
        <p:txBody>
          <a:bodyPr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4371920" cy="33648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4"/>
          </p:nvPr>
        </p:nvSpPr>
        <p:spPr>
          <a:xfrm>
            <a:off x="5636302" y="1990725"/>
            <a:ext cx="5717498" cy="3363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5"/>
          </p:nvPr>
        </p:nvSpPr>
        <p:spPr>
          <a:xfrm>
            <a:off x="731839" y="1843089"/>
            <a:ext cx="8412161" cy="368828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table</a:t>
            </a:r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09447"/>
            <a:ext cx="5338800" cy="33840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2788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grijz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3" name="Vrije vorm 12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solidFill>
            <a:schemeClr val="accent1"/>
          </a:solidFill>
          <a:ln>
            <a:noFill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noFill/>
          <a:ln w="44450">
            <a:solidFill>
              <a:schemeClr val="accent2"/>
            </a:solidFill>
            <a:miter lim="800000"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rgbClr val="0033A0"/>
                </a:solidFill>
              </a:defRPr>
            </a:lvl1pPr>
            <a:lvl2pPr algn="l">
              <a:defRPr sz="1800">
                <a:solidFill>
                  <a:srgbClr val="0033A0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ranje lijn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Vrije vorm 5"/>
          <p:cNvSpPr/>
          <p:nvPr userDrawn="1"/>
        </p:nvSpPr>
        <p:spPr>
          <a:xfrm>
            <a:off x="3647728" y="1798366"/>
            <a:ext cx="291903" cy="2808312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50" h="1771650">
                <a:moveTo>
                  <a:pt x="177800" y="0"/>
                </a:moveTo>
                <a:lnTo>
                  <a:pt x="177800" y="454025"/>
                </a:lnTo>
                <a:lnTo>
                  <a:pt x="0" y="454025"/>
                </a:lnTo>
                <a:lnTo>
                  <a:pt x="184150" y="804912"/>
                </a:lnTo>
                <a:lnTo>
                  <a:pt x="184150" y="1771650"/>
                </a:ln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375150" y="1936503"/>
            <a:ext cx="4446588" cy="2670175"/>
          </a:xfrm>
        </p:spPr>
        <p:txBody>
          <a:bodyPr anchor="ctr"/>
          <a:lstStyle>
            <a:lvl1pPr algn="l">
              <a:defRPr cap="all" baseline="0"/>
            </a:lvl1pPr>
          </a:lstStyle>
          <a:p>
            <a:pPr lvl="0"/>
            <a:r>
              <a:rPr lang="nl-NL" dirty="0"/>
              <a:t>“Klik om de tekststijl van het model te bewerken”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lauwe lijn -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631829" y="1460304"/>
            <a:ext cx="5657897" cy="2670175"/>
          </a:xfrm>
        </p:spPr>
        <p:txBody>
          <a:bodyPr anchor="b"/>
          <a:lstStyle>
            <a:lvl1pPr algn="just">
              <a:defRPr cap="all" baseline="0"/>
            </a:lvl1pPr>
          </a:lstStyle>
          <a:p>
            <a:pPr lvl="0"/>
            <a:r>
              <a:rPr lang="nl-NL"/>
              <a:t>“Klik </a:t>
            </a:r>
            <a:r>
              <a:rPr lang="nl-NL" dirty="0"/>
              <a:t>om de tekststijl van het model </a:t>
            </a:r>
            <a:r>
              <a:rPr lang="nl-NL"/>
              <a:t>te bewerken”</a:t>
            </a:r>
            <a:endParaRPr lang="nl-NL" dirty="0"/>
          </a:p>
        </p:txBody>
      </p:sp>
      <p:sp>
        <p:nvSpPr>
          <p:cNvPr id="10" name="Vrije vorm 9"/>
          <p:cNvSpPr/>
          <p:nvPr/>
        </p:nvSpPr>
        <p:spPr>
          <a:xfrm>
            <a:off x="3691789" y="4419180"/>
            <a:ext cx="5567957" cy="193637"/>
          </a:xfrm>
          <a:custGeom>
            <a:avLst/>
            <a:gdLst>
              <a:gd name="connsiteX0" fmla="*/ 0 w 4905487"/>
              <a:gd name="connsiteY0" fmla="*/ 0 h 193637"/>
              <a:gd name="connsiteX1" fmla="*/ 419548 w 4905487"/>
              <a:gd name="connsiteY1" fmla="*/ 0 h 193637"/>
              <a:gd name="connsiteX2" fmla="*/ 419548 w 4905487"/>
              <a:gd name="connsiteY2" fmla="*/ 193637 h 193637"/>
              <a:gd name="connsiteX3" fmla="*/ 910814 w 4905487"/>
              <a:gd name="connsiteY3" fmla="*/ 3585 h 193637"/>
              <a:gd name="connsiteX4" fmla="*/ 4905487 w 4905487"/>
              <a:gd name="connsiteY4" fmla="*/ 3585 h 19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487" h="193637">
                <a:moveTo>
                  <a:pt x="0" y="0"/>
                </a:moveTo>
                <a:lnTo>
                  <a:pt x="419548" y="0"/>
                </a:lnTo>
                <a:lnTo>
                  <a:pt x="419548" y="193637"/>
                </a:lnTo>
                <a:lnTo>
                  <a:pt x="910814" y="3585"/>
                </a:lnTo>
                <a:lnTo>
                  <a:pt x="4905487" y="3585"/>
                </a:lnTo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4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184795" y="475669"/>
            <a:ext cx="4226654" cy="5070692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3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5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8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24434" y="2005130"/>
            <a:ext cx="6690766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8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0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6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7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9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0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o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Vrije vorm 3"/>
          <p:cNvSpPr/>
          <p:nvPr userDrawn="1"/>
        </p:nvSpPr>
        <p:spPr>
          <a:xfrm>
            <a:off x="4978033" y="1362517"/>
            <a:ext cx="229923" cy="3777307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  <a:gd name="connsiteX0" fmla="*/ 205601 w 211951"/>
              <a:gd name="connsiteY0" fmla="*/ 0 h 1771650"/>
              <a:gd name="connsiteX1" fmla="*/ 205601 w 211951"/>
              <a:gd name="connsiteY1" fmla="*/ 45402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6025"/>
              <a:gd name="connsiteY0" fmla="*/ 0 h 1771650"/>
              <a:gd name="connsiteX1" fmla="*/ 216025 w 216025"/>
              <a:gd name="connsiteY1" fmla="*/ 113470 h 1771650"/>
              <a:gd name="connsiteX2" fmla="*/ 0 w 216025"/>
              <a:gd name="connsiteY2" fmla="*/ 106521 h 1771650"/>
              <a:gd name="connsiteX3" fmla="*/ 211951 w 216025"/>
              <a:gd name="connsiteY3" fmla="*/ 804912 h 1771650"/>
              <a:gd name="connsiteX4" fmla="*/ 211951 w 216025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1694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907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16947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06521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1701 w 198051"/>
              <a:gd name="connsiteY0" fmla="*/ 0 h 1771650"/>
              <a:gd name="connsiteX1" fmla="*/ 195175 w 198051"/>
              <a:gd name="connsiteY1" fmla="*/ 120420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91701 w 198051"/>
              <a:gd name="connsiteY0" fmla="*/ 0 h 1771650"/>
              <a:gd name="connsiteX1" fmla="*/ 190902 w 198051"/>
              <a:gd name="connsiteY1" fmla="*/ 122556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55380 w 161730"/>
              <a:gd name="connsiteY0" fmla="*/ 0 h 1771650"/>
              <a:gd name="connsiteX1" fmla="*/ 154581 w 161730"/>
              <a:gd name="connsiteY1" fmla="*/ 122556 h 1771650"/>
              <a:gd name="connsiteX2" fmla="*/ 0 w 161730"/>
              <a:gd name="connsiteY2" fmla="*/ 116947 h 1771650"/>
              <a:gd name="connsiteX3" fmla="*/ 161730 w 161730"/>
              <a:gd name="connsiteY3" fmla="*/ 804912 h 1771650"/>
              <a:gd name="connsiteX4" fmla="*/ 161730 w 161730"/>
              <a:gd name="connsiteY4" fmla="*/ 1771650 h 1771650"/>
              <a:gd name="connsiteX0" fmla="*/ 140425 w 146775"/>
              <a:gd name="connsiteY0" fmla="*/ 0 h 1771650"/>
              <a:gd name="connsiteX1" fmla="*/ 139626 w 146775"/>
              <a:gd name="connsiteY1" fmla="*/ 122556 h 1771650"/>
              <a:gd name="connsiteX2" fmla="*/ 0 w 146775"/>
              <a:gd name="connsiteY2" fmla="*/ 116947 h 1771650"/>
              <a:gd name="connsiteX3" fmla="*/ 146775 w 146775"/>
              <a:gd name="connsiteY3" fmla="*/ 804912 h 1771650"/>
              <a:gd name="connsiteX4" fmla="*/ 146775 w 146775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4639 w 144639"/>
              <a:gd name="connsiteY3" fmla="*/ 804912 h 1771650"/>
              <a:gd name="connsiteX4" fmla="*/ 144639 w 144639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39153 h 1771650"/>
              <a:gd name="connsiteX4" fmla="*/ 144639 w 144639"/>
              <a:gd name="connsiteY4" fmla="*/ 1771650 h 1771650"/>
              <a:gd name="connsiteX0" fmla="*/ 138289 w 147034"/>
              <a:gd name="connsiteY0" fmla="*/ 0 h 1771650"/>
              <a:gd name="connsiteX1" fmla="*/ 137490 w 147034"/>
              <a:gd name="connsiteY1" fmla="*/ 122556 h 1771650"/>
              <a:gd name="connsiteX2" fmla="*/ 0 w 147034"/>
              <a:gd name="connsiteY2" fmla="*/ 121220 h 1771650"/>
              <a:gd name="connsiteX3" fmla="*/ 146776 w 147034"/>
              <a:gd name="connsiteY3" fmla="*/ 364791 h 1771650"/>
              <a:gd name="connsiteX4" fmla="*/ 144639 w 147034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62655 h 1771650"/>
              <a:gd name="connsiteX4" fmla="*/ 144639 w 144639"/>
              <a:gd name="connsiteY4" fmla="*/ 1771650 h 1771650"/>
              <a:gd name="connsiteX0" fmla="*/ 138289 w 145050"/>
              <a:gd name="connsiteY0" fmla="*/ 0 h 1771650"/>
              <a:gd name="connsiteX1" fmla="*/ 137490 w 145050"/>
              <a:gd name="connsiteY1" fmla="*/ 122556 h 1771650"/>
              <a:gd name="connsiteX2" fmla="*/ 0 w 145050"/>
              <a:gd name="connsiteY2" fmla="*/ 121220 h 1771650"/>
              <a:gd name="connsiteX3" fmla="*/ 144640 w 145050"/>
              <a:gd name="connsiteY3" fmla="*/ 360518 h 1771650"/>
              <a:gd name="connsiteX4" fmla="*/ 144639 w 1450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0" h="1771650">
                <a:moveTo>
                  <a:pt x="138289" y="0"/>
                </a:moveTo>
                <a:cubicBezTo>
                  <a:pt x="138023" y="40852"/>
                  <a:pt x="137756" y="81704"/>
                  <a:pt x="137490" y="122556"/>
                </a:cubicBezTo>
                <a:lnTo>
                  <a:pt x="0" y="121220"/>
                </a:lnTo>
                <a:lnTo>
                  <a:pt x="144640" y="360518"/>
                </a:lnTo>
                <a:cubicBezTo>
                  <a:pt x="146064" y="838017"/>
                  <a:pt x="143215" y="1294151"/>
                  <a:pt x="144639" y="177165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5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725108" y="1735660"/>
            <a:ext cx="3373365" cy="3844258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rgbClr val="0033A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5709052" y="1672724"/>
            <a:ext cx="5644748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 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157024"/>
            <a:ext cx="3034018" cy="784249"/>
          </a:xfrm>
          <a:solidFill>
            <a:schemeClr val="accent2"/>
          </a:solidFill>
        </p:spPr>
        <p:txBody>
          <a:bodyPr tIns="36000" bIns="0"/>
          <a:lstStyle>
            <a:lvl1pPr>
              <a:defRPr sz="5400" strike="noStrike" baseline="0"/>
            </a:lvl1pPr>
          </a:lstStyle>
          <a:p>
            <a:r>
              <a:rPr lang="nl-NL" dirty="0"/>
              <a:t>DANK U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4871803"/>
            <a:ext cx="12192000" cy="197120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9" name="Tijdelijke aanduiding voor tekst 1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19194" y="4961747"/>
            <a:ext cx="3564673" cy="16666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40" name="Vrije vorm 39"/>
          <p:cNvSpPr/>
          <p:nvPr userDrawn="1"/>
        </p:nvSpPr>
        <p:spPr>
          <a:xfrm>
            <a:off x="9570720" y="-851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zwart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0" name="Vrije vorm 9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" type="obj">
  <p:cSld name="Titel en teks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720000" y="48554"/>
            <a:ext cx="10515600" cy="112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720000" y="1290918"/>
            <a:ext cx="10515600" cy="515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Char char="•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24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dirty="0"/>
          </a:p>
          <a:p>
            <a:pPr lvl="1"/>
            <a:endParaRPr lang="en-US" dirty="0"/>
          </a:p>
          <a:p>
            <a:pPr lvl="1"/>
            <a:endParaRPr dirty="0"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215012" y="6449809"/>
            <a:ext cx="7007782" cy="29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421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Leeg">
  <p:cSld name="2_Leeg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88" y="876950"/>
            <a:ext cx="3067200" cy="4600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9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grijz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4" name="Vrije vorm 13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zwart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1" name="Vrije vorm 10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grijz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4" y="0"/>
            <a:ext cx="12196293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zwart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9387746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7" y="711463"/>
            <a:ext cx="5340895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4" y="1990140"/>
            <a:ext cx="10719005" cy="3467100"/>
          </a:xfrm>
        </p:spPr>
        <p:txBody>
          <a:bodyPr numCol="2" spcCol="126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5976013"/>
            <a:ext cx="12192000" cy="86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31838" y="645811"/>
            <a:ext cx="1079957" cy="37740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44000" bIns="36000" rtlCol="0" anchor="b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8245" y="2026507"/>
            <a:ext cx="10616699" cy="342277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610600" y="6265518"/>
            <a:ext cx="27432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8139"/>
            <a:ext cx="27432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10-06-2026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7119" r="81092" b="18852"/>
          <a:stretch/>
        </p:blipFill>
        <p:spPr>
          <a:xfrm>
            <a:off x="514763" y="6074869"/>
            <a:ext cx="1608714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949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7" r:id="rId2"/>
    <p:sldLayoutId id="2147483696" r:id="rId3"/>
    <p:sldLayoutId id="2147483700" r:id="rId4"/>
    <p:sldLayoutId id="2147483702" r:id="rId5"/>
    <p:sldLayoutId id="2147483694" r:id="rId6"/>
    <p:sldLayoutId id="2147483703" r:id="rId7"/>
    <p:sldLayoutId id="2147483706" r:id="rId8"/>
    <p:sldLayoutId id="2147483707" r:id="rId9"/>
    <p:sldLayoutId id="2147483709" r:id="rId10"/>
    <p:sldLayoutId id="2147483710" r:id="rId11"/>
    <p:sldLayoutId id="2147483705" r:id="rId12"/>
    <p:sldLayoutId id="2147483704" r:id="rId13"/>
    <p:sldLayoutId id="2147483718" r:id="rId14"/>
    <p:sldLayoutId id="2147483721" r:id="rId15"/>
    <p:sldLayoutId id="2147483708" r:id="rId16"/>
    <p:sldLayoutId id="2147483711" r:id="rId17"/>
    <p:sldLayoutId id="2147483712" r:id="rId18"/>
    <p:sldLayoutId id="2147483723" r:id="rId19"/>
    <p:sldLayoutId id="2147483713" r:id="rId20"/>
    <p:sldLayoutId id="2147483714" r:id="rId21"/>
    <p:sldLayoutId id="2147483716" r:id="rId22"/>
    <p:sldLayoutId id="2147483717" r:id="rId23"/>
    <p:sldLayoutId id="2147483715" r:id="rId24"/>
    <p:sldLayoutId id="2147483719" r:id="rId25"/>
    <p:sldLayoutId id="2147483725" r:id="rId26"/>
    <p:sldLayoutId id="2147483720" r:id="rId27"/>
    <p:sldLayoutId id="2147483724" r:id="rId28"/>
    <p:sldLayoutId id="2147483722" r:id="rId29"/>
    <p:sldLayoutId id="2147483726" r:id="rId30"/>
    <p:sldLayoutId id="2147483727" r:id="rId31"/>
  </p:sldLayoutIdLst>
  <p:hf hdr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2200" kern="1200" cap="all" baseline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charset="0"/>
        <a:buNone/>
        <a:defRPr sz="16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marL="268288" indent="-2571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SzPct val="90000"/>
        <a:buFont typeface="LucidaGrande"/>
        <a:buChar char="►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2pPr>
      <a:lvl3pPr marL="671513" indent="-220663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LucidaGrande"/>
        <a:buChar char="►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3pPr>
      <a:lvl4pPr marL="1073150" indent="-2190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4pPr>
      <a:lvl5pPr marL="1476375" indent="-231775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vub.ac.be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0.em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sv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12" Type="http://schemas.openxmlformats.org/officeDocument/2006/relationships/image" Target="../media/image11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5" Type="http://schemas.openxmlformats.org/officeDocument/2006/relationships/image" Target="../media/image31.png"/><Relationship Id="rId10" Type="http://schemas.openxmlformats.org/officeDocument/2006/relationships/image" Target="../media/image9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emf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2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insights.com/" TargetMode="External"/><Relationship Id="rId2" Type="http://schemas.openxmlformats.org/officeDocument/2006/relationships/hyperlink" Target="https://www.go-jigs.eu/what-is-go/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em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em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3904729" y="1960182"/>
            <a:ext cx="8135409" cy="218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GB" sz="3200" b="1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Optimising geospatial epidemic policies </a:t>
            </a:r>
            <a:r>
              <a:rPr lang="en-GB" sz="3200" b="1" dirty="0">
                <a:highlight>
                  <a:srgbClr val="FFFFFF"/>
                </a:highlight>
                <a:latin typeface="Roboto" panose="02000000000000000000" pitchFamily="2" charset="0"/>
              </a:rPr>
              <a:t>with reinforcement learning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8619067" y="3644638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DCDAED8-927A-7041-BFAE-0D0198FB7290}"/>
              </a:ext>
            </a:extLst>
          </p:cNvPr>
          <p:cNvSpPr/>
          <p:nvPr/>
        </p:nvSpPr>
        <p:spPr>
          <a:xfrm>
            <a:off x="9427" y="-1"/>
            <a:ext cx="3026381" cy="2634917"/>
          </a:xfrm>
          <a:prstGeom prst="rect">
            <a:avLst/>
          </a:prstGeom>
          <a:solidFill>
            <a:srgbClr val="133296"/>
          </a:solidFill>
          <a:ln>
            <a:solidFill>
              <a:srgbClr val="233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8876376-6569-FC49-96BD-BEC7CC0EBD62}"/>
              </a:ext>
            </a:extLst>
          </p:cNvPr>
          <p:cNvSpPr/>
          <p:nvPr/>
        </p:nvSpPr>
        <p:spPr>
          <a:xfrm>
            <a:off x="0" y="5476775"/>
            <a:ext cx="3035808" cy="460408"/>
          </a:xfrm>
          <a:prstGeom prst="rect">
            <a:avLst/>
          </a:prstGeom>
          <a:solidFill>
            <a:srgbClr val="133296"/>
          </a:solidFill>
          <a:ln>
            <a:solidFill>
              <a:srgbClr val="233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1BCF086-111F-4946-9133-0F995371B018}"/>
              </a:ext>
            </a:extLst>
          </p:cNvPr>
          <p:cNvSpPr txBox="1"/>
          <p:nvPr/>
        </p:nvSpPr>
        <p:spPr>
          <a:xfrm>
            <a:off x="4273061" y="4823683"/>
            <a:ext cx="364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  <a:hlinkClick r:id="rId3"/>
              </a:rPr>
              <a:t>ai.vub.ac.be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kumimoji="0" lang="nl-B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nl-BE" sz="2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Pieter Libin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7179F7-24A8-8047-8C3D-8B694E1B57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99" y="4823683"/>
            <a:ext cx="412953" cy="412953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FEB7B-D4C2-4728-B10C-B5B10B622C03}"/>
              </a:ext>
            </a:extLst>
          </p:cNvPr>
          <p:cNvGraphicFramePr>
            <a:graphicFrameLocks noGrp="1"/>
          </p:cNvGraphicFramePr>
          <p:nvPr/>
        </p:nvGraphicFramePr>
        <p:xfrm>
          <a:off x="3481936" y="3064527"/>
          <a:ext cx="4189290" cy="979309"/>
        </p:xfrm>
        <a:graphic>
          <a:graphicData uri="http://schemas.openxmlformats.org/drawingml/2006/table">
            <a:tbl>
              <a:tblPr firstRow="1" bandRow="1">
                <a:solidFill>
                  <a:srgbClr val="FDFEFD"/>
                </a:solidFill>
                <a:tableStyleId>{5C22544A-7EE6-4342-B048-85BDC9FD1C3A}</a:tableStyleId>
              </a:tblPr>
              <a:tblGrid>
                <a:gridCol w="4189290">
                  <a:extLst>
                    <a:ext uri="{9D8B030D-6E8A-4147-A177-3AD203B41FA5}">
                      <a16:colId xmlns:a16="http://schemas.microsoft.com/office/drawing/2014/main" val="1001599963"/>
                    </a:ext>
                  </a:extLst>
                </a:gridCol>
              </a:tblGrid>
              <a:tr h="97930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i="0" u="none" strike="noStrike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prof. dr. Pieter Libin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473765"/>
                  </a:ext>
                </a:extLst>
              </a:tr>
            </a:tbl>
          </a:graphicData>
        </a:graphic>
      </p:graphicFrame>
      <p:pic>
        <p:nvPicPr>
          <p:cNvPr id="11" name="Google Shape;20;p2">
            <a:extLst>
              <a:ext uri="{FF2B5EF4-FFF2-40B4-BE49-F238E27FC236}">
                <a16:creationId xmlns:a16="http://schemas.microsoft.com/office/drawing/2014/main" id="{51ED451C-81DD-7F47-ACA0-BC584EE24D8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" y="2623818"/>
            <a:ext cx="3044302" cy="284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841CD0-A2D4-2C76-823F-ECCD2A6A1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>
            <a:fillRect/>
          </a:stretch>
        </p:blipFill>
        <p:spPr bwMode="auto">
          <a:xfrm>
            <a:off x="1" y="6106991"/>
            <a:ext cx="2726266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t is de top 10 LinkedIn Startups van Nederland - Emerce">
            <a:extLst>
              <a:ext uri="{FF2B5EF4-FFF2-40B4-BE49-F238E27FC236}">
                <a16:creationId xmlns:a16="http://schemas.microsoft.com/office/drawing/2014/main" id="{F25F81E6-22DA-2592-67F2-F20A404F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76" y="5248550"/>
            <a:ext cx="412954" cy="4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400"/>
            <a:ext cx="8229600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REINFORCEMENT LEARNING (RL)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10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B2A56-E776-6D44-B0E5-AC4C5E8BF9E2}"/>
              </a:ext>
            </a:extLst>
          </p:cNvPr>
          <p:cNvSpPr txBox="1"/>
          <p:nvPr/>
        </p:nvSpPr>
        <p:spPr>
          <a:xfrm>
            <a:off x="4882711" y="5331440"/>
            <a:ext cx="802741" cy="40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dirty="0"/>
              <a:t>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9C4D6-45CB-DE40-8E81-84E3C8B4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62" y="1175592"/>
            <a:ext cx="4930335" cy="3287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136B7-E745-9146-A71C-419DCA0574EC}"/>
              </a:ext>
            </a:extLst>
          </p:cNvPr>
          <p:cNvSpPr txBox="1"/>
          <p:nvPr/>
        </p:nvSpPr>
        <p:spPr>
          <a:xfrm>
            <a:off x="2917717" y="1368040"/>
            <a:ext cx="1574452" cy="40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dirty="0"/>
              <a:t>Environment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62E887-67E4-8547-8C79-37A326A42776}"/>
              </a:ext>
            </a:extLst>
          </p:cNvPr>
          <p:cNvSpPr/>
          <p:nvPr/>
        </p:nvSpPr>
        <p:spPr>
          <a:xfrm>
            <a:off x="4459442" y="1482355"/>
            <a:ext cx="4307423" cy="2402538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3667026F-D6FB-F146-9FCA-DCA2356E61ED}"/>
              </a:ext>
            </a:extLst>
          </p:cNvPr>
          <p:cNvCxnSpPr/>
          <p:nvPr/>
        </p:nvCxnSpPr>
        <p:spPr>
          <a:xfrm rot="10800000" flipV="1">
            <a:off x="4881663" y="2753519"/>
            <a:ext cx="3885201" cy="2316780"/>
          </a:xfrm>
          <a:prstGeom prst="bentConnector3">
            <a:avLst>
              <a:gd name="adj1" fmla="val -13838"/>
            </a:avLst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B2F790-4EF2-224E-8105-50FDB9C67C78}"/>
              </a:ext>
            </a:extLst>
          </p:cNvPr>
          <p:cNvSpPr txBox="1"/>
          <p:nvPr/>
        </p:nvSpPr>
        <p:spPr>
          <a:xfrm>
            <a:off x="8378058" y="5166159"/>
            <a:ext cx="1605311" cy="400110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BE" sz="2000" dirty="0"/>
              <a:t>State/Reward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3B0DC9-14DA-114D-82E0-B28EE37DA5B5}"/>
              </a:ext>
            </a:extLst>
          </p:cNvPr>
          <p:cNvCxnSpPr/>
          <p:nvPr/>
        </p:nvCxnSpPr>
        <p:spPr>
          <a:xfrm>
            <a:off x="3399757" y="3151739"/>
            <a:ext cx="981689" cy="0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58CE89-E9EF-AE48-9ABF-AEBF019F484D}"/>
              </a:ext>
            </a:extLst>
          </p:cNvPr>
          <p:cNvCxnSpPr>
            <a:cxnSpLocks/>
          </p:cNvCxnSpPr>
          <p:nvPr/>
        </p:nvCxnSpPr>
        <p:spPr>
          <a:xfrm>
            <a:off x="3399757" y="3136140"/>
            <a:ext cx="0" cy="1344899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1A0FD0-9846-CC44-B085-C323177A02B1}"/>
              </a:ext>
            </a:extLst>
          </p:cNvPr>
          <p:cNvSpPr txBox="1"/>
          <p:nvPr/>
        </p:nvSpPr>
        <p:spPr>
          <a:xfrm>
            <a:off x="3243767" y="2753819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dirty="0"/>
              <a:t>Action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ABE58-5E73-5140-9B58-915A4FAF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401" y="4481039"/>
            <a:ext cx="1962637" cy="132320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DF77362-2702-3840-986F-A0131D3AB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5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66B47-0325-7E4C-88DB-66C7FF77BE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63EAE-63E8-FD40-9501-C3CDBFF9D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97" y="1217708"/>
            <a:ext cx="6792725" cy="4481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AADD0-6AC9-7540-A9CA-0646A2E55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8" t="10276" r="6665" b="17437"/>
          <a:stretch/>
        </p:blipFill>
        <p:spPr>
          <a:xfrm>
            <a:off x="208045" y="2837040"/>
            <a:ext cx="2345258" cy="1312542"/>
          </a:xfrm>
          <a:prstGeom prst="rect">
            <a:avLst/>
          </a:prstGeom>
        </p:spPr>
      </p:pic>
      <p:pic>
        <p:nvPicPr>
          <p:cNvPr id="8" name="Picture 2" descr="white and black nintendo game controller">
            <a:extLst>
              <a:ext uri="{FF2B5EF4-FFF2-40B4-BE49-F238E27FC236}">
                <a16:creationId xmlns:a16="http://schemas.microsoft.com/office/drawing/2014/main" id="{9BA740CA-67F8-1046-AD11-E6B95C592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t="29263" r="13679" b="22884"/>
          <a:stretch/>
        </p:blipFill>
        <p:spPr bwMode="auto">
          <a:xfrm>
            <a:off x="10032599" y="3051968"/>
            <a:ext cx="1779593" cy="8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D22795-F2A8-FC42-B923-0092C406BFF8}"/>
              </a:ext>
            </a:extLst>
          </p:cNvPr>
          <p:cNvSpPr txBox="1">
            <a:spLocks/>
          </p:cNvSpPr>
          <p:nvPr/>
        </p:nvSpPr>
        <p:spPr>
          <a:xfrm>
            <a:off x="720000" y="3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BE" b="1" dirty="0">
                <a:solidFill>
                  <a:srgbClr val="0033A0"/>
                </a:solidFill>
              </a:rPr>
              <a:t>DEEP REINFORCEMENT LEARNING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A52E277-43CA-AF4E-AE38-77A7DF10D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400"/>
            <a:ext cx="8229600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RL TO migitate epidemics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12</a:t>
            </a:fld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BF1A70-AF2F-1D4F-AE09-1FEA2BA6CC35}"/>
              </a:ext>
            </a:extLst>
          </p:cNvPr>
          <p:cNvSpPr txBox="1"/>
          <p:nvPr/>
        </p:nvSpPr>
        <p:spPr>
          <a:xfrm>
            <a:off x="4797083" y="711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E4DD8-18EA-994C-95E9-04F4610A5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89" t="4022" r="6906" b="77"/>
          <a:stretch/>
        </p:blipFill>
        <p:spPr>
          <a:xfrm>
            <a:off x="2648460" y="1220614"/>
            <a:ext cx="6871480" cy="4520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99E82-3697-7E43-AFF5-0BD2C272E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1" t="8807" r="8614" b="9623"/>
          <a:stretch/>
        </p:blipFill>
        <p:spPr>
          <a:xfrm>
            <a:off x="4513565" y="1418219"/>
            <a:ext cx="4393792" cy="255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BE826-3B66-294F-A309-031D1E39F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68" t="91615"/>
          <a:stretch/>
        </p:blipFill>
        <p:spPr>
          <a:xfrm>
            <a:off x="8399548" y="5335509"/>
            <a:ext cx="1467287" cy="39521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34DAFE5-42BE-6F45-A9E0-77778FFB1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FDE75-2F5D-0387-10D7-0A5F5A6D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4" t="79497" r="84374" b="4480"/>
          <a:stretch/>
        </p:blipFill>
        <p:spPr>
          <a:xfrm>
            <a:off x="2301565" y="3391826"/>
            <a:ext cx="804041" cy="7551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15D2BF-5467-9C27-74CF-55FB35AD6058}"/>
              </a:ext>
            </a:extLst>
          </p:cNvPr>
          <p:cNvSpPr/>
          <p:nvPr/>
        </p:nvSpPr>
        <p:spPr>
          <a:xfrm>
            <a:off x="3113690" y="4761186"/>
            <a:ext cx="740979" cy="717331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DD1A3430-AB33-CA0F-25A1-EFF4C72F61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0580" y="4761186"/>
            <a:ext cx="741397" cy="7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8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FB42-E0F3-4E46-A6BC-1B9413E2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8844"/>
            <a:ext cx="10515600" cy="1122074"/>
          </a:xfrm>
        </p:spPr>
        <p:txBody>
          <a:bodyPr/>
          <a:lstStyle/>
          <a:p>
            <a:r>
              <a:rPr lang="nl-BE" dirty="0"/>
              <a:t>Introduction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2D2A4-4468-C340-8931-1392E8B86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13</a:t>
            </a:fld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A2B06F-EF08-2164-578E-AA8A0F582810}"/>
              </a:ext>
            </a:extLst>
          </p:cNvPr>
          <p:cNvSpPr txBox="1">
            <a:spLocks/>
          </p:cNvSpPr>
          <p:nvPr/>
        </p:nvSpPr>
        <p:spPr>
          <a:xfrm>
            <a:off x="720000" y="32400"/>
            <a:ext cx="1075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BE" b="1" dirty="0">
                <a:solidFill>
                  <a:srgbClr val="0033A0"/>
                </a:solidFill>
              </a:rPr>
              <a:t>SCHOOL CLOSURE POLICIES - META-POPULATION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1D6CC-ABBF-0709-D3B7-DC282FBE8DD4}"/>
              </a:ext>
            </a:extLst>
          </p:cNvPr>
          <p:cNvSpPr txBox="1"/>
          <p:nvPr/>
        </p:nvSpPr>
        <p:spPr>
          <a:xfrm>
            <a:off x="9635067" y="20084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5D9DA-889D-AE68-DE0F-1962159A4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73" y="1062074"/>
            <a:ext cx="8227653" cy="414016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2F8CC29-6FFD-1127-863B-C0EE8B1BF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283EA7-F2D8-4EC8-E5F8-2050AF6A544C}"/>
              </a:ext>
            </a:extLst>
          </p:cNvPr>
          <p:cNvSpPr/>
          <p:nvPr/>
        </p:nvSpPr>
        <p:spPr>
          <a:xfrm>
            <a:off x="2933020" y="3764233"/>
            <a:ext cx="1534886" cy="571500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B6F39-D879-B2EC-B731-F76167212BD2}"/>
              </a:ext>
            </a:extLst>
          </p:cNvPr>
          <p:cNvSpPr/>
          <p:nvPr/>
        </p:nvSpPr>
        <p:spPr>
          <a:xfrm>
            <a:off x="8100181" y="4978115"/>
            <a:ext cx="1534886" cy="292945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00EBC-1BE2-E78C-25AE-0CAE7D90404D}"/>
              </a:ext>
            </a:extLst>
          </p:cNvPr>
          <p:cNvSpPr/>
          <p:nvPr/>
        </p:nvSpPr>
        <p:spPr>
          <a:xfrm>
            <a:off x="5626705" y="4797231"/>
            <a:ext cx="1534886" cy="292945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D96586-DB03-30C0-A0FF-1A39E2975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76" y="3132155"/>
            <a:ext cx="1062074" cy="1062074"/>
          </a:xfrm>
          <a:prstGeom prst="rect">
            <a:avLst/>
          </a:prstGeom>
          <a:ln w="38100">
            <a:solidFill>
              <a:srgbClr val="0033A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DAEA4-D643-77CF-E20C-B025268F3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233" y="3956645"/>
            <a:ext cx="1187573" cy="11875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198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400"/>
            <a:ext cx="8229600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RL TO COORDINATE SCHOOL CLOSURES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14</a:t>
            </a:fld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BF1A70-AF2F-1D4F-AE09-1FEA2BA6CC35}"/>
              </a:ext>
            </a:extLst>
          </p:cNvPr>
          <p:cNvSpPr txBox="1"/>
          <p:nvPr/>
        </p:nvSpPr>
        <p:spPr>
          <a:xfrm>
            <a:off x="4797083" y="711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EF5372-5CBF-3D41-BBE2-E506B924B0D8}"/>
              </a:ext>
            </a:extLst>
          </p:cNvPr>
          <p:cNvGrpSpPr/>
          <p:nvPr/>
        </p:nvGrpSpPr>
        <p:grpSpPr>
          <a:xfrm>
            <a:off x="2648460" y="1220614"/>
            <a:ext cx="7218374" cy="4520052"/>
            <a:chOff x="2015413" y="1220614"/>
            <a:chExt cx="8350623" cy="5229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BE4DD8-18EA-994C-95E9-04F4610A5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9" t="4022" r="6906" b="77"/>
            <a:stretch/>
          </p:blipFill>
          <p:spPr>
            <a:xfrm>
              <a:off x="2015413" y="1220614"/>
              <a:ext cx="7949316" cy="52290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1BE826-3B66-294F-A309-031D1E39F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868" t="91615"/>
            <a:stretch/>
          </p:blipFill>
          <p:spPr>
            <a:xfrm>
              <a:off x="8668597" y="5980958"/>
              <a:ext cx="1697440" cy="457201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134DAFE5-42BE-6F45-A9E0-77778FFB1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3F34B-6C17-D300-6225-2758C1EBD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54" b="4499"/>
          <a:stretch/>
        </p:blipFill>
        <p:spPr>
          <a:xfrm>
            <a:off x="5514194" y="1374424"/>
            <a:ext cx="2754720" cy="26773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19EDA3-0EBE-3BAC-3116-A2967274B89C}"/>
              </a:ext>
            </a:extLst>
          </p:cNvPr>
          <p:cNvSpPr/>
          <p:nvPr/>
        </p:nvSpPr>
        <p:spPr>
          <a:xfrm>
            <a:off x="4727196" y="1549831"/>
            <a:ext cx="799054" cy="210776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A99E5-5694-C5C0-8397-4876D88DD85D}"/>
              </a:ext>
            </a:extLst>
          </p:cNvPr>
          <p:cNvSpPr/>
          <p:nvPr/>
        </p:nvSpPr>
        <p:spPr>
          <a:xfrm>
            <a:off x="3113690" y="4761186"/>
            <a:ext cx="740979" cy="717331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432BB164-7DCB-4A82-BFEA-715D998A83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0580" y="4761186"/>
            <a:ext cx="741397" cy="741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67B1A6-D8D4-8653-66DF-EAFF9753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4" t="79497" r="84374" b="4480"/>
          <a:stretch/>
        </p:blipFill>
        <p:spPr>
          <a:xfrm>
            <a:off x="2301565" y="3391826"/>
            <a:ext cx="804041" cy="75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7A3B0-5C6D-636F-6473-6C62E4E9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FED6F4-E381-2B00-B4DE-7A9349CC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400"/>
            <a:ext cx="10416086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RL TO COORDINATE ARBOVIRUS SCREENING anD MITIGATION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111FD9-668C-E6B0-A8F5-FF042EF6E9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15</a:t>
            </a:fld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680BA0-05A3-C939-F608-E802338A8540}"/>
              </a:ext>
            </a:extLst>
          </p:cNvPr>
          <p:cNvSpPr txBox="1"/>
          <p:nvPr/>
        </p:nvSpPr>
        <p:spPr>
          <a:xfrm>
            <a:off x="4797083" y="711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77A5597-5CF5-63B1-ED10-E5C9BE3F1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34D976-98C3-522B-A62B-D8A6A963A94E}"/>
              </a:ext>
            </a:extLst>
          </p:cNvPr>
          <p:cNvGrpSpPr/>
          <p:nvPr/>
        </p:nvGrpSpPr>
        <p:grpSpPr>
          <a:xfrm>
            <a:off x="1756663" y="1409699"/>
            <a:ext cx="3772710" cy="2835775"/>
            <a:chOff x="157700" y="1218335"/>
            <a:chExt cx="4807590" cy="39806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EF17E-FF25-E935-A0C7-DD32F0793D46}"/>
                </a:ext>
              </a:extLst>
            </p:cNvPr>
            <p:cNvSpPr/>
            <p:nvPr/>
          </p:nvSpPr>
          <p:spPr>
            <a:xfrm>
              <a:off x="157700" y="1218335"/>
              <a:ext cx="4807590" cy="3980694"/>
            </a:xfrm>
            <a:prstGeom prst="rect">
              <a:avLst/>
            </a:prstGeom>
            <a:solidFill>
              <a:schemeClr val="bg2">
                <a:alpha val="14118"/>
              </a:schemeClr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E728B48-3ABA-50FD-82AA-E5C582EAA4B4}"/>
                </a:ext>
              </a:extLst>
            </p:cNvPr>
            <p:cNvGrpSpPr/>
            <p:nvPr/>
          </p:nvGrpSpPr>
          <p:grpSpPr>
            <a:xfrm>
              <a:off x="403906" y="1399858"/>
              <a:ext cx="4304954" cy="2231616"/>
              <a:chOff x="403906" y="1399858"/>
              <a:chExt cx="4304954" cy="2231616"/>
            </a:xfrm>
            <a:solidFill>
              <a:srgbClr val="FFBFBB"/>
            </a:solidFill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C595846-4B16-05B1-D779-2A107C4BC929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>
              <a:xfrm>
                <a:off x="959077" y="2795796"/>
                <a:ext cx="565532" cy="0"/>
              </a:xfrm>
              <a:prstGeom prst="straightConnector1">
                <a:avLst/>
              </a:prstGeom>
              <a:grpFill/>
              <a:ln w="12700">
                <a:solidFill>
                  <a:srgbClr val="0033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DB5C4E8-6C92-248A-F5A1-60DB4D433B0D}"/>
                  </a:ext>
                </a:extLst>
              </p:cNvPr>
              <p:cNvGrpSpPr/>
              <p:nvPr/>
            </p:nvGrpSpPr>
            <p:grpSpPr>
              <a:xfrm>
                <a:off x="403906" y="1399858"/>
                <a:ext cx="4304954" cy="2231616"/>
                <a:chOff x="403906" y="1399858"/>
                <a:chExt cx="4304954" cy="2231616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471270C-A65F-798F-A654-3BB51482F22F}"/>
                    </a:ext>
                  </a:extLst>
                </p:cNvPr>
                <p:cNvSpPr/>
                <p:nvPr/>
              </p:nvSpPr>
              <p:spPr>
                <a:xfrm>
                  <a:off x="1520679" y="2499056"/>
                  <a:ext cx="555171" cy="5921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rgbClr val="0033A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BD629B2-F462-84B7-E23C-2083999A21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3278" y="1825325"/>
                      <a:ext cx="555171" cy="592182"/>
                    </a:xfrm>
                    <a:prstGeom prst="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0033A0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BE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BD629B2-F462-84B7-E23C-2083999A216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13278" y="1825325"/>
                      <a:ext cx="555171" cy="59218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solidFill>
                        <a:srgbClr val="0033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B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3A150CF1-DC5C-D14D-0B8B-85E8CE494BD3}"/>
                    </a:ext>
                  </a:extLst>
                </p:cNvPr>
                <p:cNvCxnSpPr>
                  <a:cxnSpLocks/>
                  <a:stCxn id="32" idx="3"/>
                  <a:endCxn id="33" idx="1"/>
                </p:cNvCxnSpPr>
                <p:nvPr/>
              </p:nvCxnSpPr>
              <p:spPr>
                <a:xfrm flipV="1">
                  <a:off x="2075850" y="2121416"/>
                  <a:ext cx="537427" cy="673731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F804530D-B3BF-E2FB-3B63-B0868C409CF1}"/>
                    </a:ext>
                  </a:extLst>
                </p:cNvPr>
                <p:cNvCxnSpPr>
                  <a:stCxn id="33" idx="3"/>
                  <a:endCxn id="46" idx="1"/>
                </p:cNvCxnSpPr>
                <p:nvPr/>
              </p:nvCxnSpPr>
              <p:spPr>
                <a:xfrm>
                  <a:off x="3168449" y="2121416"/>
                  <a:ext cx="985241" cy="673731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18B4A08-9E2E-A00D-DC0D-B9A6F56ECE20}"/>
                    </a:ext>
                  </a:extLst>
                </p:cNvPr>
                <p:cNvSpPr/>
                <p:nvPr/>
              </p:nvSpPr>
              <p:spPr>
                <a:xfrm>
                  <a:off x="403906" y="2499705"/>
                  <a:ext cx="555171" cy="5921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>
                  <a:solidFill>
                    <a:srgbClr val="0033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F1B0EB-D083-C875-8F70-E965FF26D852}"/>
                    </a:ext>
                  </a:extLst>
                </p:cNvPr>
                <p:cNvCxnSpPr>
                  <a:cxnSpLocks/>
                  <a:stCxn id="32" idx="3"/>
                  <a:endCxn id="41" idx="1"/>
                </p:cNvCxnSpPr>
                <p:nvPr/>
              </p:nvCxnSpPr>
              <p:spPr>
                <a:xfrm>
                  <a:off x="2075850" y="2795147"/>
                  <a:ext cx="568853" cy="540235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2E3D86C-B700-D7C1-3BB4-95DF2274A0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99874" y="2929914"/>
                  <a:ext cx="961409" cy="499086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065F8104-69B2-C7F1-44C6-607CAD3112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59811" y="1736458"/>
                  <a:ext cx="478367" cy="364968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63CF2C4F-21FD-FA77-9247-D6B49F9C24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9424" y="2048507"/>
                  <a:ext cx="227850" cy="420993"/>
                </a:xfrm>
                <a:prstGeom prst="straightConnector1">
                  <a:avLst/>
                </a:prstGeom>
                <a:grpFill/>
                <a:ln w="12700">
                  <a:solidFill>
                    <a:srgbClr val="0033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B620B31-76EC-3785-97C4-25D4D8BB1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4703" y="3039292"/>
                      <a:ext cx="555171" cy="592182"/>
                    </a:xfrm>
                    <a:prstGeom prst="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0033A0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BE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B620B31-76EC-3785-97C4-25D4D8BB185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44703" y="3039292"/>
                      <a:ext cx="555171" cy="59218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rgbClr val="0033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B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C5A436AF-3445-95C3-D9EA-7AD7894479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5122" y="2560582"/>
                      <a:ext cx="488916" cy="369332"/>
                    </a:xfrm>
                    <a:prstGeom prst="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B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oMath>
                        </m:oMathPara>
                      </a14:m>
                      <a:endParaRPr lang="en-BE" dirty="0"/>
                    </a:p>
                  </p:txBody>
                </p:sp>
              </mc:Choice>
              <mc:Fallback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C5A436AF-3445-95C3-D9EA-7AD7894479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5122" y="2560582"/>
                      <a:ext cx="488916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B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60E5C7FA-DD08-B5BD-38B5-ECB546BD55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3926" y="2560582"/>
                      <a:ext cx="468718" cy="369332"/>
                    </a:xfrm>
                    <a:prstGeom prst="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B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oMath>
                        </m:oMathPara>
                      </a14:m>
                      <a:endParaRPr lang="en-BE" dirty="0"/>
                    </a:p>
                  </p:txBody>
                </p:sp>
              </mc:Choice>
              <mc:Fallback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60E5C7FA-DD08-B5BD-38B5-ECB546BD55E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3926" y="2560582"/>
                      <a:ext cx="468718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B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685EDB55-770D-57A6-6EB1-6FC57903669F}"/>
                    </a:ext>
                  </a:extLst>
                </p:cNvPr>
                <p:cNvGrpSpPr/>
                <p:nvPr/>
              </p:nvGrpSpPr>
              <p:grpSpPr>
                <a:xfrm>
                  <a:off x="3648253" y="1399858"/>
                  <a:ext cx="555171" cy="592182"/>
                  <a:chOff x="3833220" y="978914"/>
                  <a:chExt cx="555171" cy="592182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2AA5A5B8-F4E0-658F-DDD1-2275E01E5D7B}"/>
                      </a:ext>
                    </a:extLst>
                  </p:cNvPr>
                  <p:cNvSpPr/>
                  <p:nvPr/>
                </p:nvSpPr>
                <p:spPr>
                  <a:xfrm>
                    <a:off x="3833220" y="978914"/>
                    <a:ext cx="555171" cy="592182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12700">
                    <a:solidFill>
                      <a:srgbClr val="0033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0AD36139-C1C0-CD47-2F6D-2EEA48CE2F9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12292" y="1004705"/>
                        <a:ext cx="472456" cy="369332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B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BE" dirty="0"/>
                      </a:p>
                    </p:txBody>
                  </p:sp>
                </mc:Choice>
                <mc:Fallback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0AD36139-C1C0-CD47-2F6D-2EEA48CE2F9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12292" y="1004705"/>
                        <a:ext cx="472456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3333" b="-318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B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783C6B5-BC9B-5974-8A7A-29DEB0FB4AA8}"/>
                    </a:ext>
                  </a:extLst>
                </p:cNvPr>
                <p:cNvGrpSpPr/>
                <p:nvPr/>
              </p:nvGrpSpPr>
              <p:grpSpPr>
                <a:xfrm>
                  <a:off x="4153689" y="2499056"/>
                  <a:ext cx="555171" cy="592182"/>
                  <a:chOff x="4335879" y="1849260"/>
                  <a:chExt cx="555171" cy="592182"/>
                </a:xfrm>
                <a:grpFill/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C43443FA-CF32-A0A9-73DA-63D43EEF65E6}"/>
                      </a:ext>
                    </a:extLst>
                  </p:cNvPr>
                  <p:cNvSpPr/>
                  <p:nvPr/>
                </p:nvSpPr>
                <p:spPr>
                  <a:xfrm>
                    <a:off x="4335879" y="1849260"/>
                    <a:ext cx="555171" cy="592182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12700">
                    <a:solidFill>
                      <a:srgbClr val="0033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ECF6E56-1031-91C0-0495-5A0FF958E06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81970" y="1892978"/>
                        <a:ext cx="500522" cy="369332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B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BE" dirty="0"/>
                      </a:p>
                    </p:txBody>
                  </p:sp>
                </mc:Choice>
                <mc:Fallback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ECF6E56-1031-91C0-0495-5A0FF958E06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81970" y="1892978"/>
                        <a:ext cx="500522" cy="36933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3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B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816287-8391-49C2-DECA-4DCED0147AFB}"/>
                </a:ext>
              </a:extLst>
            </p:cNvPr>
            <p:cNvSpPr txBox="1"/>
            <p:nvPr/>
          </p:nvSpPr>
          <p:spPr>
            <a:xfrm>
              <a:off x="157700" y="1894409"/>
              <a:ext cx="2486854" cy="56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33A0"/>
                  </a:solidFill>
                </a:rPr>
                <a:t>Human</a:t>
              </a:r>
              <a:endParaRPr lang="en-BE" sz="2000" b="1" dirty="0">
                <a:solidFill>
                  <a:srgbClr val="0033A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D2B0F0-36C5-2F27-C180-531337861B90}"/>
                </a:ext>
              </a:extLst>
            </p:cNvPr>
            <p:cNvSpPr txBox="1"/>
            <p:nvPr/>
          </p:nvSpPr>
          <p:spPr>
            <a:xfrm>
              <a:off x="178100" y="3711485"/>
              <a:ext cx="2486854" cy="56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5000"/>
                  </a:solidFill>
                </a:rPr>
                <a:t>Mosquito</a:t>
              </a:r>
              <a:endParaRPr lang="en-BE" sz="2000" b="1" dirty="0">
                <a:solidFill>
                  <a:srgbClr val="FF5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9CA0BA-AE1E-4550-B75D-DD0A7DB255DD}"/>
                </a:ext>
              </a:extLst>
            </p:cNvPr>
            <p:cNvGrpSpPr/>
            <p:nvPr/>
          </p:nvGrpSpPr>
          <p:grpSpPr>
            <a:xfrm>
              <a:off x="396740" y="4325656"/>
              <a:ext cx="2790251" cy="595858"/>
              <a:chOff x="752234" y="4507654"/>
              <a:chExt cx="2790251" cy="595858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60C6968-44D4-DEE8-B865-901FFA2AF0F7}"/>
                  </a:ext>
                </a:extLst>
              </p:cNvPr>
              <p:cNvCxnSpPr>
                <a:cxnSpLocks/>
                <a:stCxn id="26" idx="3"/>
              </p:cNvCxnSpPr>
              <p:nvPr/>
            </p:nvCxnSpPr>
            <p:spPr>
              <a:xfrm>
                <a:off x="1307405" y="4807421"/>
                <a:ext cx="565532" cy="0"/>
              </a:xfrm>
              <a:prstGeom prst="straightConnector1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E49E244-BB8F-AED6-AE03-D3768A81757A}"/>
                  </a:ext>
                </a:extLst>
              </p:cNvPr>
              <p:cNvSpPr/>
              <p:nvPr/>
            </p:nvSpPr>
            <p:spPr>
              <a:xfrm>
                <a:off x="1876174" y="4507654"/>
                <a:ext cx="555171" cy="5921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80ABE96-0863-60AD-1DCE-A49CAF60A56C}"/>
                  </a:ext>
                </a:extLst>
              </p:cNvPr>
              <p:cNvSpPr/>
              <p:nvPr/>
            </p:nvSpPr>
            <p:spPr>
              <a:xfrm>
                <a:off x="2987314" y="4507654"/>
                <a:ext cx="555171" cy="5921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567D5A9-712B-5329-4B29-F0A494524FA8}"/>
                  </a:ext>
                </a:extLst>
              </p:cNvPr>
              <p:cNvCxnSpPr>
                <a:cxnSpLocks/>
                <a:stCxn id="22" idx="3"/>
                <a:endCxn id="24" idx="1"/>
              </p:cNvCxnSpPr>
              <p:nvPr/>
            </p:nvCxnSpPr>
            <p:spPr>
              <a:xfrm>
                <a:off x="2431344" y="4803745"/>
                <a:ext cx="555970" cy="0"/>
              </a:xfrm>
              <a:prstGeom prst="straightConnector1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23DDC9-45BE-776A-E4C2-742FEF1C5350}"/>
                  </a:ext>
                </a:extLst>
              </p:cNvPr>
              <p:cNvSpPr/>
              <p:nvPr/>
            </p:nvSpPr>
            <p:spPr>
              <a:xfrm>
                <a:off x="752234" y="4511330"/>
                <a:ext cx="555171" cy="5921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8C4253C-3FEB-243A-0BF0-06C77CC5FE75}"/>
                      </a:ext>
                    </a:extLst>
                  </p:cNvPr>
                  <p:cNvSpPr txBox="1"/>
                  <p:nvPr/>
                </p:nvSpPr>
                <p:spPr>
                  <a:xfrm>
                    <a:off x="857495" y="4576295"/>
                    <a:ext cx="3638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BE" dirty="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62BF951F-7E84-E3A3-9E13-B737F45655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495" y="4576295"/>
                    <a:ext cx="36388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348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CA71256-8437-D9CC-C3BA-55E8EC1CAE47}"/>
                      </a:ext>
                    </a:extLst>
                  </p:cNvPr>
                  <p:cNvSpPr txBox="1"/>
                  <p:nvPr/>
                </p:nvSpPr>
                <p:spPr>
                  <a:xfrm>
                    <a:off x="1972775" y="4580454"/>
                    <a:ext cx="39087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BE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5F93FDAC-8A4E-E8AD-1410-86B1BC68BF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2775" y="4580454"/>
                    <a:ext cx="39087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22A7B8A3-D995-434D-F472-A5CDCDD0C892}"/>
                      </a:ext>
                    </a:extLst>
                  </p:cNvPr>
                  <p:cNvSpPr txBox="1"/>
                  <p:nvPr/>
                </p:nvSpPr>
                <p:spPr>
                  <a:xfrm>
                    <a:off x="3098380" y="4576295"/>
                    <a:ext cx="33304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oMath>
                      </m:oMathPara>
                    </a14:m>
                    <a:endParaRPr lang="en-BE" dirty="0"/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B7B4B9F6-D161-8784-4853-9366F482E1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8380" y="4576295"/>
                    <a:ext cx="33304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799BBB-7D18-ECD6-2CCF-3EB9B5474146}"/>
                </a:ext>
              </a:extLst>
            </p:cNvPr>
            <p:cNvCxnSpPr/>
            <p:nvPr/>
          </p:nvCxnSpPr>
          <p:spPr>
            <a:xfrm flipH="1" flipV="1">
              <a:off x="1237915" y="2821858"/>
              <a:ext cx="1375363" cy="1572439"/>
            </a:xfrm>
            <a:prstGeom prst="straightConnector1">
              <a:avLst/>
            </a:prstGeom>
            <a:ln w="15875">
              <a:solidFill>
                <a:schemeClr val="accent4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7CD4CA-8EC4-D291-DC2F-DB0FAFA2DAD5}"/>
              </a:ext>
            </a:extLst>
          </p:cNvPr>
          <p:cNvGrpSpPr/>
          <p:nvPr/>
        </p:nvGrpSpPr>
        <p:grpSpPr>
          <a:xfrm>
            <a:off x="5705155" y="1184870"/>
            <a:ext cx="5046492" cy="4111357"/>
            <a:chOff x="5886979" y="1586159"/>
            <a:chExt cx="5046492" cy="411135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3763740-397E-DBE9-8E21-180743313BA6}"/>
                </a:ext>
              </a:extLst>
            </p:cNvPr>
            <p:cNvGrpSpPr/>
            <p:nvPr/>
          </p:nvGrpSpPr>
          <p:grpSpPr>
            <a:xfrm>
              <a:off x="5886979" y="1586159"/>
              <a:ext cx="5046492" cy="3890409"/>
              <a:chOff x="4873052" y="1779639"/>
              <a:chExt cx="4025143" cy="302833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5A6D15B-13DE-CB40-D0E1-8605326B2011}"/>
                  </a:ext>
                </a:extLst>
              </p:cNvPr>
              <p:cNvGrpSpPr/>
              <p:nvPr/>
            </p:nvGrpSpPr>
            <p:grpSpPr>
              <a:xfrm>
                <a:off x="5456905" y="1779639"/>
                <a:ext cx="3441290" cy="3028335"/>
                <a:chOff x="5830530" y="2369574"/>
                <a:chExt cx="3441290" cy="3028335"/>
              </a:xfrm>
            </p:grpSpPr>
            <p:pic>
              <p:nvPicPr>
                <p:cNvPr id="56" name="Graphic 55" descr="Europe with solid fill">
                  <a:extLst>
                    <a:ext uri="{FF2B5EF4-FFF2-40B4-BE49-F238E27FC236}">
                      <a16:creationId xmlns:a16="http://schemas.microsoft.com/office/drawing/2014/main" id="{6D5C7971-ADFC-DB3B-3E98-D5BEAF1958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14408" t="51290" r="48128" b="15742"/>
                <a:stretch/>
              </p:blipFill>
              <p:spPr>
                <a:xfrm>
                  <a:off x="5830530" y="2369574"/>
                  <a:ext cx="3441290" cy="3028335"/>
                </a:xfrm>
                <a:prstGeom prst="rect">
                  <a:avLst/>
                </a:prstGeom>
              </p:spPr>
            </p:pic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42672BF3-2364-17EE-6E19-452D1F8E434B}"/>
                    </a:ext>
                  </a:extLst>
                </p:cNvPr>
                <p:cNvSpPr/>
                <p:nvPr/>
              </p:nvSpPr>
              <p:spPr>
                <a:xfrm>
                  <a:off x="6484372" y="4783394"/>
                  <a:ext cx="252000" cy="2507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AFCE0F01-ACE6-FF44-1A86-EDA208D5C843}"/>
                    </a:ext>
                  </a:extLst>
                </p:cNvPr>
                <p:cNvSpPr/>
                <p:nvPr/>
              </p:nvSpPr>
              <p:spPr>
                <a:xfrm>
                  <a:off x="7959213" y="4360606"/>
                  <a:ext cx="252000" cy="2507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AADBD42-0A29-94C7-E421-9D603D7A60B5}"/>
                    </a:ext>
                  </a:extLst>
                </p:cNvPr>
                <p:cNvSpPr/>
                <p:nvPr/>
              </p:nvSpPr>
              <p:spPr>
                <a:xfrm>
                  <a:off x="8211213" y="4999702"/>
                  <a:ext cx="252000" cy="2507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D0E2595-697D-CCFF-69EE-73FC74A1CA68}"/>
                    </a:ext>
                  </a:extLst>
                </p:cNvPr>
                <p:cNvSpPr/>
                <p:nvPr/>
              </p:nvSpPr>
              <p:spPr>
                <a:xfrm>
                  <a:off x="7164077" y="3994355"/>
                  <a:ext cx="252000" cy="2507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BCDD71F9-389B-34F8-FBC3-76953A81A9A6}"/>
                    </a:ext>
                  </a:extLst>
                </p:cNvPr>
                <p:cNvCxnSpPr>
                  <a:stCxn id="57" idx="7"/>
                </p:cNvCxnSpPr>
                <p:nvPr/>
              </p:nvCxnSpPr>
              <p:spPr>
                <a:xfrm flipV="1">
                  <a:off x="6699467" y="4245078"/>
                  <a:ext cx="464610" cy="575034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C592F804-2B30-F5E4-7481-ECA4E3CF91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2033" y="4923426"/>
                  <a:ext cx="1323180" cy="147409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A5957823-B66C-FFC0-0533-BB2C36BB39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87694" y="4532595"/>
                  <a:ext cx="1171519" cy="317126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828D476A-5EC7-5D08-0F46-134B78E82D54}"/>
                    </a:ext>
                  </a:extLst>
                </p:cNvPr>
                <p:cNvCxnSpPr>
                  <a:cxnSpLocks/>
                  <a:stCxn id="59" idx="0"/>
                </p:cNvCxnSpPr>
                <p:nvPr/>
              </p:nvCxnSpPr>
              <p:spPr>
                <a:xfrm flipH="1" flipV="1">
                  <a:off x="8173440" y="4628459"/>
                  <a:ext cx="163773" cy="371243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952D1A94-3FC0-6377-CD8C-8B08B8C8E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97871" y="4232845"/>
                  <a:ext cx="813342" cy="764285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1851380A-C428-0398-A1C8-44D508A058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60871" y="4140504"/>
                  <a:ext cx="478775" cy="220102"/>
                </a:xfrm>
                <a:prstGeom prst="straightConnector1">
                  <a:avLst/>
                </a:prstGeom>
                <a:ln w="15875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40E177E-8A4F-53E7-4A83-0AFC9C3D74DA}"/>
                  </a:ext>
                </a:extLst>
              </p:cNvPr>
              <p:cNvSpPr/>
              <p:nvPr/>
            </p:nvSpPr>
            <p:spPr>
              <a:xfrm>
                <a:off x="5938653" y="4038524"/>
                <a:ext cx="599799" cy="575034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CCA2F52-62BA-470F-1521-42DA2E70ACDA}"/>
                  </a:ext>
                </a:extLst>
              </p:cNvPr>
              <p:cNvCxnSpPr>
                <a:cxnSpLocks/>
                <a:stCxn id="54" idx="1"/>
              </p:cNvCxnSpPr>
              <p:nvPr/>
            </p:nvCxnSpPr>
            <p:spPr>
              <a:xfrm flipH="1" flipV="1">
                <a:off x="4873052" y="3526493"/>
                <a:ext cx="1153440" cy="596242"/>
              </a:xfrm>
              <a:prstGeom prst="straightConnector1">
                <a:avLst/>
              </a:prstGeom>
              <a:ln w="15875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EDE6CB0-B2B0-3749-F046-3A052EFABAFA}"/>
                </a:ext>
              </a:extLst>
            </p:cNvPr>
            <p:cNvSpPr/>
            <p:nvPr/>
          </p:nvSpPr>
          <p:spPr>
            <a:xfrm>
              <a:off x="7718298" y="4929781"/>
              <a:ext cx="644022" cy="767735"/>
            </a:xfrm>
            <a:custGeom>
              <a:avLst/>
              <a:gdLst>
                <a:gd name="csX0" fmla="*/ 644022 w 644022"/>
                <a:gd name="csY0" fmla="*/ 767735 h 767735"/>
                <a:gd name="csX1" fmla="*/ 532983 w 644022"/>
                <a:gd name="csY1" fmla="*/ 381291 h 767735"/>
                <a:gd name="csX2" fmla="*/ 0 w 644022"/>
                <a:gd name="csY2" fmla="*/ 0 h 7677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644022" h="767735" extrusionOk="0">
                  <a:moveTo>
                    <a:pt x="644022" y="767735"/>
                  </a:moveTo>
                  <a:cubicBezTo>
                    <a:pt x="633372" y="633062"/>
                    <a:pt x="633208" y="511915"/>
                    <a:pt x="532983" y="381291"/>
                  </a:cubicBezTo>
                  <a:cubicBezTo>
                    <a:pt x="474063" y="263528"/>
                    <a:pt x="174890" y="12787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dash"/>
              <a:headEnd type="none"/>
              <a:tailEnd type="triangle" w="med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55406 w 855406"/>
                        <a:gd name="connsiteY0" fmla="*/ 1465007 h 1465007"/>
                        <a:gd name="connsiteX1" fmla="*/ 707922 w 855406"/>
                        <a:gd name="connsiteY1" fmla="*/ 727587 h 1465007"/>
                        <a:gd name="connsiteX2" fmla="*/ 0 w 855406"/>
                        <a:gd name="connsiteY2" fmla="*/ 0 h 1465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55406" h="1465007">
                          <a:moveTo>
                            <a:pt x="855406" y="1465007"/>
                          </a:moveTo>
                          <a:cubicBezTo>
                            <a:pt x="852948" y="1218381"/>
                            <a:pt x="850490" y="971755"/>
                            <a:pt x="707922" y="727587"/>
                          </a:cubicBezTo>
                          <a:cubicBezTo>
                            <a:pt x="565354" y="483419"/>
                            <a:pt x="282677" y="241709"/>
                            <a:pt x="0" y="0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7DAAF38D-3924-70A7-C4C8-D007708CA5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737" y="3657002"/>
            <a:ext cx="1062074" cy="1062074"/>
          </a:xfrm>
          <a:prstGeom prst="rect">
            <a:avLst/>
          </a:prstGeom>
          <a:ln w="38100">
            <a:solidFill>
              <a:srgbClr val="0033A0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CAC4606-5A96-2766-E4F6-ADFC337D05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6294" y="4481492"/>
            <a:ext cx="1187573" cy="11875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026" name="Picture 2" descr="Improving the Discovery, Access, and Use of Earth Science Data | NASA  Earthdata">
            <a:extLst>
              <a:ext uri="{FF2B5EF4-FFF2-40B4-BE49-F238E27FC236}">
                <a16:creationId xmlns:a16="http://schemas.microsoft.com/office/drawing/2014/main" id="{F7DF9F86-3EFA-A392-01D6-020E62C76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7"/>
          <a:stretch>
            <a:fillRect/>
          </a:stretch>
        </p:blipFill>
        <p:spPr bwMode="auto">
          <a:xfrm>
            <a:off x="101763" y="1508513"/>
            <a:ext cx="1524198" cy="17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E3E8101-07E4-1000-060B-3B973DE6C5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9555" y="4699179"/>
            <a:ext cx="1187573" cy="949207"/>
          </a:xfrm>
          <a:prstGeom prst="rect">
            <a:avLst/>
          </a:prstGeom>
          <a:ln w="38100">
            <a:solidFill>
              <a:srgbClr val="FF5000"/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6064F3F-D26E-4418-7213-1CB67DC4CF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6393" y="2714845"/>
            <a:ext cx="701131" cy="560402"/>
          </a:xfrm>
          <a:prstGeom prst="rect">
            <a:avLst/>
          </a:prstGeom>
          <a:ln w="38100"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5E6F57-3A3F-3358-D2DD-81D5CC2714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9814" y="4995549"/>
            <a:ext cx="701131" cy="56040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26990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65758-4283-7CEC-2AF3-723AB7B2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97B54D-3858-D493-426B-B34F6B32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400"/>
            <a:ext cx="10416086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RL TO COORDINATE ARBOVIRUS SCREENING anD MITIGATION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A18493-FA2F-3A5E-4DC4-5AEA609E6E7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16</a:t>
            </a:fld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DC63F-A763-2CA9-0E0F-51A16BE7DD81}"/>
              </a:ext>
            </a:extLst>
          </p:cNvPr>
          <p:cNvSpPr txBox="1"/>
          <p:nvPr/>
        </p:nvSpPr>
        <p:spPr>
          <a:xfrm>
            <a:off x="4797083" y="7118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96BFE3-89DF-CBE0-7C0B-8E6C05689AF5}"/>
              </a:ext>
            </a:extLst>
          </p:cNvPr>
          <p:cNvGrpSpPr/>
          <p:nvPr/>
        </p:nvGrpSpPr>
        <p:grpSpPr>
          <a:xfrm>
            <a:off x="2648459" y="1220614"/>
            <a:ext cx="7218374" cy="4520052"/>
            <a:chOff x="2015413" y="1220614"/>
            <a:chExt cx="8350624" cy="5229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6CD967-96BF-0AE2-B585-E2BB43DC7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9" t="4022" r="6906" b="77"/>
            <a:stretch/>
          </p:blipFill>
          <p:spPr>
            <a:xfrm>
              <a:off x="2015413" y="1220614"/>
              <a:ext cx="7949316" cy="52290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DD8839-5751-2D52-F5DF-E4C02A9FC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868" t="91615"/>
            <a:stretch/>
          </p:blipFill>
          <p:spPr>
            <a:xfrm>
              <a:off x="8668597" y="5980958"/>
              <a:ext cx="1697440" cy="457201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FE041BC-2087-37A7-F72F-D09F013B8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036F4-7F36-96D9-6256-4BE10C7CF2B6}"/>
              </a:ext>
            </a:extLst>
          </p:cNvPr>
          <p:cNvSpPr/>
          <p:nvPr/>
        </p:nvSpPr>
        <p:spPr>
          <a:xfrm>
            <a:off x="4820184" y="1565329"/>
            <a:ext cx="799054" cy="210776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4C0AE-B362-5667-FB0C-F4D26DDED910}"/>
              </a:ext>
            </a:extLst>
          </p:cNvPr>
          <p:cNvSpPr/>
          <p:nvPr/>
        </p:nvSpPr>
        <p:spPr>
          <a:xfrm>
            <a:off x="3113690" y="4761186"/>
            <a:ext cx="740979" cy="717331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47A49DC6-950F-80F1-83F1-87C9627B45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0580" y="4761186"/>
            <a:ext cx="741397" cy="741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0393E-0DCE-E11E-37E2-94EA0B994B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627" b="16308"/>
          <a:stretch>
            <a:fillRect/>
          </a:stretch>
        </p:blipFill>
        <p:spPr>
          <a:xfrm>
            <a:off x="2399183" y="3626485"/>
            <a:ext cx="714507" cy="62048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77B118-AD7B-CDBE-4896-FE7E3B68E5EB}"/>
              </a:ext>
            </a:extLst>
          </p:cNvPr>
          <p:cNvCxnSpPr>
            <a:cxnSpLocks/>
          </p:cNvCxnSpPr>
          <p:nvPr/>
        </p:nvCxnSpPr>
        <p:spPr>
          <a:xfrm rot="2795629">
            <a:off x="2481695" y="3935103"/>
            <a:ext cx="5582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ACCAAD-F84C-819B-15EF-D3A919BDA946}"/>
              </a:ext>
            </a:extLst>
          </p:cNvPr>
          <p:cNvCxnSpPr>
            <a:cxnSpLocks/>
          </p:cNvCxnSpPr>
          <p:nvPr/>
        </p:nvCxnSpPr>
        <p:spPr>
          <a:xfrm flipH="1">
            <a:off x="2548170" y="3750545"/>
            <a:ext cx="407772" cy="3873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1707E85-F8D8-FE62-16ED-210C27B57D4D}"/>
              </a:ext>
            </a:extLst>
          </p:cNvPr>
          <p:cNvSpPr/>
          <p:nvPr/>
        </p:nvSpPr>
        <p:spPr>
          <a:xfrm>
            <a:off x="5284920" y="1565329"/>
            <a:ext cx="3207616" cy="218248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5" name="Graphic 44" descr="Europe with solid fill">
            <a:extLst>
              <a:ext uri="{FF2B5EF4-FFF2-40B4-BE49-F238E27FC236}">
                <a16:creationId xmlns:a16="http://schemas.microsoft.com/office/drawing/2014/main" id="{BD4AD433-B9B4-B1F5-99D4-FF685B9A58B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408" t="62498" r="48128" b="15742"/>
          <a:stretch>
            <a:fillRect/>
          </a:stretch>
        </p:blipFill>
        <p:spPr>
          <a:xfrm>
            <a:off x="4484368" y="1410345"/>
            <a:ext cx="4314491" cy="256790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A8E678ED-1645-6BC7-0B12-35B0E860FAFC}"/>
              </a:ext>
            </a:extLst>
          </p:cNvPr>
          <p:cNvSpPr/>
          <p:nvPr/>
        </p:nvSpPr>
        <p:spPr>
          <a:xfrm>
            <a:off x="5304117" y="3188797"/>
            <a:ext cx="315943" cy="3220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72D0DD2-EA90-5FEC-270D-452C60396AF0}"/>
              </a:ext>
            </a:extLst>
          </p:cNvPr>
          <p:cNvSpPr/>
          <p:nvPr/>
        </p:nvSpPr>
        <p:spPr>
          <a:xfrm>
            <a:off x="7469131" y="3466682"/>
            <a:ext cx="315943" cy="3220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542F96-6DD7-4C97-4B89-2E48EE9CBFD0}"/>
              </a:ext>
            </a:extLst>
          </p:cNvPr>
          <p:cNvSpPr/>
          <p:nvPr/>
        </p:nvSpPr>
        <p:spPr>
          <a:xfrm>
            <a:off x="6156292" y="2175143"/>
            <a:ext cx="315943" cy="3220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80AAFF-8F58-FDD0-B250-D944F9893727}"/>
              </a:ext>
            </a:extLst>
          </p:cNvPr>
          <p:cNvCxnSpPr>
            <a:stCxn id="46" idx="7"/>
          </p:cNvCxnSpPr>
          <p:nvPr/>
        </p:nvCxnSpPr>
        <p:spPr>
          <a:xfrm flipV="1">
            <a:off x="5573791" y="2497239"/>
            <a:ext cx="582501" cy="7387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5D3AADB-3335-B68F-E811-CBF64A735C1F}"/>
              </a:ext>
            </a:extLst>
          </p:cNvPr>
          <p:cNvCxnSpPr>
            <a:cxnSpLocks/>
          </p:cNvCxnSpPr>
          <p:nvPr/>
        </p:nvCxnSpPr>
        <p:spPr>
          <a:xfrm>
            <a:off x="5652233" y="3368692"/>
            <a:ext cx="1658927" cy="18937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308DF0-C66D-0878-1825-9F6FF34BB99B}"/>
              </a:ext>
            </a:extLst>
          </p:cNvPr>
          <p:cNvCxnSpPr>
            <a:cxnSpLocks/>
          </p:cNvCxnSpPr>
          <p:nvPr/>
        </p:nvCxnSpPr>
        <p:spPr>
          <a:xfrm flipV="1">
            <a:off x="5684405" y="2866604"/>
            <a:ext cx="1468783" cy="40740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09DCC7F-695F-373B-2DA6-966D54FE1CD8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7421773" y="2989757"/>
            <a:ext cx="205329" cy="4769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9C8927-B366-0890-458E-14A999A32BD8}"/>
              </a:ext>
            </a:extLst>
          </p:cNvPr>
          <p:cNvCxnSpPr>
            <a:cxnSpLocks/>
          </p:cNvCxnSpPr>
          <p:nvPr/>
        </p:nvCxnSpPr>
        <p:spPr>
          <a:xfrm flipH="1" flipV="1">
            <a:off x="6449410" y="2481524"/>
            <a:ext cx="1019721" cy="98185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72F354E-FA46-B3CF-C2ED-765298F17D4F}"/>
              </a:ext>
            </a:extLst>
          </p:cNvPr>
          <p:cNvCxnSpPr>
            <a:cxnSpLocks/>
          </p:cNvCxnSpPr>
          <p:nvPr/>
        </p:nvCxnSpPr>
        <p:spPr>
          <a:xfrm flipH="1" flipV="1">
            <a:off x="6528396" y="2362896"/>
            <a:ext cx="600260" cy="282758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7A8CBF47-21F3-5A11-5232-010FA3DF6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525" y="1785038"/>
            <a:ext cx="701131" cy="56040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61468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CAF0-9110-A748-AA88-52020D5E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E95FE-7F48-FE47-9F2F-ACDDECB2CB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8A3B4-F6F2-5E4C-BBB5-8A4D607BDC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17</a:t>
            </a:fld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7FEA83-6F61-744A-8AE9-20B55213349F}"/>
              </a:ext>
            </a:extLst>
          </p:cNvPr>
          <p:cNvSpPr txBox="1">
            <a:spLocks/>
          </p:cNvSpPr>
          <p:nvPr/>
        </p:nvSpPr>
        <p:spPr>
          <a:xfrm>
            <a:off x="330535" y="3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BE" b="1" dirty="0">
                <a:solidFill>
                  <a:srgbClr val="0033A0"/>
                </a:solidFill>
              </a:rPr>
              <a:t>ACKNOWLEDGMENTS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4D6A218-BD0A-A94D-9BCA-951C36D7F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4">
            <a:extLst>
              <a:ext uri="{FF2B5EF4-FFF2-40B4-BE49-F238E27FC236}">
                <a16:creationId xmlns:a16="http://schemas.microsoft.com/office/drawing/2014/main" id="{DE3369F7-34C5-7D13-0BC4-E91DAF3EE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405" y="4605037"/>
            <a:ext cx="611744" cy="6117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456122-E1F1-6F46-1635-67BE63506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129" y="4568337"/>
            <a:ext cx="1575682" cy="561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76C49-9050-8F63-61BC-360CDABF7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560" y="4647281"/>
            <a:ext cx="2081319" cy="499925"/>
          </a:xfrm>
          <a:prstGeom prst="rect">
            <a:avLst/>
          </a:prstGeom>
        </p:spPr>
      </p:pic>
      <p:pic>
        <p:nvPicPr>
          <p:cNvPr id="59394" name="Picture 2" descr="Philippe Lemey - Evolutionary and Computational Virology">
            <a:extLst>
              <a:ext uri="{FF2B5EF4-FFF2-40B4-BE49-F238E27FC236}">
                <a16:creationId xmlns:a16="http://schemas.microsoft.com/office/drawing/2014/main" id="{1411C8E2-955D-05B9-4255-69BAC9D6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0" y="2964403"/>
            <a:ext cx="1618837" cy="15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8DAAA9-A881-7416-0F6C-11C5D577FD28}"/>
              </a:ext>
            </a:extLst>
          </p:cNvPr>
          <p:cNvSpPr txBox="1"/>
          <p:nvPr/>
        </p:nvSpPr>
        <p:spPr>
          <a:xfrm>
            <a:off x="9254398" y="2628937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Verdana" charset="0"/>
                <a:ea typeface="Verdana" charset="0"/>
                <a:cs typeface="Verdana" charset="0"/>
              </a:rPr>
              <a:t>Philippe </a:t>
            </a:r>
            <a:r>
              <a:rPr lang="nl-NL" sz="1400" dirty="0" err="1">
                <a:latin typeface="Verdana" charset="0"/>
                <a:ea typeface="Verdana" charset="0"/>
                <a:cs typeface="Verdana" charset="0"/>
              </a:rPr>
              <a:t>Lemey</a:t>
            </a:r>
            <a:endParaRPr lang="nl-NL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4CE36D3C-8826-EDAE-72A0-BB2B45AA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4944310" y="3086377"/>
            <a:ext cx="1486652" cy="148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EAC067-3DE3-04C0-0EEB-DA7B80424031}"/>
              </a:ext>
            </a:extLst>
          </p:cNvPr>
          <p:cNvSpPr txBox="1"/>
          <p:nvPr/>
        </p:nvSpPr>
        <p:spPr>
          <a:xfrm>
            <a:off x="4919465" y="2681496"/>
            <a:ext cx="1513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Verdana" charset="0"/>
                <a:ea typeface="Verdana" charset="0"/>
                <a:cs typeface="Verdana" charset="0"/>
              </a:rPr>
              <a:t>Andrea </a:t>
            </a:r>
            <a:r>
              <a:rPr lang="nl-NL" sz="1400" dirty="0" err="1">
                <a:latin typeface="Verdana" charset="0"/>
                <a:ea typeface="Verdana" charset="0"/>
                <a:cs typeface="Verdana" charset="0"/>
              </a:rPr>
              <a:t>Torneri</a:t>
            </a:r>
            <a:endParaRPr lang="nl-NL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9402" name="Picture 10" descr="Professor Niel Hens: 'Er komt een nieuwe reus aan, maar gaat het wel een  reus worden?'">
            <a:extLst>
              <a:ext uri="{FF2B5EF4-FFF2-40B4-BE49-F238E27FC236}">
                <a16:creationId xmlns:a16="http://schemas.microsoft.com/office/drawing/2014/main" id="{6CDC71E6-1051-4644-4A88-E75BD7CD7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r="7365"/>
          <a:stretch/>
        </p:blipFill>
        <p:spPr bwMode="auto">
          <a:xfrm>
            <a:off x="6566428" y="3078369"/>
            <a:ext cx="1687307" cy="15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3F82D9-0BC6-7FAA-5E0E-8DECA3249FF1}"/>
              </a:ext>
            </a:extLst>
          </p:cNvPr>
          <p:cNvSpPr txBox="1"/>
          <p:nvPr/>
        </p:nvSpPr>
        <p:spPr>
          <a:xfrm>
            <a:off x="6884825" y="2681496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Verdana" charset="0"/>
                <a:ea typeface="Verdana" charset="0"/>
                <a:cs typeface="Verdana" charset="0"/>
              </a:rPr>
              <a:t>Niel </a:t>
            </a:r>
            <a:r>
              <a:rPr lang="nl-NL" sz="1400" dirty="0" err="1">
                <a:latin typeface="Verdana" charset="0"/>
                <a:ea typeface="Verdana" charset="0"/>
                <a:cs typeface="Verdana" charset="0"/>
              </a:rPr>
              <a:t>Hens</a:t>
            </a:r>
            <a:endParaRPr lang="nl-NL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9406" name="Picture 14" descr="Ann Nowé - Fari Institute">
            <a:extLst>
              <a:ext uri="{FF2B5EF4-FFF2-40B4-BE49-F238E27FC236}">
                <a16:creationId xmlns:a16="http://schemas.microsoft.com/office/drawing/2014/main" id="{A43523F6-BAF8-37D8-F561-63152D8D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70" y="3106765"/>
            <a:ext cx="1096775" cy="14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5F8E1F-1812-5B7A-42EE-557C145FEE72}"/>
              </a:ext>
            </a:extLst>
          </p:cNvPr>
          <p:cNvSpPr txBox="1"/>
          <p:nvPr/>
        </p:nvSpPr>
        <p:spPr>
          <a:xfrm>
            <a:off x="3171545" y="2681496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Verdana" charset="0"/>
                <a:ea typeface="Verdana" charset="0"/>
                <a:cs typeface="Verdana" charset="0"/>
              </a:rPr>
              <a:t>Ann </a:t>
            </a:r>
            <a:r>
              <a:rPr lang="nl-NL" sz="1400" dirty="0" err="1">
                <a:latin typeface="Verdana" charset="0"/>
                <a:ea typeface="Verdana" charset="0"/>
                <a:cs typeface="Verdana" charset="0"/>
              </a:rPr>
              <a:t>Nowe</a:t>
            </a:r>
            <a:endParaRPr lang="nl-NL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AE8AA-B778-A69D-D723-75C743DEC5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6019" y="6082420"/>
            <a:ext cx="1462168" cy="660334"/>
          </a:xfrm>
          <a:prstGeom prst="rect">
            <a:avLst/>
          </a:prstGeom>
        </p:spPr>
      </p:pic>
      <p:pic>
        <p:nvPicPr>
          <p:cNvPr id="3076" name="Picture 4" descr="Flanders AI Research Program">
            <a:extLst>
              <a:ext uri="{FF2B5EF4-FFF2-40B4-BE49-F238E27FC236}">
                <a16:creationId xmlns:a16="http://schemas.microsoft.com/office/drawing/2014/main" id="{579102F9-99A5-DB86-6588-8B04E169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25" y="6004646"/>
            <a:ext cx="1209399" cy="8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C300-7778-FC4A-B734-46EE69FA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Thank you! Any more questions?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769157-38A8-2840-BABD-CC06065BE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4026" y="3144585"/>
            <a:ext cx="9379650" cy="5158891"/>
          </a:xfrm>
        </p:spPr>
        <p:txBody>
          <a:bodyPr>
            <a:normAutofit/>
          </a:bodyPr>
          <a:lstStyle/>
          <a:p>
            <a:pPr marL="372600" lvl="0" indent="-410700">
              <a:spcBef>
                <a:spcPts val="0"/>
              </a:spcBef>
              <a:buSzPts val="3000"/>
            </a:pPr>
            <a:r>
              <a:rPr lang="nl-BE" sz="4000" dirty="0"/>
              <a:t>Pieter.Libin@vub.be</a:t>
            </a:r>
          </a:p>
          <a:p>
            <a:pPr marL="829800" lvl="1" indent="-410700">
              <a:spcBef>
                <a:spcPts val="0"/>
              </a:spcBef>
              <a:buSzPts val="3000"/>
            </a:pPr>
            <a:endParaRPr lang="nl-BE" sz="1000" dirty="0"/>
          </a:p>
          <a:p>
            <a:pPr marL="372600" lvl="0" indent="-410700">
              <a:spcBef>
                <a:spcPts val="0"/>
              </a:spcBef>
              <a:buSzPts val="3000"/>
            </a:pPr>
            <a:r>
              <a:rPr lang="nl-BE" sz="4000" dirty="0"/>
              <a:t>Pieter Libin</a:t>
            </a:r>
          </a:p>
          <a:p>
            <a:pPr marL="829800" lvl="1" indent="-410700">
              <a:spcBef>
                <a:spcPts val="0"/>
              </a:spcBef>
              <a:buSzPts val="3000"/>
            </a:pPr>
            <a:endParaRPr lang="nl-BE" sz="2200" dirty="0"/>
          </a:p>
          <a:p>
            <a:pPr marL="372600" lvl="0" indent="0">
              <a:spcBef>
                <a:spcPts val="0"/>
              </a:spcBef>
              <a:buNone/>
            </a:pPr>
            <a:endParaRPr lang="nl-BE" sz="3000" dirty="0"/>
          </a:p>
        </p:txBody>
      </p:sp>
      <p:pic>
        <p:nvPicPr>
          <p:cNvPr id="7" name="Picture 4" descr="Email &amp; G Suite - FIT Information Technology">
            <a:extLst>
              <a:ext uri="{FF2B5EF4-FFF2-40B4-BE49-F238E27FC236}">
                <a16:creationId xmlns:a16="http://schemas.microsoft.com/office/drawing/2014/main" id="{961FC0C8-C6A0-E34C-9D86-0A6538A4B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r="78657" b="56072"/>
          <a:stretch/>
        </p:blipFill>
        <p:spPr bwMode="auto">
          <a:xfrm>
            <a:off x="3209026" y="3105843"/>
            <a:ext cx="750001" cy="53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444F03-E3C3-7D4F-9AD0-A955720D3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084516" y="451610"/>
            <a:ext cx="2023200" cy="11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6E95CB-1C53-CF4D-9240-619CCB8736DD}"/>
              </a:ext>
            </a:extLst>
          </p:cNvPr>
          <p:cNvSpPr txBox="1"/>
          <p:nvPr/>
        </p:nvSpPr>
        <p:spPr>
          <a:xfrm>
            <a:off x="10474944" y="1481357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</a:rPr>
              <a:t>ai.vub.ac.be</a:t>
            </a:r>
            <a:endParaRPr lang="en-B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E29F182-ACF1-8B4F-B9D1-82535844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037" y="1535265"/>
            <a:ext cx="355599" cy="3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900A860-175C-4C4E-A85B-D23C757793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18</a:t>
            </a:fld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2AAE1DB-6A7F-F144-9346-541412447CA0}"/>
              </a:ext>
            </a:extLst>
          </p:cNvPr>
          <p:cNvSpPr txBox="1">
            <a:spLocks/>
          </p:cNvSpPr>
          <p:nvPr/>
        </p:nvSpPr>
        <p:spPr>
          <a:xfrm>
            <a:off x="720000" y="325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b="1" dirty="0">
                <a:solidFill>
                  <a:srgbClr val="0033A0"/>
                </a:solidFill>
              </a:rPr>
              <a:t>THANK YOU! ANY QUESTIONS?</a:t>
            </a:r>
            <a:endParaRPr lang="en-BE" b="1" dirty="0">
              <a:solidFill>
                <a:srgbClr val="0033A0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A83B1C0-6E95-DC44-A5BA-0068B03FB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it is de top 10 LinkedIn Startups van Nederland - Emerce">
            <a:extLst>
              <a:ext uri="{FF2B5EF4-FFF2-40B4-BE49-F238E27FC236}">
                <a16:creationId xmlns:a16="http://schemas.microsoft.com/office/drawing/2014/main" id="{AFB41821-30B7-7505-AA15-5FA049B0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87" y="3816774"/>
            <a:ext cx="581478" cy="5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08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F5F9-EE64-2BA3-15F6-899C50F6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7D550-0365-851B-9934-AC0745F28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BE" sz="1200" dirty="0">
                <a:solidFill>
                  <a:schemeClr val="tx1"/>
                </a:solidFill>
              </a:rPr>
              <a:t>Cats/dogs/crackers/drugs/ICU/bike/robot/LHC/beer/westvleteren/Las Vegas: unsplash</a:t>
            </a:r>
          </a:p>
          <a:p>
            <a:r>
              <a:rPr lang="en-BE" sz="1200" dirty="0">
                <a:solidFill>
                  <a:schemeClr val="tx1"/>
                </a:solidFill>
              </a:rPr>
              <a:t>Mouse/mouse trap/Atari/Bayes/Mosquito: Wikipedia</a:t>
            </a:r>
          </a:p>
          <a:p>
            <a:r>
              <a:rPr lang="en-BE" sz="1200" dirty="0">
                <a:solidFill>
                  <a:schemeClr val="tx1"/>
                </a:solidFill>
              </a:rPr>
              <a:t>Cheese: </a:t>
            </a:r>
            <a:r>
              <a:rPr lang="en-US" sz="1200" dirty="0" err="1">
                <a:solidFill>
                  <a:schemeClr val="tx1"/>
                </a:solidFill>
              </a:rPr>
              <a:t>Kaasdok.nl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Go  board game: </a:t>
            </a:r>
            <a:r>
              <a:rPr lang="en-US" sz="1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https://www.go-jigs.eu/what-is-go/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Lee Sedol: New Yorker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Clinical trials: </a:t>
            </a:r>
            <a:r>
              <a:rPr lang="en-US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https://www.cbinsights.com/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Telecom application: Ericson website</a:t>
            </a:r>
          </a:p>
          <a:p>
            <a:r>
              <a:rPr lang="en-US" sz="1200" dirty="0">
                <a:solidFill>
                  <a:schemeClr val="tx1"/>
                </a:solidFill>
              </a:rPr>
              <a:t>ICU covid: </a:t>
            </a:r>
            <a:r>
              <a:rPr lang="en-US" sz="1200" dirty="0" err="1">
                <a:solidFill>
                  <a:schemeClr val="tx1"/>
                </a:solidFill>
              </a:rPr>
              <a:t>sciensano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Value functions in super </a:t>
            </a:r>
            <a:r>
              <a:rPr lang="en-US" sz="1200" dirty="0" err="1">
                <a:solidFill>
                  <a:schemeClr val="tx1"/>
                </a:solidFill>
              </a:rPr>
              <a:t>mario</a:t>
            </a:r>
            <a:r>
              <a:rPr lang="en-US" sz="1200" dirty="0">
                <a:solidFill>
                  <a:schemeClr val="tx1"/>
                </a:solidFill>
              </a:rPr>
              <a:t>: Gemini</a:t>
            </a:r>
          </a:p>
          <a:p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9957F-A390-CEC9-BE02-A206228737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F4D23-ABAB-8D0B-89AB-DBC912409A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19</a:t>
            </a:fld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B474B9-36EE-ABF8-62C9-D88D7367AD38}"/>
              </a:ext>
            </a:extLst>
          </p:cNvPr>
          <p:cNvSpPr txBox="1">
            <a:spLocks/>
          </p:cNvSpPr>
          <p:nvPr/>
        </p:nvSpPr>
        <p:spPr>
          <a:xfrm>
            <a:off x="720000" y="325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b="1" dirty="0">
                <a:solidFill>
                  <a:srgbClr val="0033A0"/>
                </a:solidFill>
              </a:rPr>
              <a:t>GRAPHIC CREDITS</a:t>
            </a:r>
            <a:endParaRPr lang="en-BE" b="1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1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FB42-E0F3-4E46-A6BC-1B9413E2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Introduction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BCE2-F75D-9E4E-AA17-3D38CBB23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90918"/>
            <a:ext cx="8011046" cy="5158891"/>
          </a:xfrm>
        </p:spPr>
        <p:txBody>
          <a:bodyPr>
            <a:normAutofit/>
          </a:bodyPr>
          <a:lstStyle/>
          <a:p>
            <a:pPr marL="372600" lvl="0" indent="-410700">
              <a:spcBef>
                <a:spcPts val="0"/>
              </a:spcBef>
              <a:buSzPts val="3000"/>
            </a:pPr>
            <a:r>
              <a:rPr lang="nl-BE" sz="2400" dirty="0"/>
              <a:t>Pieter.Libin@vub.be </a:t>
            </a:r>
          </a:p>
          <a:p>
            <a:pPr marL="372600" lvl="0" indent="-410700">
              <a:spcBef>
                <a:spcPts val="0"/>
              </a:spcBef>
              <a:buSzPts val="3000"/>
            </a:pPr>
            <a:endParaRPr lang="nl-BE" sz="1000" dirty="0"/>
          </a:p>
          <a:p>
            <a:pPr marL="0" lvl="0" indent="0">
              <a:spcBef>
                <a:spcPts val="0"/>
              </a:spcBef>
              <a:buSzPts val="3000"/>
              <a:buNone/>
            </a:pPr>
            <a:r>
              <a:rPr lang="nl-BE" sz="2400" dirty="0"/>
              <a:t>    @PieterLibin</a:t>
            </a:r>
          </a:p>
          <a:p>
            <a:pPr marL="0" lvl="0" indent="0">
              <a:spcBef>
                <a:spcPts val="0"/>
              </a:spcBef>
              <a:buSzPts val="3000"/>
              <a:buNone/>
            </a:pPr>
            <a:endParaRPr lang="nl-BE" sz="3000" dirty="0"/>
          </a:p>
          <a:p>
            <a:pPr marL="0" lvl="0" indent="0">
              <a:spcBef>
                <a:spcPts val="0"/>
              </a:spcBef>
              <a:buSzPts val="3000"/>
              <a:buNone/>
            </a:pPr>
            <a:endParaRPr lang="nl-BE" sz="2400" dirty="0"/>
          </a:p>
          <a:p>
            <a:pPr marL="372600" lvl="0" indent="-410700">
              <a:spcBef>
                <a:spcPts val="0"/>
              </a:spcBef>
              <a:buSzPts val="3000"/>
            </a:pPr>
            <a:endParaRPr lang="nl-BE" sz="2400" dirty="0"/>
          </a:p>
          <a:p>
            <a:pPr marL="372600" lvl="0" indent="-410700">
              <a:spcBef>
                <a:spcPts val="0"/>
              </a:spcBef>
              <a:buSzPts val="3000"/>
            </a:pPr>
            <a:r>
              <a:rPr lang="nl-BE" sz="2400" dirty="0"/>
              <a:t>Assistant Professor (AI lab, VUB)</a:t>
            </a:r>
          </a:p>
          <a:p>
            <a:pPr marL="1333500" lvl="3" indent="0">
              <a:spcBef>
                <a:spcPts val="0"/>
              </a:spcBef>
              <a:buSzPts val="3000"/>
              <a:buNone/>
            </a:pPr>
            <a:r>
              <a:rPr lang="nl-BE" sz="1200" dirty="0"/>
              <a:t>	</a:t>
            </a:r>
          </a:p>
          <a:p>
            <a:pPr marL="372600" lvl="0" indent="-410700">
              <a:spcBef>
                <a:spcPts val="0"/>
              </a:spcBef>
              <a:buSzPts val="3000"/>
            </a:pPr>
            <a:r>
              <a:rPr lang="nl-BE" sz="2400" dirty="0"/>
              <a:t>Research: decision making using realistic models and reinforcement learning</a:t>
            </a:r>
          </a:p>
          <a:p>
            <a:pPr marL="1744200" lvl="3" indent="-410700">
              <a:spcBef>
                <a:spcPts val="0"/>
              </a:spcBef>
              <a:buSzPts val="3000"/>
            </a:pPr>
            <a:endParaRPr lang="nl-BE" sz="1200" dirty="0"/>
          </a:p>
          <a:p>
            <a:pPr marL="419100" lvl="1" indent="0">
              <a:spcBef>
                <a:spcPts val="0"/>
              </a:spcBef>
              <a:buSzPts val="3000"/>
              <a:buNone/>
            </a:pPr>
            <a:endParaRPr lang="nl-BE" sz="2400" dirty="0"/>
          </a:p>
          <a:p>
            <a:pPr marL="372600" lvl="0" indent="0">
              <a:spcBef>
                <a:spcPts val="0"/>
              </a:spcBef>
              <a:buNone/>
            </a:pPr>
            <a:endParaRPr lang="nl-B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2D2A4-4468-C340-8931-1392E8B86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2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0DD83D-A868-C340-A918-41838EF18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036129" y="173344"/>
            <a:ext cx="2023200" cy="11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327F1-37C7-DE49-8E44-C40939EA82C2}"/>
              </a:ext>
            </a:extLst>
          </p:cNvPr>
          <p:cNvSpPr txBox="1"/>
          <p:nvPr/>
        </p:nvSpPr>
        <p:spPr>
          <a:xfrm>
            <a:off x="10426557" y="1203091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</a:rPr>
              <a:t>ai.vub.ac.be</a:t>
            </a:r>
            <a:endParaRPr lang="en-B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D58A389-5E05-3C40-8350-07710F1B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50" y="1256999"/>
            <a:ext cx="355599" cy="3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EBFAB30-2BD8-5B42-A7F6-341BCA0C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41" y="1618948"/>
            <a:ext cx="527215" cy="4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F33793-A9AE-0742-ADCA-8E89BFF1F3C9}"/>
              </a:ext>
            </a:extLst>
          </p:cNvPr>
          <p:cNvSpPr txBox="1"/>
          <p:nvPr/>
        </p:nvSpPr>
        <p:spPr>
          <a:xfrm>
            <a:off x="10440903" y="1592847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@</a:t>
            </a:r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</a:rPr>
              <a:t>aibrussels</a:t>
            </a:r>
            <a:endParaRPr lang="en-B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4CE5C8D-ECD1-5040-8C1A-D5EDD2F8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0" y="1782557"/>
            <a:ext cx="489329" cy="3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mail &amp; G Suite - FIT Information Technology">
            <a:extLst>
              <a:ext uri="{FF2B5EF4-FFF2-40B4-BE49-F238E27FC236}">
                <a16:creationId xmlns:a16="http://schemas.microsoft.com/office/drawing/2014/main" id="{B1FD54BF-7144-4644-9F61-7A32D1A6F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r="78657" b="56072"/>
          <a:stretch/>
        </p:blipFill>
        <p:spPr bwMode="auto">
          <a:xfrm>
            <a:off x="622669" y="1305907"/>
            <a:ext cx="437883" cy="3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A2B06F-EF08-2164-578E-AA8A0F582810}"/>
              </a:ext>
            </a:extLst>
          </p:cNvPr>
          <p:cNvSpPr txBox="1">
            <a:spLocks/>
          </p:cNvSpPr>
          <p:nvPr/>
        </p:nvSpPr>
        <p:spPr>
          <a:xfrm>
            <a:off x="720000" y="3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BE" b="1" dirty="0">
                <a:solidFill>
                  <a:srgbClr val="0033A0"/>
                </a:solidFill>
              </a:rPr>
              <a:t>INtroduction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4CAA11-007B-5779-1DB7-5F580AB3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8" y="195160"/>
            <a:ext cx="3379504" cy="25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1203CB9-925D-BD14-1B48-3770AB43D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ntact - Wetenschap=M+V+X">
            <a:extLst>
              <a:ext uri="{FF2B5EF4-FFF2-40B4-BE49-F238E27FC236}">
                <a16:creationId xmlns:a16="http://schemas.microsoft.com/office/drawing/2014/main" id="{C1B470A2-E7D5-8CD1-EAFE-5567DCEE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088" y="3865656"/>
            <a:ext cx="11049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C300-7778-FC4A-B734-46EE69FA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Thank you! Any more questions?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900A860-175C-4C4E-A85B-D23C757793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20</a:t>
            </a:fld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2AAE1DB-6A7F-F144-9346-541412447CA0}"/>
              </a:ext>
            </a:extLst>
          </p:cNvPr>
          <p:cNvSpPr txBox="1">
            <a:spLocks/>
          </p:cNvSpPr>
          <p:nvPr/>
        </p:nvSpPr>
        <p:spPr>
          <a:xfrm>
            <a:off x="720000" y="325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L="13335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tabLst/>
              <a:defRPr sz="2200" kern="1200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b="1" dirty="0">
                <a:solidFill>
                  <a:srgbClr val="0033A0"/>
                </a:solidFill>
              </a:rPr>
              <a:t>REFERENCES</a:t>
            </a:r>
            <a:endParaRPr lang="en-BE" b="1" dirty="0">
              <a:solidFill>
                <a:srgbClr val="0033A0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A83B1C0-6E95-DC44-A5BA-0068B03FB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5919D-4C7E-600F-BB82-C3C36EE2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884521"/>
            <a:ext cx="10515600" cy="5158891"/>
          </a:xfrm>
        </p:spPr>
        <p:txBody>
          <a:bodyPr>
            <a:normAutofit/>
          </a:bodyPr>
          <a:lstStyle/>
          <a:p>
            <a:r>
              <a:rPr lang="en-BE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Libin, Pieter JK, et al. "Deep reinforcement learning for large-scale epidemic control." </a:t>
            </a:r>
            <a:r>
              <a:rPr lang="en-BE" sz="18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Machine Learning and Knowledge Discovery in Databases., ECML PKDD 2020, Ghent, Belgium</a:t>
            </a:r>
            <a:r>
              <a:rPr lang="en-US" sz="18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</a:t>
            </a:r>
            <a:endParaRPr lang="en-BE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87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AA4F1A-6438-794F-B851-6DD18171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97" y="172892"/>
            <a:ext cx="5408066" cy="3605732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A68D2-E3FC-524F-B214-7A44C6636517}"/>
              </a:ext>
            </a:extLst>
          </p:cNvPr>
          <p:cNvSpPr txBox="1"/>
          <p:nvPr/>
        </p:nvSpPr>
        <p:spPr>
          <a:xfrm>
            <a:off x="6085158" y="3455699"/>
            <a:ext cx="143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chemeClr val="bg1">
                    <a:lumMod val="75000"/>
                  </a:schemeClr>
                </a:solidFill>
              </a:rPr>
              <a:t>Source: Unsplash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385D338-D44D-EB49-B1B6-73659F1CCB0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3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866DBA-E478-ED44-A351-DE54B25FD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3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AA4F1A-6438-794F-B851-6DD18171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97" y="172892"/>
            <a:ext cx="5408066" cy="36057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E23E4-15DC-6F43-BF30-B70F329E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51" y="3201187"/>
            <a:ext cx="5015753" cy="3334942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0F1E55-249B-3F41-A448-DA5F1BFC51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⎸</a:t>
            </a:r>
            <a:fld id="{00000000-1234-1234-1234-123412341234}" type="slidenum">
              <a:rPr lang="nl-BE" smtClean="0"/>
              <a:t>4</a:t>
            </a:fld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AA0AA-F91C-4746-9171-82360B36B835}"/>
              </a:ext>
            </a:extLst>
          </p:cNvPr>
          <p:cNvSpPr txBox="1"/>
          <p:nvPr/>
        </p:nvSpPr>
        <p:spPr>
          <a:xfrm>
            <a:off x="8722342" y="6215100"/>
            <a:ext cx="143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>
                    <a:lumMod val="75000"/>
                  </a:schemeClr>
                </a:solidFill>
              </a:rPr>
              <a:t>Source: Unsplash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58D833-5817-B043-A79B-38D8E6BDE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9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823A2-7A55-5610-F593-5D02C07F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1535DE-C35A-B2DB-4E77-8CE046F9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97" y="172892"/>
            <a:ext cx="5408066" cy="36057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996C65-E40A-47B7-BF50-8FA95985A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51" y="3201187"/>
            <a:ext cx="5015753" cy="3334942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3FA03CB-C591-E247-3841-9D89F68634D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⎸</a:t>
            </a:r>
            <a:fld id="{00000000-1234-1234-1234-123412341234}" type="slidenum">
              <a:rPr lang="nl-BE" smtClean="0"/>
              <a:t>5</a:t>
            </a:fld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76F43-A8FD-2E88-B107-EE713FFBAF78}"/>
              </a:ext>
            </a:extLst>
          </p:cNvPr>
          <p:cNvSpPr txBox="1"/>
          <p:nvPr/>
        </p:nvSpPr>
        <p:spPr>
          <a:xfrm>
            <a:off x="8722342" y="6215100"/>
            <a:ext cx="143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>
                    <a:lumMod val="75000"/>
                  </a:schemeClr>
                </a:solidFill>
              </a:rPr>
              <a:t>Source: Unsplash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3276438-86B3-7083-6E35-31541148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74C84-300E-1B25-9CBC-653C1A63D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566" y="321871"/>
            <a:ext cx="3896939" cy="26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AA4F1A-6438-794F-B851-6DD18171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97" y="172892"/>
            <a:ext cx="5408066" cy="3605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E23E4-15DC-6F43-BF30-B70F329E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51" y="3201187"/>
            <a:ext cx="5015753" cy="333494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CCFA1A1-3106-7C48-885E-124FF3F012F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6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84610-711F-174D-9303-2674AB059434}"/>
              </a:ext>
            </a:extLst>
          </p:cNvPr>
          <p:cNvSpPr txBox="1"/>
          <p:nvPr/>
        </p:nvSpPr>
        <p:spPr>
          <a:xfrm>
            <a:off x="8722342" y="6215100"/>
            <a:ext cx="143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>
                    <a:lumMod val="75000"/>
                  </a:schemeClr>
                </a:solidFill>
              </a:rPr>
              <a:t>Source: Unsplash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DB2695-305D-B14A-AD14-1F7F675EB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E1A0A-2A61-8251-D839-3ED571335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566" y="321871"/>
            <a:ext cx="3896939" cy="2606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9D4E35-3B2D-BF48-AC95-ED657AB1B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657" y="2255530"/>
            <a:ext cx="5227151" cy="3046188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72272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2400"/>
            <a:ext cx="9410972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Epidemiological models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7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6641B5-8834-9448-8B81-8BB94680A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BB62BF-E668-2E16-1BC9-51BD51158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6" r="60148" b="34358"/>
          <a:stretch/>
        </p:blipFill>
        <p:spPr>
          <a:xfrm>
            <a:off x="8290437" y="2196646"/>
            <a:ext cx="2963530" cy="198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F61B4-EFAF-F718-CC09-8025A7E9FB1D}"/>
              </a:ext>
            </a:extLst>
          </p:cNvPr>
          <p:cNvSpPr txBox="1"/>
          <p:nvPr/>
        </p:nvSpPr>
        <p:spPr>
          <a:xfrm>
            <a:off x="8205999" y="4094349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Compartmental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9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2400"/>
            <a:ext cx="9410972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Epidemiological models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8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6641B5-8834-9448-8B81-8BB94680A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CA2BCC-0FDD-D4E8-E67F-CF5017619FC2}"/>
              </a:ext>
            </a:extLst>
          </p:cNvPr>
          <p:cNvGrpSpPr/>
          <p:nvPr/>
        </p:nvGrpSpPr>
        <p:grpSpPr>
          <a:xfrm>
            <a:off x="363402" y="2451668"/>
            <a:ext cx="1538288" cy="805656"/>
            <a:chOff x="6634162" y="2027238"/>
            <a:chExt cx="1538288" cy="805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C25D7-CB1A-1243-0103-0393A6A7B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0362" y="2190750"/>
              <a:ext cx="1385888" cy="571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A479E0-7482-C901-3CC0-57B32268409D}"/>
                </a:ext>
              </a:extLst>
            </p:cNvPr>
            <p:cNvSpPr/>
            <p:nvPr/>
          </p:nvSpPr>
          <p:spPr>
            <a:xfrm>
              <a:off x="6634162" y="2027238"/>
              <a:ext cx="1538288" cy="805656"/>
            </a:xfrm>
            <a:prstGeom prst="rect">
              <a:avLst/>
            </a:prstGeom>
            <a:noFill/>
            <a:ln w="635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60E94F-083A-1541-A0BA-BBD52545E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976"/>
          <a:stretch/>
        </p:blipFill>
        <p:spPr>
          <a:xfrm>
            <a:off x="1842158" y="3752227"/>
            <a:ext cx="1012032" cy="57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225620-095C-5D0E-4FF2-A0DE26D88BD1}"/>
              </a:ext>
            </a:extLst>
          </p:cNvPr>
          <p:cNvSpPr/>
          <p:nvPr/>
        </p:nvSpPr>
        <p:spPr>
          <a:xfrm>
            <a:off x="415790" y="3637927"/>
            <a:ext cx="2438400" cy="770334"/>
          </a:xfrm>
          <a:prstGeom prst="rect">
            <a:avLst/>
          </a:prstGeom>
          <a:noFill/>
          <a:ln w="635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7A66D8-90FF-26A8-FF78-23D7F822C8A9}"/>
              </a:ext>
            </a:extLst>
          </p:cNvPr>
          <p:cNvGrpSpPr/>
          <p:nvPr/>
        </p:nvGrpSpPr>
        <p:grpSpPr>
          <a:xfrm>
            <a:off x="1541032" y="1060225"/>
            <a:ext cx="1186952" cy="1208881"/>
            <a:chOff x="7811792" y="635794"/>
            <a:chExt cx="1186952" cy="12088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DE4F6F-CB85-4507-D1A6-6252F98D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0842" y="731837"/>
              <a:ext cx="1167902" cy="10668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31700B-7734-50D5-FCD9-5CEFBF92B5E8}"/>
                </a:ext>
              </a:extLst>
            </p:cNvPr>
            <p:cNvSpPr/>
            <p:nvPr/>
          </p:nvSpPr>
          <p:spPr>
            <a:xfrm>
              <a:off x="7811792" y="635794"/>
              <a:ext cx="1167902" cy="1208881"/>
            </a:xfrm>
            <a:prstGeom prst="rect">
              <a:avLst/>
            </a:prstGeom>
            <a:noFill/>
            <a:ln w="635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3405DE0-D5B9-5142-EA46-D5F6C95503C5}"/>
              </a:ext>
            </a:extLst>
          </p:cNvPr>
          <p:cNvCxnSpPr>
            <a:stCxn id="8" idx="0"/>
            <a:endCxn id="21" idx="1"/>
          </p:cNvCxnSpPr>
          <p:nvPr/>
        </p:nvCxnSpPr>
        <p:spPr>
          <a:xfrm rot="5400000" flipH="1" flipV="1">
            <a:off x="943289" y="1853924"/>
            <a:ext cx="787003" cy="408486"/>
          </a:xfrm>
          <a:prstGeom prst="bentConnector2">
            <a:avLst/>
          </a:prstGeom>
          <a:ln w="6350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2A4554E-3511-FC5C-77A3-C5829FD4EB53}"/>
              </a:ext>
            </a:extLst>
          </p:cNvPr>
          <p:cNvCxnSpPr>
            <a:cxnSpLocks/>
            <a:endCxn id="21" idx="2"/>
          </p:cNvCxnSpPr>
          <p:nvPr/>
        </p:nvCxnSpPr>
        <p:spPr>
          <a:xfrm rot="16200000" flipV="1">
            <a:off x="1603762" y="2790327"/>
            <a:ext cx="1333502" cy="291059"/>
          </a:xfrm>
          <a:prstGeom prst="bentConnector3">
            <a:avLst>
              <a:gd name="adj1" fmla="val 50000"/>
            </a:avLst>
          </a:prstGeom>
          <a:ln w="6350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F20DC71-BFFE-0510-00ED-7790EDEE4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5" y="3755402"/>
            <a:ext cx="1385888" cy="571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C016C4-649E-7A6B-C801-4EF463375DA8}"/>
              </a:ext>
            </a:extLst>
          </p:cNvPr>
          <p:cNvSpPr txBox="1"/>
          <p:nvPr/>
        </p:nvSpPr>
        <p:spPr>
          <a:xfrm>
            <a:off x="217713" y="4542972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Individual-based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BB62BF-E668-2E16-1BC9-51BD51158C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6" r="60148" b="34358"/>
          <a:stretch/>
        </p:blipFill>
        <p:spPr>
          <a:xfrm>
            <a:off x="8290437" y="2196646"/>
            <a:ext cx="2963530" cy="198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F61B4-EFAF-F718-CC09-8025A7E9FB1D}"/>
              </a:ext>
            </a:extLst>
          </p:cNvPr>
          <p:cNvSpPr txBox="1"/>
          <p:nvPr/>
        </p:nvSpPr>
        <p:spPr>
          <a:xfrm>
            <a:off x="8205999" y="4094349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Compartmental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2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2FA50-9F03-3C40-B69D-E930D300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2400"/>
            <a:ext cx="9410972" cy="1143000"/>
          </a:xfrm>
        </p:spPr>
        <p:txBody>
          <a:bodyPr/>
          <a:lstStyle/>
          <a:p>
            <a:r>
              <a:rPr lang="en-BE" b="1" dirty="0">
                <a:solidFill>
                  <a:srgbClr val="0033A0"/>
                </a:solidFill>
              </a:rPr>
              <a:t>Epidemiological models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762FEF-CB1E-BE48-A07C-1EE39E47F4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788" y="6449810"/>
            <a:ext cx="2743200" cy="29294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⎸</a:t>
            </a:r>
            <a:fld id="{00000000-1234-1234-1234-123412341234}" type="slidenum">
              <a:rPr lang="nl-BE" smtClean="0"/>
              <a:t>9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6641B5-8834-9448-8B81-8BB94680A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116"/>
          <a:stretch/>
        </p:blipFill>
        <p:spPr bwMode="auto">
          <a:xfrm>
            <a:off x="2134508" y="6075238"/>
            <a:ext cx="1597025" cy="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CA2BCC-0FDD-D4E8-E67F-CF5017619FC2}"/>
              </a:ext>
            </a:extLst>
          </p:cNvPr>
          <p:cNvGrpSpPr/>
          <p:nvPr/>
        </p:nvGrpSpPr>
        <p:grpSpPr>
          <a:xfrm>
            <a:off x="363402" y="2451668"/>
            <a:ext cx="1538288" cy="805656"/>
            <a:chOff x="6634162" y="2027238"/>
            <a:chExt cx="1538288" cy="805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C25D7-CB1A-1243-0103-0393A6A7B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0362" y="2190750"/>
              <a:ext cx="1385888" cy="571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A479E0-7482-C901-3CC0-57B32268409D}"/>
                </a:ext>
              </a:extLst>
            </p:cNvPr>
            <p:cNvSpPr/>
            <p:nvPr/>
          </p:nvSpPr>
          <p:spPr>
            <a:xfrm>
              <a:off x="6634162" y="2027238"/>
              <a:ext cx="1538288" cy="805656"/>
            </a:xfrm>
            <a:prstGeom prst="rect">
              <a:avLst/>
            </a:prstGeom>
            <a:noFill/>
            <a:ln w="635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60E94F-083A-1541-A0BA-BBD52545E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976"/>
          <a:stretch/>
        </p:blipFill>
        <p:spPr>
          <a:xfrm>
            <a:off x="1842158" y="3752227"/>
            <a:ext cx="1012032" cy="57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225620-095C-5D0E-4FF2-A0DE26D88BD1}"/>
              </a:ext>
            </a:extLst>
          </p:cNvPr>
          <p:cNvSpPr/>
          <p:nvPr/>
        </p:nvSpPr>
        <p:spPr>
          <a:xfrm>
            <a:off x="415790" y="3637927"/>
            <a:ext cx="2438400" cy="770334"/>
          </a:xfrm>
          <a:prstGeom prst="rect">
            <a:avLst/>
          </a:prstGeom>
          <a:noFill/>
          <a:ln w="635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7A66D8-90FF-26A8-FF78-23D7F822C8A9}"/>
              </a:ext>
            </a:extLst>
          </p:cNvPr>
          <p:cNvGrpSpPr/>
          <p:nvPr/>
        </p:nvGrpSpPr>
        <p:grpSpPr>
          <a:xfrm>
            <a:off x="1541032" y="1060225"/>
            <a:ext cx="1186952" cy="1208881"/>
            <a:chOff x="7811792" y="635794"/>
            <a:chExt cx="1186952" cy="12088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DE4F6F-CB85-4507-D1A6-6252F98D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0842" y="731837"/>
              <a:ext cx="1167902" cy="10668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31700B-7734-50D5-FCD9-5CEFBF92B5E8}"/>
                </a:ext>
              </a:extLst>
            </p:cNvPr>
            <p:cNvSpPr/>
            <p:nvPr/>
          </p:nvSpPr>
          <p:spPr>
            <a:xfrm>
              <a:off x="7811792" y="635794"/>
              <a:ext cx="1167902" cy="1208881"/>
            </a:xfrm>
            <a:prstGeom prst="rect">
              <a:avLst/>
            </a:prstGeom>
            <a:noFill/>
            <a:ln w="635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3405DE0-D5B9-5142-EA46-D5F6C95503C5}"/>
              </a:ext>
            </a:extLst>
          </p:cNvPr>
          <p:cNvCxnSpPr>
            <a:stCxn id="8" idx="0"/>
            <a:endCxn id="21" idx="1"/>
          </p:cNvCxnSpPr>
          <p:nvPr/>
        </p:nvCxnSpPr>
        <p:spPr>
          <a:xfrm rot="5400000" flipH="1" flipV="1">
            <a:off x="943289" y="1853924"/>
            <a:ext cx="787003" cy="408486"/>
          </a:xfrm>
          <a:prstGeom prst="bentConnector2">
            <a:avLst/>
          </a:prstGeom>
          <a:ln w="6350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2A4554E-3511-FC5C-77A3-C5829FD4EB53}"/>
              </a:ext>
            </a:extLst>
          </p:cNvPr>
          <p:cNvCxnSpPr>
            <a:cxnSpLocks/>
            <a:endCxn id="21" idx="2"/>
          </p:cNvCxnSpPr>
          <p:nvPr/>
        </p:nvCxnSpPr>
        <p:spPr>
          <a:xfrm rot="16200000" flipV="1">
            <a:off x="1603762" y="2790327"/>
            <a:ext cx="1333502" cy="291059"/>
          </a:xfrm>
          <a:prstGeom prst="bentConnector3">
            <a:avLst>
              <a:gd name="adj1" fmla="val 50000"/>
            </a:avLst>
          </a:prstGeom>
          <a:ln w="6350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F20DC71-BFFE-0510-00ED-7790EDEE4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5" y="3755402"/>
            <a:ext cx="1385888" cy="571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C016C4-649E-7A6B-C801-4EF463375DA8}"/>
              </a:ext>
            </a:extLst>
          </p:cNvPr>
          <p:cNvSpPr txBox="1"/>
          <p:nvPr/>
        </p:nvSpPr>
        <p:spPr>
          <a:xfrm>
            <a:off x="217713" y="4542972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Individual-based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BB62BF-E668-2E16-1BC9-51BD51158C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6" r="60148" b="34358"/>
          <a:stretch/>
        </p:blipFill>
        <p:spPr>
          <a:xfrm>
            <a:off x="8290437" y="2196646"/>
            <a:ext cx="2963530" cy="198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5C64C-963B-A5EC-A9CE-ADDBB67303CE}"/>
              </a:ext>
            </a:extLst>
          </p:cNvPr>
          <p:cNvSpPr txBox="1"/>
          <p:nvPr/>
        </p:nvSpPr>
        <p:spPr>
          <a:xfrm>
            <a:off x="8205999" y="4094349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Compartmental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B1054-C1F7-37A0-BC4B-62015872F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35" r="-1427" b="5772"/>
          <a:stretch/>
        </p:blipFill>
        <p:spPr>
          <a:xfrm>
            <a:off x="4181326" y="1419098"/>
            <a:ext cx="3143514" cy="2963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C2F1D0-BBBA-5248-FD4C-3F6FD66CF114}"/>
              </a:ext>
            </a:extLst>
          </p:cNvPr>
          <p:cNvSpPr txBox="1"/>
          <p:nvPr/>
        </p:nvSpPr>
        <p:spPr>
          <a:xfrm>
            <a:off x="4694910" y="4411686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Metapop</a:t>
            </a:r>
            <a:r>
              <a:rPr lang="nl-NL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b="1" dirty="0" err="1">
                <a:latin typeface="Verdana" charset="0"/>
                <a:ea typeface="Verdana" charset="0"/>
                <a:cs typeface="Verdana" charset="0"/>
              </a:rPr>
              <a:t>models</a:t>
            </a:r>
            <a:endParaRPr lang="nl-NL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36460"/>
      </p:ext>
    </p:extLst>
  </p:cSld>
  <p:clrMapOvr>
    <a:masterClrMapping/>
  </p:clrMapOvr>
</p:sld>
</file>

<file path=ppt/theme/theme1.xml><?xml version="1.0" encoding="utf-8"?>
<a:theme xmlns:a="http://schemas.openxmlformats.org/drawingml/2006/main" name="1 VUB THEME">
  <a:themeElements>
    <a:clrScheme name="VUB 20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9F"/>
      </a:accent1>
      <a:accent2>
        <a:srgbClr val="FF6600"/>
      </a:accent2>
      <a:accent3>
        <a:srgbClr val="E7E6E5"/>
      </a:accent3>
      <a:accent4>
        <a:srgbClr val="4B4B4B"/>
      </a:accent4>
      <a:accent5>
        <a:srgbClr val="577EC1"/>
      </a:accent5>
      <a:accent6>
        <a:srgbClr val="FFAA8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5" id="{C04D9C7F-0F34-FE47-865C-52108F7A7213}" vid="{A54EC3BF-EDF7-B244-BB13-D5AA4E4ED0C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4FC8A1ED14214E8CB7BC51CF16E08D" ma:contentTypeVersion="" ma:contentTypeDescription="Een nieuw document maken." ma:contentTypeScope="" ma:versionID="8a602e12088495c920eddaf01268196b">
  <xsd:schema xmlns:xsd="http://www.w3.org/2001/XMLSchema" xmlns:xs="http://www.w3.org/2001/XMLSchema" xmlns:p="http://schemas.microsoft.com/office/2006/metadata/properties" xmlns:ns2="BEBD1583-39F4-4DF7-8C1F-45D9A62D4904" xmlns:ns3="bebd1583-39f4-4df7-8c1f-45d9a62d4904" xmlns:ns4="f57044ff-4af4-45b8-bd45-4a2456d64c36" targetNamespace="http://schemas.microsoft.com/office/2006/metadata/properties" ma:root="true" ma:fieldsID="f36e2195e373954b133f5b50a6cf7b22" ns2:_="" ns3:_="" ns4:_="">
    <xsd:import namespace="BEBD1583-39F4-4DF7-8C1F-45D9A62D4904"/>
    <xsd:import namespace="bebd1583-39f4-4df7-8c1f-45d9a62d4904"/>
    <xsd:import namespace="f57044ff-4af4-45b8-bd45-4a2456d64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DateTaken" minOccurs="0"/>
                <xsd:element ref="ns3:Datum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D1583-39F4-4DF7-8C1F-45D9A62D4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d1583-39f4-4df7-8c1f-45d9a62d4904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Datum" ma:index="11" nillable="true" ma:displayName="Datum" ma:format="DateOnly" ma:internalName="Datum">
      <xsd:simpleType>
        <xsd:restriction base="dms:DateTim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044ff-4af4-45b8-bd45-4a2456d64c3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bebd1583-39f4-4df7-8c1f-45d9a62d4904" xsi:nil="true"/>
  </documentManagement>
</p:properties>
</file>

<file path=customXml/itemProps1.xml><?xml version="1.0" encoding="utf-8"?>
<ds:datastoreItem xmlns:ds="http://schemas.openxmlformats.org/officeDocument/2006/customXml" ds:itemID="{31444FA8-89FA-4711-9F40-B6346E288E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E9C5D0-97B5-432E-B000-BC9231E818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BD1583-39F4-4DF7-8C1F-45D9A62D4904"/>
    <ds:schemaRef ds:uri="bebd1583-39f4-4df7-8c1f-45d9a62d4904"/>
    <ds:schemaRef ds:uri="f57044ff-4af4-45b8-bd45-4a2456d64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123BB8-ABF9-40A6-874E-16B885C04BE0}">
  <ds:schemaRefs>
    <ds:schemaRef ds:uri="http://schemas.microsoft.com/office/2006/metadata/properties"/>
    <ds:schemaRef ds:uri="http://schemas.microsoft.com/office/infopath/2007/PartnerControls"/>
    <ds:schemaRef ds:uri="bebd1583-39f4-4df7-8c1f-45d9a62d49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VUB THEME</Template>
  <TotalTime>5684</TotalTime>
  <Words>547</Words>
  <Application>Microsoft Macintosh PowerPoint</Application>
  <PresentationFormat>Widescreen</PresentationFormat>
  <Paragraphs>153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Cambria Math</vt:lpstr>
      <vt:lpstr>LucidaGrande</vt:lpstr>
      <vt:lpstr>Roboto</vt:lpstr>
      <vt:lpstr>Verdana</vt:lpstr>
      <vt:lpstr>1 VUB THEME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Epidemiological models</vt:lpstr>
      <vt:lpstr>Epidemiological models</vt:lpstr>
      <vt:lpstr>Epidemiological models</vt:lpstr>
      <vt:lpstr>REINFORCEMENT LEARNING (RL)</vt:lpstr>
      <vt:lpstr>PowerPoint Presentation</vt:lpstr>
      <vt:lpstr>RL TO migitate epidemics</vt:lpstr>
      <vt:lpstr>Introduction</vt:lpstr>
      <vt:lpstr>RL TO COORDINATE SCHOOL CLOSURES</vt:lpstr>
      <vt:lpstr>RL TO COORDINATE ARBOVIRUS SCREENING anD MITIGATION</vt:lpstr>
      <vt:lpstr>RL TO COORDINATE ARBOVIRUS SCREENING anD MITIGATION</vt:lpstr>
      <vt:lpstr>PowerPoint Presentation</vt:lpstr>
      <vt:lpstr>Thank you! Any more questions?</vt:lpstr>
      <vt:lpstr>PowerPoint Presentation</vt:lpstr>
      <vt:lpstr>Thank you! Any more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Guiding the mitigation of epidemics with  reinforcement learning</dc:title>
  <dc:creator>pieter.libin pieter.libin</dc:creator>
  <cp:lastModifiedBy>Pieter Libin</cp:lastModifiedBy>
  <cp:revision>332</cp:revision>
  <cp:lastPrinted>2016-12-08T10:40:15Z</cp:lastPrinted>
  <dcterms:created xsi:type="dcterms:W3CDTF">2021-11-19T07:59:58Z</dcterms:created>
  <dcterms:modified xsi:type="dcterms:W3CDTF">2026-06-10T20:01:15Z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0x0101006A4FC8A1ED14214E8CB7BC51CF16E08D</vt:lpwstr>
  </property>
</Properties>
</file>